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sldIdLst>
    <p:sldId id="304" r:id="rId2"/>
    <p:sldId id="305" r:id="rId3"/>
    <p:sldId id="280" r:id="rId4"/>
    <p:sldId id="257" r:id="rId5"/>
    <p:sldId id="282" r:id="rId6"/>
    <p:sldId id="283" r:id="rId7"/>
    <p:sldId id="281" r:id="rId8"/>
    <p:sldId id="285" r:id="rId9"/>
    <p:sldId id="284" r:id="rId10"/>
    <p:sldId id="287" r:id="rId11"/>
    <p:sldId id="288" r:id="rId12"/>
    <p:sldId id="289" r:id="rId13"/>
    <p:sldId id="286" r:id="rId14"/>
    <p:sldId id="290" r:id="rId15"/>
    <p:sldId id="292" r:id="rId16"/>
    <p:sldId id="293" r:id="rId17"/>
    <p:sldId id="291" r:id="rId18"/>
    <p:sldId id="295" r:id="rId19"/>
    <p:sldId id="296" r:id="rId20"/>
    <p:sldId id="297" r:id="rId21"/>
    <p:sldId id="298" r:id="rId22"/>
    <p:sldId id="294" r:id="rId23"/>
    <p:sldId id="299" r:id="rId24"/>
    <p:sldId id="301" r:id="rId25"/>
    <p:sldId id="302" r:id="rId26"/>
    <p:sldId id="300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A854"/>
    <a:srgbClr val="E67F46"/>
    <a:srgbClr val="E6A0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97" autoAdjust="0"/>
    <p:restoredTop sz="94660" autoAdjust="0"/>
  </p:normalViewPr>
  <p:slideViewPr>
    <p:cSldViewPr>
      <p:cViewPr varScale="1">
        <p:scale>
          <a:sx n="70" d="100"/>
          <a:sy n="70" d="100"/>
        </p:scale>
        <p:origin x="-129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80C6A91-800C-4FF3-B156-D0D9A98AFF9E}" type="datetimeFigureOut">
              <a:rPr lang="en-US"/>
              <a:pPr>
                <a:defRPr/>
              </a:pPr>
              <a:t>11/5/2016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77EFA00-6A1E-48B4-8A14-1DC166BB39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7709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6FD77-C9C3-4289-9D89-11CD4B9AF85D}" type="datetime1">
              <a:rPr lang="en-US"/>
              <a:pPr>
                <a:defRPr/>
              </a:pPr>
              <a:t>11/5/2016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0EA8D-762D-423F-9181-996B490791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29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F4E89-D384-4A08-B216-183453567658}" type="datetime1">
              <a:rPr lang="en-US"/>
              <a:pPr>
                <a:defRPr/>
              </a:pPr>
              <a:t>11/5/2016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24022-E5D0-493F-AD3F-6F6D52EDAB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377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ED7F9-EEB5-4791-A8DA-702950E6961C}" type="datetime1">
              <a:rPr lang="en-US"/>
              <a:pPr>
                <a:defRPr/>
              </a:pPr>
              <a:t>11/5/2016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498BD8-25AC-406E-BAAE-11AB9357CB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997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E519B-C841-47A6-83F8-BE11842FE8B8}" type="datetime1">
              <a:rPr lang="en-US"/>
              <a:pPr>
                <a:defRPr/>
              </a:pPr>
              <a:t>11/5/2016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FA0F5-D7C6-4487-B870-FBA7A1B546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191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51469-883F-4E86-AC93-B7464A6F4E89}" type="datetime1">
              <a:rPr lang="en-US"/>
              <a:pPr>
                <a:defRPr/>
              </a:pPr>
              <a:t>11/5/2016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50964-A26B-45B2-B2CA-6F2445EC7E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061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FCB68-A5E5-49A5-9AC0-F889E303CC03}" type="datetime1">
              <a:rPr lang="en-US"/>
              <a:pPr>
                <a:defRPr/>
              </a:pPr>
              <a:t>11/5/2016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480C7-B2DD-40F1-8BC3-1C7923186E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176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13636-F538-4BAE-843F-988C26CC994D}" type="datetime1">
              <a:rPr lang="en-US"/>
              <a:pPr>
                <a:defRPr/>
              </a:pPr>
              <a:t>11/5/2016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3E2B1-C96E-45B3-AC7B-8B0955C15E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326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2175B-58AA-4BCB-A355-22D867CDD2AC}" type="datetime1">
              <a:rPr lang="en-US"/>
              <a:pPr>
                <a:defRPr/>
              </a:pPr>
              <a:t>11/5/2016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281F8-0EE9-4B44-A0F5-FF3D9A4F47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081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0AA2B-698D-4B9A-9E92-B854051DA8B8}" type="datetime1">
              <a:rPr lang="en-US"/>
              <a:pPr>
                <a:defRPr/>
              </a:pPr>
              <a:t>11/5/2016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8DE68-3292-4738-B699-EEE4D15E10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215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EC117-0ABE-444E-BEB4-888DE9CF5CEC}" type="datetime1">
              <a:rPr lang="en-US"/>
              <a:pPr>
                <a:defRPr/>
              </a:pPr>
              <a:t>11/5/2016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1F8D2-6E20-47FB-B3E5-C37CA04FE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837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BA453-A269-4B74-BC80-6224A40D40E4}" type="datetime1">
              <a:rPr lang="en-US"/>
              <a:pPr>
                <a:defRPr/>
              </a:pPr>
              <a:t>11/5/2016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F7BAF-1528-4A10-9D33-F5A098E61D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326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37520AE-A9E3-4CC6-9A7B-2D6096004525}" type="datetime1">
              <a:rPr lang="en-US"/>
              <a:pPr>
                <a:defRPr/>
              </a:pPr>
              <a:t>11/5/2016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B769FE-7C57-4F81-9E36-9EDE2A28C6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  <a:latin typeface="Algerian" pitchFamily="82" charset="0"/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 smtClean="0">
                <a:solidFill>
                  <a:schemeClr val="tx1"/>
                </a:solidFill>
                <a:latin typeface="Algerian" pitchFamily="82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dirty="0" smtClean="0">
                <a:solidFill>
                  <a:schemeClr val="tx1"/>
                </a:solidFill>
                <a:latin typeface="Algerian" pitchFamily="82" charset="0"/>
                <a:ea typeface="Trebuchet MS" pitchFamily="34" charset="0"/>
                <a:cs typeface="Trebuchet MS" pitchFamily="34" charset="0"/>
              </a:rPr>
              <a:t>AKUNTANSI KOPERASI</a:t>
            </a:r>
            <a:r>
              <a:rPr lang="en-US" altLang="en-US" sz="5400" dirty="0" smtClean="0">
                <a:solidFill>
                  <a:schemeClr val="tx1"/>
                </a:solidFill>
                <a:latin typeface="Algerian" pitchFamily="82" charset="0"/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sz="5400" dirty="0" smtClean="0">
                <a:solidFill>
                  <a:schemeClr val="tx1"/>
                </a:solidFill>
                <a:latin typeface="Algerian" pitchFamily="82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</a:br>
            <a: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</a:br>
            <a: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</a:br>
            <a:r>
              <a:rPr lang="en-US" altLang="en-US" sz="1400" dirty="0" smtClean="0">
                <a:solidFill>
                  <a:schemeClr val="tx1"/>
                </a:solidFill>
                <a:latin typeface="Arial" charset="0"/>
                <a:ea typeface="Trebuchet MS" pitchFamily="34" charset="0"/>
                <a:cs typeface="Arial" charset="0"/>
              </a:rPr>
              <a:t>a</a:t>
            </a:r>
            <a: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</a:br>
            <a: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 smtClean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</a:br>
            <a:r>
              <a:rPr lang="en-US" altLang="en-US" dirty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dirty="0">
                <a:solidFill>
                  <a:schemeClr val="tx1"/>
                </a:solidFill>
                <a:ea typeface="Trebuchet MS" pitchFamily="34" charset="0"/>
                <a:cs typeface="Trebuchet MS" pitchFamily="34" charset="0"/>
              </a:rPr>
            </a:br>
            <a:r>
              <a:rPr lang="en-US" altLang="en-US" sz="24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  <a:t>JUNAIDI, SE., MSA</a:t>
            </a:r>
            <a:br>
              <a:rPr lang="en-US" altLang="en-US" sz="24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sz="24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en-US" sz="24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sz="28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  <a:t>FAKULTAS EKONOMI</a:t>
            </a:r>
            <a:br>
              <a:rPr lang="en-US" altLang="en-US" sz="28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sz="28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  <a:t>UNIVERSITAS ISLAM MALANG</a:t>
            </a:r>
            <a:br>
              <a:rPr lang="en-US" altLang="en-US" sz="28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sz="28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rebuchet MS" pitchFamily="34" charset="0"/>
              </a:rPr>
              <a:t>2016</a:t>
            </a:r>
          </a:p>
        </p:txBody>
      </p:sp>
      <p:pic>
        <p:nvPicPr>
          <p:cNvPr id="5123" name="Picture 4" descr="UNISM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538" y="2143125"/>
            <a:ext cx="1766887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62430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Rekonsiliasi Bank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Dengan menyimpan dana di bank, setiap bulan pihak bank pasti akan melaporkan arus keluar masuknya dana selama satu bulan itu dan saldo akhir (dalam bentuk rekening koran). 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Akan tetapi, sering kali terjadi selisih antara saldo kas menurut catatan akuntan koperasi (di buku besar koperasi) dan menurut rekening koran bank, yang harus dicari penyebabnya supaya saldonya sama.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 harus selalu mencatat dan mengetahui arus keluar masuknya dana yang disimpan di bank.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b="1" smtClean="0">
                <a:solidFill>
                  <a:schemeClr val="accent1"/>
                </a:solidFill>
              </a:rPr>
              <a:t>Rekonsiliasi Bank </a:t>
            </a:r>
            <a:r>
              <a:rPr lang="en-US" sz="2400" smtClean="0"/>
              <a:t>adalah daftar yang berisi penyebab perbedaan antara saldo kas menurut catatan koperasi dan menurut catatan bank.</a:t>
            </a:r>
            <a:endParaRPr lang="en-US" sz="20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E77396-8664-409B-B23B-08DCBB9FFF1F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10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Rekonsiliasi Bank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Terdapat beberapa penyebab perbedaan, yaitu:</a:t>
            </a:r>
          </a:p>
          <a:p>
            <a:pPr marL="806450" lvl="1" indent="-4064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Setoran dalam Perjalanan 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(Cash in Transit), yaitu uang yang telah diterima koperasi tetapi karena berbagai hal belum dapat dikirimkan dan belum diakui sebagai setoran oleh bank. </a:t>
            </a:r>
          </a:p>
          <a:p>
            <a:pPr marL="806450" lvl="1" indent="0"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Jadi, koperasi sudah terlanjur mencatatnya sebagai penerimaan kas, tetapi belum dicatat/diakui oleh bank.</a:t>
            </a:r>
          </a:p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2"/>
              <a:defRPr/>
            </a:pP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Cek yang Beredar 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(Outstanding Check), yaitu cek yang telah dikeluarkan koperasi untuk membayar sesuatu tetapi sampai pada tanggal neraca belum dicairkan oleh pemegangnya. </a:t>
            </a:r>
          </a:p>
          <a:p>
            <a:pPr marL="806450" lvl="1" indent="0"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Artinya, koperasi telah terlanjur mengakuinya sebagai pengeluaran kas, tetapi belum dicatat dan diakui oleh bank sebagai pengeluaran kas.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0C1E80-0BC8-48FD-AD7A-5AF39297EE20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11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Rekonsiliasi Bank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914400" lvl="1" indent="-4572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3"/>
              <a:defRPr/>
            </a:pP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Cek Kosong 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(Blank Check), yaitu cek yang telah diterima koperasi dan terlanjur diakui sebagai penerimaan koperasi tetapi pada saat dicairkan ternyata dananya tidak ada atau kurang. </a:t>
            </a:r>
          </a:p>
          <a:p>
            <a:pPr marL="1250950" lvl="1" indent="-273050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Pada saat cek itu diterima, koperasi terlanjur mengakuinya sebagai penerimaan kas. </a:t>
            </a:r>
          </a:p>
          <a:p>
            <a:pPr marL="1250950" lvl="1" indent="-273050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Setelah memperoleh kepastian bahwa cek tersebut tidak ada dananya harus dikurangkan dari kas koperasi.</a:t>
            </a:r>
          </a:p>
          <a:p>
            <a:pPr marL="914400" lvl="1" indent="-4572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4"/>
              <a:defRPr/>
            </a:pP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Penagihan Oleh Bank yang Belum Diketahui oleh Koperasi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marL="1250950" lvl="1" indent="-282575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Bank biasanya menyediakan jasa penagihan untuk nasabahnya. </a:t>
            </a:r>
          </a:p>
          <a:p>
            <a:pPr marL="1250950" lvl="1" indent="-282575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Jika suatu bank melakukan penagihan untuk nasabahnya dan berhasil, biasanya nasabah baru mengetahuinya setelah menerima rekening koran.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636485-C920-45C4-B5C7-1FF06FC65AAF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12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Rekonsiliasi Bank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914400" lvl="1" indent="-4572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5"/>
              <a:defRPr/>
            </a:pP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Jasa Giro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yaitu bunga yang diberikan kepada nasabah bank atas simpanan uangnya di dalam suatu bank. </a:t>
            </a:r>
          </a:p>
          <a:p>
            <a:pPr marL="914400" lvl="1" indent="-12700"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 baru mengetahuinya setelah menerima rekening koran.</a:t>
            </a:r>
          </a:p>
          <a:p>
            <a:pPr marL="914400" lvl="1" indent="-4572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6"/>
              <a:defRPr/>
            </a:pP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Beban Bunga dan Administrasi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yaitu beban bunga dan administrasi yang dikenakan karena menggunakan fasilitas perbankan tertentu. </a:t>
            </a:r>
          </a:p>
          <a:p>
            <a:pPr marL="914400" lvl="1" indent="-12700"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Koperasi baru mengetahuinya setelah menerima rekening koran.</a:t>
            </a:r>
          </a:p>
          <a:p>
            <a:pPr marL="914400" lvl="1" indent="-4572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7"/>
              <a:defRPr/>
            </a:pP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Kesalahan-kesalahan 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 berbagai kesalahan yang dibuat oleh kedua belah pihak yang mungkin terjadi, baik kesalahan yang dibuat oleh karyawan koperasi maupun oleh karyawan bank.</a:t>
            </a:r>
            <a:endParaRPr lang="en-US" sz="16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489207-FBF0-4A58-AC61-6CF8E7D5397B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13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22C1C4-0147-4B26-97CB-A79A26A34580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14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41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3113" y="500063"/>
            <a:ext cx="7656512" cy="54705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Laporan Arus Kas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</a:pPr>
            <a:r>
              <a:rPr lang="en-US" altLang="en-US" sz="2400" b="1" smtClean="0">
                <a:solidFill>
                  <a:schemeClr val="accent1"/>
                </a:solidFill>
              </a:rPr>
              <a:t>Laporan arus kas </a:t>
            </a:r>
            <a:r>
              <a:rPr lang="en-US" altLang="en-US" sz="2400" smtClean="0"/>
              <a:t>adalah suatu laporan tentang arus penerimaan dan pengeluaran kas koperasi selama suatu periode tertentu, beserta penjelasan tentang sumber-sumber penerimaan dan pengeluaran kas tersebut.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</a:pPr>
            <a:r>
              <a:rPr lang="en-US" altLang="en-US" sz="2400" smtClean="0"/>
              <a:t>Pada dasarnya, tujuan dibuatnya laporan arus kas adalah untuk memberikan informasi yang relevan tentang aliran penerimaan dan pengeluaran kas koperasi pada suatu periode tertentu.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0D627F-86D0-4D51-9136-0E8FABC65911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15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Format Laporan Arus Kas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406400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400" b="1" smtClean="0">
                <a:solidFill>
                  <a:schemeClr val="accent1"/>
                </a:solidFill>
              </a:rPr>
              <a:t>Aktivitas Operasi</a:t>
            </a:r>
            <a:r>
              <a:rPr lang="en-US" sz="2400" smtClean="0"/>
              <a:t>, berkaitan dengan upaya koperasi untuk menghasilkan produk dan untuk menjual produk tersebut. </a:t>
            </a:r>
          </a:p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22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Penjualan produk koperasi</a:t>
            </a:r>
            <a:r>
              <a:rPr lang="en-US" sz="2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yaitu penjualan tunai atas semua produk yang menjadi sumber penghasilan koperasi. </a:t>
            </a:r>
          </a:p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22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Penerimaan piutang</a:t>
            </a:r>
            <a:r>
              <a:rPr lang="en-US" sz="2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yaitu penerimaan yang berasal dari penjualan kredit yang dilakukan koperasi. </a:t>
            </a:r>
          </a:p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22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Pendapatan dari sumber di luar usaha utama</a:t>
            </a:r>
            <a:r>
              <a:rPr lang="en-US" sz="2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yaitu pendapatan di luar penjualan produk utama koperasi.</a:t>
            </a:r>
          </a:p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22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Pembelian bahan baku/barang dagangan</a:t>
            </a:r>
            <a:r>
              <a:rPr lang="en-US" sz="2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yaitu aktivitas pembelian bahan utama dari suatu produk yang dihasilkan koperasi produksi, sedangkan pembelian barang dagangan ditujukan untuk dijual lagi.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78FF1B-6EEB-4A86-B8CD-2B7073C6D94A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16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Format Laporan Arus Kas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 startAt="5"/>
              <a:defRPr/>
            </a:pPr>
            <a:r>
              <a:rPr lang="en-US" sz="22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Pembayaran beban tenaga kerja</a:t>
            </a:r>
            <a:r>
              <a:rPr lang="en-US" sz="2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yaitu semua pembayaran upah tenaga kerja yang terlibat secara langsung dalam proses produksi. </a:t>
            </a:r>
          </a:p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 startAt="5"/>
              <a:defRPr/>
            </a:pPr>
            <a:r>
              <a:rPr lang="en-US" sz="22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Pembayaran beban overhead</a:t>
            </a:r>
            <a:r>
              <a:rPr lang="en-US" sz="2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yaitu pembayaran semua beban produksi selain beban tenaga kerja dan beban bahan baku (bagi koperasi produksi). </a:t>
            </a:r>
          </a:p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 startAt="5"/>
              <a:defRPr/>
            </a:pPr>
            <a:r>
              <a:rPr lang="en-US" sz="22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Pembayaran beban pemasaran</a:t>
            </a:r>
            <a:r>
              <a:rPr lang="en-US" sz="2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yaitu pembayaran semua aktivitas distribusi produk koperasi, sejak dari gudang koperasi sampai ke tangan konsumen. </a:t>
            </a:r>
          </a:p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 startAt="5"/>
              <a:defRPr/>
            </a:pPr>
            <a:r>
              <a:rPr lang="en-US" sz="22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Pembayaran beban administrasi &amp; umum</a:t>
            </a:r>
            <a:r>
              <a:rPr lang="en-US" sz="2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yaitu pembayaran semua aktivitas operasi kantor dan umum.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D3AA01-7063-4797-9C79-F4550823C811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17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Format Laporan Arus Kas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444500" indent="-3873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2"/>
              <a:defRPr/>
            </a:pPr>
            <a:r>
              <a:rPr lang="en-US" sz="2400" b="1" smtClean="0">
                <a:solidFill>
                  <a:schemeClr val="accent1"/>
                </a:solidFill>
              </a:rPr>
              <a:t>Aktivitas Investasi </a:t>
            </a:r>
            <a:r>
              <a:rPr lang="en-US" sz="2400" smtClean="0"/>
              <a:t>adalah berbagai aktivitas yang terkait dengan pembelian dan penjualan harta koperasi yang dapat menjadi sumber pendapatan. </a:t>
            </a:r>
          </a:p>
          <a:p>
            <a:pPr marL="901700" lvl="1" indent="-363538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Mencakup pembelian dan penjualan gedung, tanah, mesin, kendaraan, pembelian obligasi/saham perusahaan, dan sebagainya.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C1A087-0E0A-46F1-9060-EEDDD29FC8C0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18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Format Laporan Arus Kas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514350" indent="-4572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3"/>
              <a:defRPr/>
            </a:pPr>
            <a:r>
              <a:rPr lang="en-US" sz="2400" b="1" smtClean="0">
                <a:solidFill>
                  <a:schemeClr val="accent1"/>
                </a:solidFill>
              </a:rPr>
              <a:t>Aktivitas Pembiayaan </a:t>
            </a:r>
            <a:r>
              <a:rPr lang="en-US" sz="2400" smtClean="0"/>
              <a:t>berkaitan dengan upaya untuk mendukung operasi koperasi, seperti menyediakan kebutuhan dana dari berbagai sumbernya dan segala konsekuensinya. </a:t>
            </a:r>
          </a:p>
          <a:p>
            <a:pPr marL="901700" lvl="1" indent="-349250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Mencakup penerbitan surat utang, penerbitan obligasi, penerbitan saham baru, pembayaran dividen, pelunasan utang, dan sebagainya. </a:t>
            </a:r>
          </a:p>
          <a:p>
            <a:pPr marL="901700" lvl="1" indent="-349250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Secara umum aktivitas keuangan dibagi menjadi dua kelompok besar. </a:t>
            </a:r>
          </a:p>
          <a:p>
            <a:pPr marL="1314450" lvl="2" indent="-333375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Perolehan modal dari anggota dan kompensasinya, berupa pengembalian atas/dari investasi mereka. </a:t>
            </a:r>
          </a:p>
          <a:p>
            <a:pPr marL="1708150" lvl="3" indent="-269875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Perolehan modal koperasi berupa setoran simpanan pokok dan simpanan wajib. </a:t>
            </a:r>
          </a:p>
          <a:p>
            <a:pPr marL="1708150" lvl="3" indent="-269875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Pemberian kompensasi atas modal anggota berupa pembagian SHU.</a:t>
            </a:r>
          </a:p>
          <a:p>
            <a:pPr marL="1314450" lvl="2" indent="-333375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Pinjaman uang dari kreditor dan pembayaran kembali utang yang dipinjam.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307C0C-C2B0-421E-987E-D008CA636703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19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287337" y="1052736"/>
            <a:ext cx="8569325" cy="1743075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  <a:latin typeface="Bodoni MT Black" pitchFamily="18" charset="0"/>
                <a:ea typeface="Trebuchet MS" pitchFamily="34" charset="0"/>
                <a:cs typeface="Trebuchet MS" pitchFamily="34" charset="0"/>
              </a:rPr>
              <a:t>AKUNTANSI KOPERASI </a:t>
            </a:r>
            <a:br>
              <a:rPr lang="en-US" altLang="en-US" dirty="0" smtClean="0">
                <a:solidFill>
                  <a:schemeClr val="tx1"/>
                </a:solidFill>
                <a:latin typeface="Bodoni MT Black" pitchFamily="18" charset="0"/>
                <a:ea typeface="Trebuchet MS" pitchFamily="34" charset="0"/>
                <a:cs typeface="Trebuchet MS" pitchFamily="34" charset="0"/>
              </a:rPr>
            </a:br>
            <a:r>
              <a:rPr lang="en-US" altLang="en-US" dirty="0" smtClean="0">
                <a:solidFill>
                  <a:schemeClr val="tx1"/>
                </a:solidFill>
                <a:latin typeface="Bodoni MT Black" pitchFamily="18" charset="0"/>
                <a:ea typeface="Trebuchet MS" pitchFamily="34" charset="0"/>
                <a:cs typeface="Trebuchet MS" pitchFamily="34" charset="0"/>
              </a:rPr>
              <a:t>6</a:t>
            </a:r>
            <a:endParaRPr lang="en-US" altLang="en-US" dirty="0" smtClean="0">
              <a:solidFill>
                <a:schemeClr val="tx1"/>
              </a:solidFill>
              <a:latin typeface="Bodoni MT Black" pitchFamily="18" charset="0"/>
              <a:ea typeface="Trebuchet MS" pitchFamily="34" charset="0"/>
              <a:cs typeface="Trebuchet MS" pitchFamily="34" charset="0"/>
            </a:endParaRPr>
          </a:p>
        </p:txBody>
      </p:sp>
      <p:sp>
        <p:nvSpPr>
          <p:cNvPr id="614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6F7B05C-061A-4B30-BD5B-173786E38560}" type="slidenum">
              <a:rPr lang="en-US" altLang="en-US" smtClean="0">
                <a:solidFill>
                  <a:schemeClr val="tx2"/>
                </a:solidFill>
                <a:latin typeface="Rage Italic" pitchFamily="66" charset="0"/>
              </a:rPr>
              <a:pPr eaLnBrk="1" hangingPunct="1"/>
              <a:t>2</a:t>
            </a:fld>
            <a:endParaRPr lang="en-US" altLang="en-US" smtClean="0">
              <a:solidFill>
                <a:schemeClr val="tx2"/>
              </a:solidFill>
              <a:latin typeface="Rage Italic" pitchFamily="66" charset="0"/>
            </a:endParaRPr>
          </a:p>
        </p:txBody>
      </p:sp>
      <p:sp>
        <p:nvSpPr>
          <p:cNvPr id="5" name="Title 4"/>
          <p:cNvSpPr>
            <a:spLocks noGrp="1"/>
          </p:cNvSpPr>
          <p:nvPr/>
        </p:nvSpPr>
        <p:spPr bwMode="auto">
          <a:xfrm>
            <a:off x="381000" y="3500438"/>
            <a:ext cx="8382000" cy="190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KAS</a:t>
            </a:r>
            <a:endParaRPr lang="en-US" sz="5400" b="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uhaus 93" panose="04030905020B02020C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84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Format Laporan Arus Kas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901700" lvl="1" indent="-349250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Secara umum aktivitas keuangan dibagi menjadi dua kelompok besar, yaitu: </a:t>
            </a:r>
          </a:p>
          <a:p>
            <a:pPr marL="1314450" lvl="2" indent="-333375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Perolehan modal dari anggota dan kompensasinya, berupa pengembalian atas/dari investasi mereka. </a:t>
            </a:r>
          </a:p>
          <a:p>
            <a:pPr marL="1708150" lvl="3" indent="-269875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Perolehan modal koperasi berupa setoran simpanan pokok dan simpanan wajib. </a:t>
            </a:r>
          </a:p>
          <a:p>
            <a:pPr marL="1708150" lvl="3" indent="-269875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Pemberian kompensasi atas modal anggota berupa pembagian SHU.</a:t>
            </a:r>
          </a:p>
          <a:p>
            <a:pPr marL="1314450" lvl="2" indent="-333375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lphaLcPeriod"/>
              <a:defRPr/>
            </a:pPr>
            <a:r>
              <a:rPr lang="en-US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Pinjaman uang dari kreditor dan pembayaran kembali utang yang dipinjam.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499E18-676D-48F3-B275-EBF01D5CBAFA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20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Format Laporan Arus Kas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179179-FB41-4EE5-805D-029A71D690DC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21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4581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6438" y="1785938"/>
            <a:ext cx="7794625" cy="40338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Format Laporan Arus Kas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87092B-952E-4646-A149-126B5223E03B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22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605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8288" indent="-268288">
              <a:buClr>
                <a:schemeClr val="accent1"/>
              </a:buClr>
            </a:pPr>
            <a:r>
              <a:rPr lang="en-US" altLang="en-US" sz="1800" smtClean="0"/>
              <a:t>Format umum laporan arus kas:</a:t>
            </a:r>
          </a:p>
        </p:txBody>
      </p:sp>
      <p:pic>
        <p:nvPicPr>
          <p:cNvPr id="2560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75" y="2286000"/>
            <a:ext cx="73596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E75F0A-B7AB-465E-9345-27C7A663C628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23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62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8513" y="928688"/>
            <a:ext cx="7559675" cy="47339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z="3600" smtClean="0">
                <a:solidFill>
                  <a:schemeClr val="accent1"/>
                </a:solidFill>
              </a:rPr>
              <a:t>Metode Penyusunan Laporan Arus Kas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368300" indent="-349250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b="1" smtClean="0"/>
              <a:t>Metode Langsung</a:t>
            </a:r>
            <a:endParaRPr lang="en-US" sz="2400" smtClean="0"/>
          </a:p>
          <a:p>
            <a:pPr marL="368300" indent="-4763"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2400" smtClean="0"/>
              <a:t>Merinci arus kas masuk dari aktivitas operasi dan arus kas keluar dari aktivitas operasi.</a:t>
            </a:r>
            <a:endParaRPr lang="en-US" sz="2400" b="1" smtClean="0"/>
          </a:p>
          <a:p>
            <a:pPr marL="368300" indent="-349250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b="1" smtClean="0"/>
              <a:t>Metode Tidak Langsung</a:t>
            </a:r>
          </a:p>
          <a:p>
            <a:pPr marL="368300" indent="-4763"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2400" smtClean="0"/>
              <a:t>Merekonsiliasi antara laba yang dilaporkan dan arus kas.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38969-ECE0-4636-B459-7013ECA187A9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24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53CF5B-BAFF-4A16-830C-58AF7152E728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25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867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25625" y="428625"/>
            <a:ext cx="5461000" cy="56483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47F241-6785-4BAD-A360-3BE79CFF665F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26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70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04988" y="285750"/>
            <a:ext cx="5534025" cy="2895600"/>
          </a:xfrm>
          <a:noFill/>
        </p:spPr>
      </p:pic>
      <p:pic>
        <p:nvPicPr>
          <p:cNvPr id="2970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463" y="3214688"/>
            <a:ext cx="555307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Pengertian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</a:pPr>
            <a:r>
              <a:rPr lang="en-US" altLang="en-US" sz="2400" b="1" smtClean="0">
                <a:solidFill>
                  <a:schemeClr val="accent1"/>
                </a:solidFill>
              </a:rPr>
              <a:t>Kas</a:t>
            </a:r>
            <a:r>
              <a:rPr lang="en-US" altLang="en-US" sz="2400" smtClean="0"/>
              <a:t> merupakan alat pertukaran yang dimiliki koperasi dan siap digunakan dalam transaksi koperasi setiap saat diinginkan.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</a:pPr>
            <a:r>
              <a:rPr lang="en-US" altLang="en-US" sz="2400" smtClean="0"/>
              <a:t>Dalam neraca, kas merupakan aktiva yang paling lancar (paling sering berubah). 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</a:pPr>
            <a:r>
              <a:rPr lang="en-US" altLang="en-US" sz="2400" smtClean="0"/>
              <a:t>Hampir setiap transaksi dengan pihak luar koperasi pasti akan mempengaruhi kas.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C0E02C-C9D0-40FD-BCFA-33FD4AE4224D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3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Pengertian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Kas menurut pengertian akuntansi adalah alat pertukaran yang dapat diterima untuk pelunasan utang, artinya dapat diterima sebagai setoran ke bank dalam jumlah sebesar nilai nominalnya. 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Contohnya: uang kertas, uang logam, cek kontan belum disetorkan, simpanan giro atau bilyet, traveller’s checks, dan bank draft. 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b="1" smtClean="0"/>
              <a:t>Giro mundur </a:t>
            </a:r>
            <a:r>
              <a:rPr lang="en-US" sz="2400" smtClean="0"/>
              <a:t>yang diterima dari pihak lain dan menjadi milik koperasi tidak dapat dimasukkan ke dalam kelompok kas, 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Alasannya, karena tidak dapat langsung dipergunakan dan harus menunggu hingga tanggal jatuh tempo untuk mencairkannya. 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b="1" smtClean="0"/>
              <a:t>Kas kecil </a:t>
            </a:r>
            <a:r>
              <a:rPr lang="en-US" sz="2400" smtClean="0"/>
              <a:t>yang ada di cabang-cabang termasuk bagian dari kas koperasi.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B128F-60FD-4BA5-87E4-747B2B7B9081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4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Kas Kecil (Petty Cash)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Koperasi biasanya menyimpan kas di bank karena lebih aman dan mempermudah pengendalian atas arus keluar masuknya harta koperasi.</a:t>
            </a:r>
          </a:p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Namun, koperasi juga memiliki kas yang disimpan oleh kasir koperasi atau bagian keuangan yang biasanya disebut sebagai Kas Kecil.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Kas kecil </a:t>
            </a: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adalah uang tunai yang disediakan koperasi untuk membayar pengeluaran-pengeluaran yang jumlahnya relatif kecil dan tidak ekonomis jika dibayar dengan cek atau giro.</a:t>
            </a:r>
          </a:p>
          <a:p>
            <a:pPr lvl="1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Contoh pembayaran kecil dan rutin dalam operasi sehari-harinya yakni ongkos transportasi, ongkos parkir, tambal ban, listrik PLN, air PDAM, dan sebagainya.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8D1D58-9EEE-4F29-A047-42EA5ABADA4C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5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Kas Kecil (Petty Cash)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400" smtClean="0"/>
              <a:t>Terdapat dua metode pencatatan kas kecil.</a:t>
            </a:r>
          </a:p>
          <a:p>
            <a:pPr marL="806450" lvl="1" indent="-40640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en-US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Metode Imprest </a:t>
            </a:r>
          </a:p>
          <a:p>
            <a:pPr marL="806450" lvl="1" indent="0"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 metode pengisian dan pengendalian kas kecil ini, jumlah kas kecil selalu tetap dari waktu ke waktu, karena pengisian kembali kas kecil akan selalu sama dengan jumlah yang telah dikeluarkan. </a:t>
            </a:r>
          </a:p>
          <a:p>
            <a:pPr marL="1250950" lvl="1" indent="-350838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Penggunaan kas kecil dalam metode ini tidak memerlukan pencatatan (jurnal) untuk setiap transaksi yang terjadi. </a:t>
            </a:r>
          </a:p>
          <a:p>
            <a:pPr marL="1250950" lvl="1" indent="-350838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Bukti-bukti transaksi dikumpulkan, kemudian (pada saat pengisian kembali) kas kecil diisi kembali berdasarkan jumlah dari keseluruhan bukti transaksi tersebut.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1EEE4F-171F-4EDD-AA02-660E570C04ED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6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mtClean="0">
                <a:solidFill>
                  <a:schemeClr val="accent1"/>
                </a:solidFill>
              </a:rPr>
              <a:t>Kas Kecil (Petty Cash)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57750"/>
          </a:xfrm>
        </p:spPr>
        <p:txBody>
          <a:bodyPr/>
          <a:lstStyle/>
          <a:p>
            <a:pPr marL="806450" lvl="1" indent="-349250" eaLnBrk="1" hangingPunct="1">
              <a:spcBef>
                <a:spcPts val="600"/>
              </a:spcBef>
              <a:buClr>
                <a:schemeClr val="accent1"/>
              </a:buClr>
              <a:buFont typeface="+mj-lt"/>
              <a:buAutoNum type="arabicPeriod" startAt="2"/>
              <a:defRPr/>
            </a:pPr>
            <a:r>
              <a:rPr lang="en-US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Metode Fluktuasi</a:t>
            </a:r>
          </a:p>
          <a:p>
            <a:pPr marL="806450" lvl="1" indent="0" eaLnBrk="1" hangingPunct="1">
              <a:spcBef>
                <a:spcPts val="600"/>
              </a:spcBef>
              <a:buClr>
                <a:schemeClr val="accent1"/>
              </a:buClr>
              <a:buFont typeface="Arial" charset="0"/>
              <a:buNone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 metode pencatatan dan pengendalian kas kecil ini, jumlah kas kecil akan selalu berubah karena pengisian kembali kas kecil tidak selalu sama dari waktu ke </a:t>
            </a:r>
            <a:r>
              <a:rPr lang="sv-SE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waktu. </a:t>
            </a:r>
          </a:p>
          <a:p>
            <a:pPr marL="1250950" lvl="1" indent="-349250" eaLnBrk="1" hangingPunct="1">
              <a:spcBef>
                <a:spcPts val="600"/>
              </a:spcBef>
              <a:buClr>
                <a:schemeClr val="accent1"/>
              </a:buClr>
              <a:defRPr/>
            </a:pPr>
            <a:r>
              <a:rPr lang="sv-SE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Setiap pengeluaran yang mempergunakan kas kecil harus selalu dicatat (dijurnal) berdasarkan bukti transaksi yang ada, satu per satu.</a:t>
            </a:r>
            <a:endParaRPr lang="en-US" sz="16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287E06-3647-4CA2-8643-17B7AF0D013D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7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38791-4D6A-4C02-8DF8-1B62B66047D3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8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3000" y="357188"/>
            <a:ext cx="6804025" cy="59293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4F81BD"/>
            </a:gs>
            <a:gs pos="3999">
              <a:srgbClr val="FFFFFF"/>
            </a:gs>
            <a:gs pos="97000">
              <a:srgbClr val="FFFFFF"/>
            </a:gs>
            <a:gs pos="100000">
              <a:srgbClr val="4F81BD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26E6B0-54AA-4822-B0F4-B57BC2DF447D}" type="slidenum">
              <a:rPr lang="en-US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9</a:t>
            </a:fld>
            <a:endParaRPr lang="en-US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563688"/>
            <a:ext cx="7858125" cy="344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2576</TotalTime>
  <Words>1276</Words>
  <Application>Microsoft Office PowerPoint</Application>
  <PresentationFormat>On-screen Show (4:3)</PresentationFormat>
  <Paragraphs>116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 AKUNTANSI KOPERASI    a   JUNAIDI, SE., MSA  FAKULTAS EKONOMI UNIVERSITAS ISLAM MALANG 2016</vt:lpstr>
      <vt:lpstr>AKUNTANSI KOPERASI  6</vt:lpstr>
      <vt:lpstr>Pengertian</vt:lpstr>
      <vt:lpstr>Pengertian</vt:lpstr>
      <vt:lpstr>Kas Kecil (Petty Cash)</vt:lpstr>
      <vt:lpstr>Kas Kecil (Petty Cash)</vt:lpstr>
      <vt:lpstr>Kas Kecil (Petty Cash)</vt:lpstr>
      <vt:lpstr>PowerPoint Presentation</vt:lpstr>
      <vt:lpstr>PowerPoint Presentation</vt:lpstr>
      <vt:lpstr>Rekonsiliasi Bank</vt:lpstr>
      <vt:lpstr>Rekonsiliasi Bank</vt:lpstr>
      <vt:lpstr>Rekonsiliasi Bank</vt:lpstr>
      <vt:lpstr>Rekonsiliasi Bank</vt:lpstr>
      <vt:lpstr>PowerPoint Presentation</vt:lpstr>
      <vt:lpstr>Laporan Arus Kas</vt:lpstr>
      <vt:lpstr>Format Laporan Arus Kas</vt:lpstr>
      <vt:lpstr>Format Laporan Arus Kas</vt:lpstr>
      <vt:lpstr>Format Laporan Arus Kas</vt:lpstr>
      <vt:lpstr>Format Laporan Arus Kas</vt:lpstr>
      <vt:lpstr>Format Laporan Arus Kas</vt:lpstr>
      <vt:lpstr>Format Laporan Arus Kas</vt:lpstr>
      <vt:lpstr>Format Laporan Arus Kas</vt:lpstr>
      <vt:lpstr>PowerPoint Presentation</vt:lpstr>
      <vt:lpstr>Metode Penyusunan Laporan Arus Kas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Bagian3 Bab11-19</dc:title>
  <dc:creator>Rudi Pulunggono</dc:creator>
  <cp:lastModifiedBy>WIN 8.1</cp:lastModifiedBy>
  <cp:revision>571</cp:revision>
  <dcterms:created xsi:type="dcterms:W3CDTF">2012-07-27T06:53:21Z</dcterms:created>
  <dcterms:modified xsi:type="dcterms:W3CDTF">2016-11-05T00:47:17Z</dcterms:modified>
</cp:coreProperties>
</file>