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2"/>
  </p:notesMasterIdLst>
  <p:sldIdLst>
    <p:sldId id="257" r:id="rId2"/>
    <p:sldId id="273" r:id="rId3"/>
    <p:sldId id="274" r:id="rId4"/>
    <p:sldId id="275" r:id="rId5"/>
    <p:sldId id="276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7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17B61F-23B6-4802-9A14-3FF1A55F472A}" type="doc">
      <dgm:prSet loTypeId="urn:microsoft.com/office/officeart/2005/8/layout/vList3#3" loCatId="list" qsTypeId="urn:microsoft.com/office/officeart/2005/8/quickstyle/3d7" qsCatId="3D" csTypeId="urn:microsoft.com/office/officeart/2005/8/colors/accent1_4" csCatId="accent1" phldr="1"/>
      <dgm:spPr/>
    </dgm:pt>
    <dgm:pt modelId="{A6348036-95F2-4209-82C1-F8FFEC3D34B0}">
      <dgm:prSet phldrT="[Text]"/>
      <dgm:spPr/>
      <dgm:t>
        <a:bodyPr/>
        <a:lstStyle/>
        <a:p>
          <a:r>
            <a:rPr lang="id-ID" dirty="0" smtClean="0"/>
            <a:t>Credit Life</a:t>
          </a:r>
          <a:endParaRPr lang="id-ID" dirty="0"/>
        </a:p>
      </dgm:t>
    </dgm:pt>
    <dgm:pt modelId="{197F5905-0E56-4159-97B1-FCECF8778BFE}" type="parTrans" cxnId="{CD5EBF1D-EF05-404F-8620-09F9F3E3EF6B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50B52136-45AF-400D-AC97-99F7B76B8994}" type="sibTrans" cxnId="{CD5EBF1D-EF05-404F-8620-09F9F3E3EF6B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F66BFB4E-34CE-4863-99E6-C852608462E6}">
      <dgm:prSet phldrT="[Text]"/>
      <dgm:spPr/>
      <dgm:t>
        <a:bodyPr/>
        <a:lstStyle/>
        <a:p>
          <a:r>
            <a:rPr lang="id-ID" dirty="0" smtClean="0"/>
            <a:t>Personal Accident</a:t>
          </a:r>
          <a:endParaRPr lang="id-ID" dirty="0"/>
        </a:p>
      </dgm:t>
    </dgm:pt>
    <dgm:pt modelId="{60A84715-BDAA-4931-8D1F-51AF8AFF57B5}" type="parTrans" cxnId="{BC1DC6E4-9984-4EC6-9E55-9E76EA4587FC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8EF56BEB-6D01-47F2-8997-6188433092E8}" type="sibTrans" cxnId="{BC1DC6E4-9984-4EC6-9E55-9E76EA4587FC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356C6433-E691-473A-9A12-888BD6EB6BA7}">
      <dgm:prSet phldrT="[Text]"/>
      <dgm:spPr/>
      <dgm:t>
        <a:bodyPr/>
        <a:lstStyle/>
        <a:p>
          <a:r>
            <a:rPr lang="id-ID" dirty="0" smtClean="0"/>
            <a:t>Term Life</a:t>
          </a:r>
          <a:endParaRPr lang="id-ID" dirty="0"/>
        </a:p>
      </dgm:t>
    </dgm:pt>
    <dgm:pt modelId="{EE1B15DE-F31A-4520-8FBF-663B07204A69}" type="parTrans" cxnId="{FA2CB764-793B-4470-AD91-66FF14ECA7AC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8112A4D3-D813-48A5-A5C7-64377FAF10A8}" type="sibTrans" cxnId="{FA2CB764-793B-4470-AD91-66FF14ECA7AC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7747E88A-D76E-4BB9-8389-95165D4FACBE}">
      <dgm:prSet phldrT="[Text]"/>
      <dgm:spPr/>
      <dgm:t>
        <a:bodyPr/>
        <a:lstStyle/>
        <a:p>
          <a:r>
            <a:rPr lang="id-ID" dirty="0" smtClean="0"/>
            <a:t>Saving Life</a:t>
          </a:r>
          <a:endParaRPr lang="id-ID" dirty="0"/>
        </a:p>
      </dgm:t>
    </dgm:pt>
    <dgm:pt modelId="{1405CF24-7902-4822-A43A-BB1A1403045B}" type="parTrans" cxnId="{8BF57634-DB1B-4576-B5D3-20B0B26D031C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EAC114BE-94BD-4316-8038-AA8F157E9528}" type="sibTrans" cxnId="{8BF57634-DB1B-4576-B5D3-20B0B26D031C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71E622FF-5F50-4BD2-B5CA-20B858127ACC}">
      <dgm:prSet phldrT="[Text]"/>
      <dgm:spPr/>
      <dgm:t>
        <a:bodyPr/>
        <a:lstStyle/>
        <a:p>
          <a:r>
            <a:rPr lang="id-ID" dirty="0" smtClean="0"/>
            <a:t>Properti</a:t>
          </a:r>
          <a:endParaRPr lang="id-ID" dirty="0"/>
        </a:p>
      </dgm:t>
    </dgm:pt>
    <dgm:pt modelId="{6763B6FE-E40C-4064-B654-F796CC19B062}" type="parTrans" cxnId="{E6F2CFD6-AC0E-490B-8C25-78E53F906DE9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2590EB44-F963-4FC2-8934-C759940E2FEB}" type="sibTrans" cxnId="{E6F2CFD6-AC0E-490B-8C25-78E53F906DE9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4BBFA71A-4914-4EF2-A87C-290699DDE4A5}">
      <dgm:prSet phldrT="[Text]"/>
      <dgm:spPr/>
      <dgm:t>
        <a:bodyPr/>
        <a:lstStyle/>
        <a:p>
          <a:r>
            <a:rPr lang="id-ID" dirty="0" smtClean="0"/>
            <a:t>Pension</a:t>
          </a:r>
          <a:endParaRPr lang="id-ID" dirty="0"/>
        </a:p>
      </dgm:t>
    </dgm:pt>
    <dgm:pt modelId="{AD29A061-D1C6-4DF2-A011-3C91B4D107F9}" type="parTrans" cxnId="{E4778146-2FD1-47DC-9F92-558C9C05E7BA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B3058B14-9EEF-43FA-9080-8EDDE09BDC3A}" type="sibTrans" cxnId="{E4778146-2FD1-47DC-9F92-558C9C05E7BA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DDE684AC-2F7C-4A01-B3D3-122CCA4CE236}">
      <dgm:prSet phldrT="[Text]"/>
      <dgm:spPr/>
      <dgm:t>
        <a:bodyPr/>
        <a:lstStyle/>
        <a:p>
          <a:r>
            <a:rPr lang="id-ID" dirty="0" smtClean="0"/>
            <a:t>Kesehatan</a:t>
          </a:r>
          <a:endParaRPr lang="id-ID" dirty="0"/>
        </a:p>
      </dgm:t>
    </dgm:pt>
    <dgm:pt modelId="{3D863B96-A91C-4BED-8E87-37AC450B80DB}" type="parTrans" cxnId="{723DB56D-01E6-4471-BEBE-E09BA71DB6BC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50579DEE-DA70-4ABC-B272-BE55BFAD0702}" type="sibTrans" cxnId="{723DB56D-01E6-4471-BEBE-E09BA71DB6BC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4A14D415-E0DF-4709-8006-3F72F26C3C24}">
      <dgm:prSet phldrT="[Text]"/>
      <dgm:spPr/>
      <dgm:t>
        <a:bodyPr/>
        <a:lstStyle/>
        <a:p>
          <a:r>
            <a:rPr lang="id-ID" dirty="0" smtClean="0"/>
            <a:t>Pertanian</a:t>
          </a:r>
          <a:endParaRPr lang="id-ID" dirty="0"/>
        </a:p>
      </dgm:t>
    </dgm:pt>
    <dgm:pt modelId="{B3E7090B-FE73-48EA-8E16-5C0A2D3F4FB7}" type="parTrans" cxnId="{ABE5F395-3316-40BB-AA60-FCBA61EDDB85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7331E53C-0D91-4863-A50E-1C64D04DB606}" type="sibTrans" cxnId="{ABE5F395-3316-40BB-AA60-FCBA61EDDB85}">
      <dgm:prSet/>
      <dgm:spPr/>
      <dgm:t>
        <a:bodyPr/>
        <a:lstStyle/>
        <a:p>
          <a:endParaRPr lang="id-ID">
            <a:solidFill>
              <a:schemeClr val="tx1"/>
            </a:solidFill>
          </a:endParaRPr>
        </a:p>
      </dgm:t>
    </dgm:pt>
    <dgm:pt modelId="{C2538E43-5270-40F7-836E-6FC2E0CF6437}" type="pres">
      <dgm:prSet presAssocID="{0317B61F-23B6-4802-9A14-3FF1A55F472A}" presName="linearFlow" presStyleCnt="0">
        <dgm:presLayoutVars>
          <dgm:dir/>
          <dgm:resizeHandles val="exact"/>
        </dgm:presLayoutVars>
      </dgm:prSet>
      <dgm:spPr/>
    </dgm:pt>
    <dgm:pt modelId="{9965F358-23EB-4239-8C25-F9C5F495CAE1}" type="pres">
      <dgm:prSet presAssocID="{A6348036-95F2-4209-82C1-F8FFEC3D34B0}" presName="composite" presStyleCnt="0"/>
      <dgm:spPr/>
    </dgm:pt>
    <dgm:pt modelId="{1E90D04D-E3F0-4BFD-BE2D-E9E5A8E3EC3E}" type="pres">
      <dgm:prSet presAssocID="{A6348036-95F2-4209-82C1-F8FFEC3D34B0}" presName="imgShp" presStyleLbl="fgImgPlace1" presStyleIdx="0" presStyleCnt="8"/>
      <dgm:spPr>
        <a:solidFill>
          <a:schemeClr val="accent6">
            <a:lumMod val="75000"/>
          </a:schemeClr>
        </a:solidFill>
      </dgm:spPr>
    </dgm:pt>
    <dgm:pt modelId="{7C41D7D6-5E8C-4CE0-83ED-F42F9257A370}" type="pres">
      <dgm:prSet presAssocID="{A6348036-95F2-4209-82C1-F8FFEC3D34B0}" presName="txShp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3BD0DE8F-9152-44BC-A646-C0A02175F468}" type="pres">
      <dgm:prSet presAssocID="{50B52136-45AF-400D-AC97-99F7B76B8994}" presName="spacing" presStyleCnt="0"/>
      <dgm:spPr/>
    </dgm:pt>
    <dgm:pt modelId="{818D828D-FB89-4BB6-B41C-F5250F06AB5E}" type="pres">
      <dgm:prSet presAssocID="{F66BFB4E-34CE-4863-99E6-C852608462E6}" presName="composite" presStyleCnt="0"/>
      <dgm:spPr/>
    </dgm:pt>
    <dgm:pt modelId="{C440D0DA-36C1-474B-8D7F-CAC25137473D}" type="pres">
      <dgm:prSet presAssocID="{F66BFB4E-34CE-4863-99E6-C852608462E6}" presName="imgShp" presStyleLbl="fgImgPlace1" presStyleIdx="1" presStyleCnt="8"/>
      <dgm:spPr>
        <a:solidFill>
          <a:schemeClr val="accent6">
            <a:lumMod val="75000"/>
          </a:schemeClr>
        </a:solidFill>
      </dgm:spPr>
    </dgm:pt>
    <dgm:pt modelId="{A8F401B7-EB82-46F4-AFB1-7B68F9F7FC3E}" type="pres">
      <dgm:prSet presAssocID="{F66BFB4E-34CE-4863-99E6-C852608462E6}" presName="txShp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E62CC857-9B0C-48C4-B0CE-931DA9F97987}" type="pres">
      <dgm:prSet presAssocID="{8EF56BEB-6D01-47F2-8997-6188433092E8}" presName="spacing" presStyleCnt="0"/>
      <dgm:spPr/>
    </dgm:pt>
    <dgm:pt modelId="{F555EC03-345F-49C4-9F01-D1FD47824B51}" type="pres">
      <dgm:prSet presAssocID="{356C6433-E691-473A-9A12-888BD6EB6BA7}" presName="composite" presStyleCnt="0"/>
      <dgm:spPr/>
    </dgm:pt>
    <dgm:pt modelId="{0374C792-69AD-4FC4-A36D-8293F0C08650}" type="pres">
      <dgm:prSet presAssocID="{356C6433-E691-473A-9A12-888BD6EB6BA7}" presName="imgShp" presStyleLbl="fgImgPlace1" presStyleIdx="2" presStyleCnt="8"/>
      <dgm:spPr>
        <a:solidFill>
          <a:schemeClr val="accent6">
            <a:lumMod val="75000"/>
          </a:schemeClr>
        </a:solidFill>
      </dgm:spPr>
    </dgm:pt>
    <dgm:pt modelId="{5646B391-6332-4BA2-995F-F6F805854DBE}" type="pres">
      <dgm:prSet presAssocID="{356C6433-E691-473A-9A12-888BD6EB6BA7}" presName="txShp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BCE8E38C-68E9-49A2-8DDF-795A1EEFCCC1}" type="pres">
      <dgm:prSet presAssocID="{8112A4D3-D813-48A5-A5C7-64377FAF10A8}" presName="spacing" presStyleCnt="0"/>
      <dgm:spPr/>
    </dgm:pt>
    <dgm:pt modelId="{641D3A03-E801-49D7-B117-CB3FF2E50F7C}" type="pres">
      <dgm:prSet presAssocID="{7747E88A-D76E-4BB9-8389-95165D4FACBE}" presName="composite" presStyleCnt="0"/>
      <dgm:spPr/>
    </dgm:pt>
    <dgm:pt modelId="{752172F3-569F-4DA0-8139-297DDB684040}" type="pres">
      <dgm:prSet presAssocID="{7747E88A-D76E-4BB9-8389-95165D4FACBE}" presName="imgShp" presStyleLbl="fgImgPlace1" presStyleIdx="3" presStyleCnt="8"/>
      <dgm:spPr>
        <a:solidFill>
          <a:schemeClr val="accent6">
            <a:lumMod val="75000"/>
          </a:schemeClr>
        </a:solidFill>
      </dgm:spPr>
    </dgm:pt>
    <dgm:pt modelId="{194FE814-8C7D-4D1A-9E44-0AAF8D44F565}" type="pres">
      <dgm:prSet presAssocID="{7747E88A-D76E-4BB9-8389-95165D4FACBE}" presName="txShp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244B0DD-AA31-49F7-8C55-9F617C977D24}" type="pres">
      <dgm:prSet presAssocID="{EAC114BE-94BD-4316-8038-AA8F157E9528}" presName="spacing" presStyleCnt="0"/>
      <dgm:spPr/>
    </dgm:pt>
    <dgm:pt modelId="{22D95A0E-4EB2-43C0-AA5D-FF8803796463}" type="pres">
      <dgm:prSet presAssocID="{71E622FF-5F50-4BD2-B5CA-20B858127ACC}" presName="composite" presStyleCnt="0"/>
      <dgm:spPr/>
    </dgm:pt>
    <dgm:pt modelId="{60ED6E5E-CCDB-4264-8E19-7886508D131F}" type="pres">
      <dgm:prSet presAssocID="{71E622FF-5F50-4BD2-B5CA-20B858127ACC}" presName="imgShp" presStyleLbl="fgImgPlace1" presStyleIdx="4" presStyleCnt="8"/>
      <dgm:spPr>
        <a:solidFill>
          <a:schemeClr val="accent6">
            <a:lumMod val="75000"/>
          </a:schemeClr>
        </a:solidFill>
      </dgm:spPr>
    </dgm:pt>
    <dgm:pt modelId="{38084F3E-2848-45BB-A845-FB52DE1685C8}" type="pres">
      <dgm:prSet presAssocID="{71E622FF-5F50-4BD2-B5CA-20B858127ACC}" presName="txShp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9FFB1C5D-C7A4-4036-9AB3-DDCC76AD083B}" type="pres">
      <dgm:prSet presAssocID="{2590EB44-F963-4FC2-8934-C759940E2FEB}" presName="spacing" presStyleCnt="0"/>
      <dgm:spPr/>
    </dgm:pt>
    <dgm:pt modelId="{D4C50F72-9A45-4268-A6A9-76C7F9D7F970}" type="pres">
      <dgm:prSet presAssocID="{4BBFA71A-4914-4EF2-A87C-290699DDE4A5}" presName="composite" presStyleCnt="0"/>
      <dgm:spPr/>
    </dgm:pt>
    <dgm:pt modelId="{C53616DC-835E-415C-99E4-7F5BE5F20457}" type="pres">
      <dgm:prSet presAssocID="{4BBFA71A-4914-4EF2-A87C-290699DDE4A5}" presName="imgShp" presStyleLbl="fgImgPlace1" presStyleIdx="5" presStyleCnt="8"/>
      <dgm:spPr>
        <a:solidFill>
          <a:schemeClr val="accent6">
            <a:lumMod val="75000"/>
          </a:schemeClr>
        </a:solidFill>
      </dgm:spPr>
    </dgm:pt>
    <dgm:pt modelId="{6FBDEEB7-6D3A-4794-BE14-4F47CC519353}" type="pres">
      <dgm:prSet presAssocID="{4BBFA71A-4914-4EF2-A87C-290699DDE4A5}" presName="txShp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CA44964A-5CCF-46DA-8C25-9B1280BDF6AA}" type="pres">
      <dgm:prSet presAssocID="{B3058B14-9EEF-43FA-9080-8EDDE09BDC3A}" presName="spacing" presStyleCnt="0"/>
      <dgm:spPr/>
    </dgm:pt>
    <dgm:pt modelId="{E7CAB592-AB08-4A7C-97DA-A7FB5398A8BF}" type="pres">
      <dgm:prSet presAssocID="{DDE684AC-2F7C-4A01-B3D3-122CCA4CE236}" presName="composite" presStyleCnt="0"/>
      <dgm:spPr/>
    </dgm:pt>
    <dgm:pt modelId="{84FD019D-FF74-4AAB-8E40-45C5355F60AC}" type="pres">
      <dgm:prSet presAssocID="{DDE684AC-2F7C-4A01-B3D3-122CCA4CE236}" presName="imgShp" presStyleLbl="fgImgPlace1" presStyleIdx="6" presStyleCnt="8"/>
      <dgm:spPr>
        <a:solidFill>
          <a:schemeClr val="accent6">
            <a:lumMod val="75000"/>
          </a:schemeClr>
        </a:solidFill>
      </dgm:spPr>
    </dgm:pt>
    <dgm:pt modelId="{9D6F3556-F847-4BF0-9B21-4C78B2BCD2C1}" type="pres">
      <dgm:prSet presAssocID="{DDE684AC-2F7C-4A01-B3D3-122CCA4CE236}" presName="txShp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7C98AF51-E44D-4471-9829-410CC9AEFCE5}" type="pres">
      <dgm:prSet presAssocID="{50579DEE-DA70-4ABC-B272-BE55BFAD0702}" presName="spacing" presStyleCnt="0"/>
      <dgm:spPr/>
    </dgm:pt>
    <dgm:pt modelId="{891ECF98-23C9-4FF4-B871-9CCB2547E6C4}" type="pres">
      <dgm:prSet presAssocID="{4A14D415-E0DF-4709-8006-3F72F26C3C24}" presName="composite" presStyleCnt="0"/>
      <dgm:spPr/>
    </dgm:pt>
    <dgm:pt modelId="{01F60218-BDCA-4A08-8E0B-8D736C637A71}" type="pres">
      <dgm:prSet presAssocID="{4A14D415-E0DF-4709-8006-3F72F26C3C24}" presName="imgShp" presStyleLbl="fgImgPlace1" presStyleIdx="7" presStyleCnt="8"/>
      <dgm:spPr>
        <a:solidFill>
          <a:schemeClr val="accent6">
            <a:lumMod val="75000"/>
          </a:schemeClr>
        </a:solidFill>
      </dgm:spPr>
    </dgm:pt>
    <dgm:pt modelId="{CEE484FC-68DD-450E-9095-5681FD3A3DF3}" type="pres">
      <dgm:prSet presAssocID="{4A14D415-E0DF-4709-8006-3F72F26C3C24}" presName="txShp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8BF57634-DB1B-4576-B5D3-20B0B26D031C}" srcId="{0317B61F-23B6-4802-9A14-3FF1A55F472A}" destId="{7747E88A-D76E-4BB9-8389-95165D4FACBE}" srcOrd="3" destOrd="0" parTransId="{1405CF24-7902-4822-A43A-BB1A1403045B}" sibTransId="{EAC114BE-94BD-4316-8038-AA8F157E9528}"/>
    <dgm:cxn modelId="{8D284E8E-1E2B-447E-9038-E0507CB48F69}" type="presOf" srcId="{F66BFB4E-34CE-4863-99E6-C852608462E6}" destId="{A8F401B7-EB82-46F4-AFB1-7B68F9F7FC3E}" srcOrd="0" destOrd="0" presId="urn:microsoft.com/office/officeart/2005/8/layout/vList3#3"/>
    <dgm:cxn modelId="{66EB5B81-3AC3-4311-ABEB-67AEF23611CE}" type="presOf" srcId="{DDE684AC-2F7C-4A01-B3D3-122CCA4CE236}" destId="{9D6F3556-F847-4BF0-9B21-4C78B2BCD2C1}" srcOrd="0" destOrd="0" presId="urn:microsoft.com/office/officeart/2005/8/layout/vList3#3"/>
    <dgm:cxn modelId="{6D19661A-B11A-4758-B389-ED8220385FAE}" type="presOf" srcId="{0317B61F-23B6-4802-9A14-3FF1A55F472A}" destId="{C2538E43-5270-40F7-836E-6FC2E0CF6437}" srcOrd="0" destOrd="0" presId="urn:microsoft.com/office/officeart/2005/8/layout/vList3#3"/>
    <dgm:cxn modelId="{FA2CB764-793B-4470-AD91-66FF14ECA7AC}" srcId="{0317B61F-23B6-4802-9A14-3FF1A55F472A}" destId="{356C6433-E691-473A-9A12-888BD6EB6BA7}" srcOrd="2" destOrd="0" parTransId="{EE1B15DE-F31A-4520-8FBF-663B07204A69}" sibTransId="{8112A4D3-D813-48A5-A5C7-64377FAF10A8}"/>
    <dgm:cxn modelId="{15EC7946-112A-470A-900C-C0D254AFF9E9}" type="presOf" srcId="{A6348036-95F2-4209-82C1-F8FFEC3D34B0}" destId="{7C41D7D6-5E8C-4CE0-83ED-F42F9257A370}" srcOrd="0" destOrd="0" presId="urn:microsoft.com/office/officeart/2005/8/layout/vList3#3"/>
    <dgm:cxn modelId="{E4778146-2FD1-47DC-9F92-558C9C05E7BA}" srcId="{0317B61F-23B6-4802-9A14-3FF1A55F472A}" destId="{4BBFA71A-4914-4EF2-A87C-290699DDE4A5}" srcOrd="5" destOrd="0" parTransId="{AD29A061-D1C6-4DF2-A011-3C91B4D107F9}" sibTransId="{B3058B14-9EEF-43FA-9080-8EDDE09BDC3A}"/>
    <dgm:cxn modelId="{A6019264-68A0-4850-B776-23BCC82BEDCA}" type="presOf" srcId="{356C6433-E691-473A-9A12-888BD6EB6BA7}" destId="{5646B391-6332-4BA2-995F-F6F805854DBE}" srcOrd="0" destOrd="0" presId="urn:microsoft.com/office/officeart/2005/8/layout/vList3#3"/>
    <dgm:cxn modelId="{0B654D71-F18E-4819-8A35-2109F03D9944}" type="presOf" srcId="{4A14D415-E0DF-4709-8006-3F72F26C3C24}" destId="{CEE484FC-68DD-450E-9095-5681FD3A3DF3}" srcOrd="0" destOrd="0" presId="urn:microsoft.com/office/officeart/2005/8/layout/vList3#3"/>
    <dgm:cxn modelId="{E6F2CFD6-AC0E-490B-8C25-78E53F906DE9}" srcId="{0317B61F-23B6-4802-9A14-3FF1A55F472A}" destId="{71E622FF-5F50-4BD2-B5CA-20B858127ACC}" srcOrd="4" destOrd="0" parTransId="{6763B6FE-E40C-4064-B654-F796CC19B062}" sibTransId="{2590EB44-F963-4FC2-8934-C759940E2FEB}"/>
    <dgm:cxn modelId="{CD5EBF1D-EF05-404F-8620-09F9F3E3EF6B}" srcId="{0317B61F-23B6-4802-9A14-3FF1A55F472A}" destId="{A6348036-95F2-4209-82C1-F8FFEC3D34B0}" srcOrd="0" destOrd="0" parTransId="{197F5905-0E56-4159-97B1-FCECF8778BFE}" sibTransId="{50B52136-45AF-400D-AC97-99F7B76B8994}"/>
    <dgm:cxn modelId="{F790387F-B5D4-4E9C-B421-990BDBEE90F6}" type="presOf" srcId="{4BBFA71A-4914-4EF2-A87C-290699DDE4A5}" destId="{6FBDEEB7-6D3A-4794-BE14-4F47CC519353}" srcOrd="0" destOrd="0" presId="urn:microsoft.com/office/officeart/2005/8/layout/vList3#3"/>
    <dgm:cxn modelId="{E32CEDC6-E90C-4F21-8279-C1C67B927779}" type="presOf" srcId="{71E622FF-5F50-4BD2-B5CA-20B858127ACC}" destId="{38084F3E-2848-45BB-A845-FB52DE1685C8}" srcOrd="0" destOrd="0" presId="urn:microsoft.com/office/officeart/2005/8/layout/vList3#3"/>
    <dgm:cxn modelId="{ABE5F395-3316-40BB-AA60-FCBA61EDDB85}" srcId="{0317B61F-23B6-4802-9A14-3FF1A55F472A}" destId="{4A14D415-E0DF-4709-8006-3F72F26C3C24}" srcOrd="7" destOrd="0" parTransId="{B3E7090B-FE73-48EA-8E16-5C0A2D3F4FB7}" sibTransId="{7331E53C-0D91-4863-A50E-1C64D04DB606}"/>
    <dgm:cxn modelId="{723DB56D-01E6-4471-BEBE-E09BA71DB6BC}" srcId="{0317B61F-23B6-4802-9A14-3FF1A55F472A}" destId="{DDE684AC-2F7C-4A01-B3D3-122CCA4CE236}" srcOrd="6" destOrd="0" parTransId="{3D863B96-A91C-4BED-8E87-37AC450B80DB}" sibTransId="{50579DEE-DA70-4ABC-B272-BE55BFAD0702}"/>
    <dgm:cxn modelId="{BC1DC6E4-9984-4EC6-9E55-9E76EA4587FC}" srcId="{0317B61F-23B6-4802-9A14-3FF1A55F472A}" destId="{F66BFB4E-34CE-4863-99E6-C852608462E6}" srcOrd="1" destOrd="0" parTransId="{60A84715-BDAA-4931-8D1F-51AF8AFF57B5}" sibTransId="{8EF56BEB-6D01-47F2-8997-6188433092E8}"/>
    <dgm:cxn modelId="{9CDB21A3-7B0A-4BF4-B588-1C35DD8262F4}" type="presOf" srcId="{7747E88A-D76E-4BB9-8389-95165D4FACBE}" destId="{194FE814-8C7D-4D1A-9E44-0AAF8D44F565}" srcOrd="0" destOrd="0" presId="urn:microsoft.com/office/officeart/2005/8/layout/vList3#3"/>
    <dgm:cxn modelId="{EEEFD84E-9BEF-43B5-A249-077DBEABE28F}" type="presParOf" srcId="{C2538E43-5270-40F7-836E-6FC2E0CF6437}" destId="{9965F358-23EB-4239-8C25-F9C5F495CAE1}" srcOrd="0" destOrd="0" presId="urn:microsoft.com/office/officeart/2005/8/layout/vList3#3"/>
    <dgm:cxn modelId="{EB11B50C-B173-4D41-A2FC-36CB473AFD36}" type="presParOf" srcId="{9965F358-23EB-4239-8C25-F9C5F495CAE1}" destId="{1E90D04D-E3F0-4BFD-BE2D-E9E5A8E3EC3E}" srcOrd="0" destOrd="0" presId="urn:microsoft.com/office/officeart/2005/8/layout/vList3#3"/>
    <dgm:cxn modelId="{8FDFFE0F-9CCA-426A-B25C-E7E6BC316D04}" type="presParOf" srcId="{9965F358-23EB-4239-8C25-F9C5F495CAE1}" destId="{7C41D7D6-5E8C-4CE0-83ED-F42F9257A370}" srcOrd="1" destOrd="0" presId="urn:microsoft.com/office/officeart/2005/8/layout/vList3#3"/>
    <dgm:cxn modelId="{93DAFA7E-73AF-4A24-A829-AC231C46CF61}" type="presParOf" srcId="{C2538E43-5270-40F7-836E-6FC2E0CF6437}" destId="{3BD0DE8F-9152-44BC-A646-C0A02175F468}" srcOrd="1" destOrd="0" presId="urn:microsoft.com/office/officeart/2005/8/layout/vList3#3"/>
    <dgm:cxn modelId="{94A407FC-5413-4E99-940B-4F894BA675FC}" type="presParOf" srcId="{C2538E43-5270-40F7-836E-6FC2E0CF6437}" destId="{818D828D-FB89-4BB6-B41C-F5250F06AB5E}" srcOrd="2" destOrd="0" presId="urn:microsoft.com/office/officeart/2005/8/layout/vList3#3"/>
    <dgm:cxn modelId="{A868842E-7390-4E8A-BE03-EA82E56E9E3E}" type="presParOf" srcId="{818D828D-FB89-4BB6-B41C-F5250F06AB5E}" destId="{C440D0DA-36C1-474B-8D7F-CAC25137473D}" srcOrd="0" destOrd="0" presId="urn:microsoft.com/office/officeart/2005/8/layout/vList3#3"/>
    <dgm:cxn modelId="{4055383D-DBFF-42DD-93DC-9CE82DF0E824}" type="presParOf" srcId="{818D828D-FB89-4BB6-B41C-F5250F06AB5E}" destId="{A8F401B7-EB82-46F4-AFB1-7B68F9F7FC3E}" srcOrd="1" destOrd="0" presId="urn:microsoft.com/office/officeart/2005/8/layout/vList3#3"/>
    <dgm:cxn modelId="{0876F608-2809-4829-8FEA-F6D789FC553D}" type="presParOf" srcId="{C2538E43-5270-40F7-836E-6FC2E0CF6437}" destId="{E62CC857-9B0C-48C4-B0CE-931DA9F97987}" srcOrd="3" destOrd="0" presId="urn:microsoft.com/office/officeart/2005/8/layout/vList3#3"/>
    <dgm:cxn modelId="{BB503921-BD7A-4715-AC0F-D25BD0159E98}" type="presParOf" srcId="{C2538E43-5270-40F7-836E-6FC2E0CF6437}" destId="{F555EC03-345F-49C4-9F01-D1FD47824B51}" srcOrd="4" destOrd="0" presId="urn:microsoft.com/office/officeart/2005/8/layout/vList3#3"/>
    <dgm:cxn modelId="{C4137F95-F38F-4B89-B3B9-7A8F3AF620CE}" type="presParOf" srcId="{F555EC03-345F-49C4-9F01-D1FD47824B51}" destId="{0374C792-69AD-4FC4-A36D-8293F0C08650}" srcOrd="0" destOrd="0" presId="urn:microsoft.com/office/officeart/2005/8/layout/vList3#3"/>
    <dgm:cxn modelId="{38DF537C-A53F-409A-ACFD-56A9CB546795}" type="presParOf" srcId="{F555EC03-345F-49C4-9F01-D1FD47824B51}" destId="{5646B391-6332-4BA2-995F-F6F805854DBE}" srcOrd="1" destOrd="0" presId="urn:microsoft.com/office/officeart/2005/8/layout/vList3#3"/>
    <dgm:cxn modelId="{7B07E542-57D0-4061-BC62-79A40F2A479C}" type="presParOf" srcId="{C2538E43-5270-40F7-836E-6FC2E0CF6437}" destId="{BCE8E38C-68E9-49A2-8DDF-795A1EEFCCC1}" srcOrd="5" destOrd="0" presId="urn:microsoft.com/office/officeart/2005/8/layout/vList3#3"/>
    <dgm:cxn modelId="{2ABF8CCA-02FD-4299-9B2F-F4F0F438783F}" type="presParOf" srcId="{C2538E43-5270-40F7-836E-6FC2E0CF6437}" destId="{641D3A03-E801-49D7-B117-CB3FF2E50F7C}" srcOrd="6" destOrd="0" presId="urn:microsoft.com/office/officeart/2005/8/layout/vList3#3"/>
    <dgm:cxn modelId="{8522DC90-89F2-4A1E-8853-EC1B3D89A441}" type="presParOf" srcId="{641D3A03-E801-49D7-B117-CB3FF2E50F7C}" destId="{752172F3-569F-4DA0-8139-297DDB684040}" srcOrd="0" destOrd="0" presId="urn:microsoft.com/office/officeart/2005/8/layout/vList3#3"/>
    <dgm:cxn modelId="{45425769-9900-4E11-AB6D-97F2D846114C}" type="presParOf" srcId="{641D3A03-E801-49D7-B117-CB3FF2E50F7C}" destId="{194FE814-8C7D-4D1A-9E44-0AAF8D44F565}" srcOrd="1" destOrd="0" presId="urn:microsoft.com/office/officeart/2005/8/layout/vList3#3"/>
    <dgm:cxn modelId="{2FEA0FF3-E264-46F3-A623-AF12B4C86FCE}" type="presParOf" srcId="{C2538E43-5270-40F7-836E-6FC2E0CF6437}" destId="{9244B0DD-AA31-49F7-8C55-9F617C977D24}" srcOrd="7" destOrd="0" presId="urn:microsoft.com/office/officeart/2005/8/layout/vList3#3"/>
    <dgm:cxn modelId="{7C8A3A1D-B69B-4DCC-928A-3963D16A4337}" type="presParOf" srcId="{C2538E43-5270-40F7-836E-6FC2E0CF6437}" destId="{22D95A0E-4EB2-43C0-AA5D-FF8803796463}" srcOrd="8" destOrd="0" presId="urn:microsoft.com/office/officeart/2005/8/layout/vList3#3"/>
    <dgm:cxn modelId="{AC37A94F-1B1F-4E60-82A0-65AEF3F707CE}" type="presParOf" srcId="{22D95A0E-4EB2-43C0-AA5D-FF8803796463}" destId="{60ED6E5E-CCDB-4264-8E19-7886508D131F}" srcOrd="0" destOrd="0" presId="urn:microsoft.com/office/officeart/2005/8/layout/vList3#3"/>
    <dgm:cxn modelId="{5E4E9C59-64C7-4358-A7AE-FFEBDF8B5B9D}" type="presParOf" srcId="{22D95A0E-4EB2-43C0-AA5D-FF8803796463}" destId="{38084F3E-2848-45BB-A845-FB52DE1685C8}" srcOrd="1" destOrd="0" presId="urn:microsoft.com/office/officeart/2005/8/layout/vList3#3"/>
    <dgm:cxn modelId="{68D2772E-62A4-4899-AF7C-4572A3BAAF61}" type="presParOf" srcId="{C2538E43-5270-40F7-836E-6FC2E0CF6437}" destId="{9FFB1C5D-C7A4-4036-9AB3-DDCC76AD083B}" srcOrd="9" destOrd="0" presId="urn:microsoft.com/office/officeart/2005/8/layout/vList3#3"/>
    <dgm:cxn modelId="{65DCFC54-5DE2-4C69-BB3F-13B65B241F20}" type="presParOf" srcId="{C2538E43-5270-40F7-836E-6FC2E0CF6437}" destId="{D4C50F72-9A45-4268-A6A9-76C7F9D7F970}" srcOrd="10" destOrd="0" presId="urn:microsoft.com/office/officeart/2005/8/layout/vList3#3"/>
    <dgm:cxn modelId="{4C297495-D88A-4FF0-BF43-6E5065338D12}" type="presParOf" srcId="{D4C50F72-9A45-4268-A6A9-76C7F9D7F970}" destId="{C53616DC-835E-415C-99E4-7F5BE5F20457}" srcOrd="0" destOrd="0" presId="urn:microsoft.com/office/officeart/2005/8/layout/vList3#3"/>
    <dgm:cxn modelId="{01CD162A-FCFC-4428-8EE0-3FCF58A6EC0C}" type="presParOf" srcId="{D4C50F72-9A45-4268-A6A9-76C7F9D7F970}" destId="{6FBDEEB7-6D3A-4794-BE14-4F47CC519353}" srcOrd="1" destOrd="0" presId="urn:microsoft.com/office/officeart/2005/8/layout/vList3#3"/>
    <dgm:cxn modelId="{D5EFC585-5675-4C23-8E95-0ACC155B6696}" type="presParOf" srcId="{C2538E43-5270-40F7-836E-6FC2E0CF6437}" destId="{CA44964A-5CCF-46DA-8C25-9B1280BDF6AA}" srcOrd="11" destOrd="0" presId="urn:microsoft.com/office/officeart/2005/8/layout/vList3#3"/>
    <dgm:cxn modelId="{A76D8427-0FE9-41A4-A3D3-A8B71D1DFD40}" type="presParOf" srcId="{C2538E43-5270-40F7-836E-6FC2E0CF6437}" destId="{E7CAB592-AB08-4A7C-97DA-A7FB5398A8BF}" srcOrd="12" destOrd="0" presId="urn:microsoft.com/office/officeart/2005/8/layout/vList3#3"/>
    <dgm:cxn modelId="{796225D3-266F-417E-8CC5-015A0E88E41E}" type="presParOf" srcId="{E7CAB592-AB08-4A7C-97DA-A7FB5398A8BF}" destId="{84FD019D-FF74-4AAB-8E40-45C5355F60AC}" srcOrd="0" destOrd="0" presId="urn:microsoft.com/office/officeart/2005/8/layout/vList3#3"/>
    <dgm:cxn modelId="{8C6A45EE-7D73-40BB-930F-64E56C63433F}" type="presParOf" srcId="{E7CAB592-AB08-4A7C-97DA-A7FB5398A8BF}" destId="{9D6F3556-F847-4BF0-9B21-4C78B2BCD2C1}" srcOrd="1" destOrd="0" presId="urn:microsoft.com/office/officeart/2005/8/layout/vList3#3"/>
    <dgm:cxn modelId="{D2824DF1-016E-4320-BAD3-80A08FC90276}" type="presParOf" srcId="{C2538E43-5270-40F7-836E-6FC2E0CF6437}" destId="{7C98AF51-E44D-4471-9829-410CC9AEFCE5}" srcOrd="13" destOrd="0" presId="urn:microsoft.com/office/officeart/2005/8/layout/vList3#3"/>
    <dgm:cxn modelId="{14B47BEE-AF16-47EF-89C0-8A2188E1E341}" type="presParOf" srcId="{C2538E43-5270-40F7-836E-6FC2E0CF6437}" destId="{891ECF98-23C9-4FF4-B871-9CCB2547E6C4}" srcOrd="14" destOrd="0" presId="urn:microsoft.com/office/officeart/2005/8/layout/vList3#3"/>
    <dgm:cxn modelId="{DBFCFEC1-A91C-4C33-9A5D-2421B342C2F9}" type="presParOf" srcId="{891ECF98-23C9-4FF4-B871-9CCB2547E6C4}" destId="{01F60218-BDCA-4A08-8E0B-8D736C637A71}" srcOrd="0" destOrd="0" presId="urn:microsoft.com/office/officeart/2005/8/layout/vList3#3"/>
    <dgm:cxn modelId="{70275613-8D7C-4571-8CD9-D0EACDDD4A4F}" type="presParOf" srcId="{891ECF98-23C9-4FF4-B871-9CCB2547E6C4}" destId="{CEE484FC-68DD-450E-9095-5681FD3A3DF3}" srcOrd="1" destOrd="0" presId="urn:microsoft.com/office/officeart/2005/8/layout/vList3#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54AB4C-6650-43E4-89A3-D22E031CD9CD}" type="doc">
      <dgm:prSet loTypeId="urn:microsoft.com/office/officeart/2005/8/layout/vList3#4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A134175F-54E7-48C3-B844-895E4D9F873C}">
      <dgm:prSet custT="1"/>
      <dgm:spPr>
        <a:solidFill>
          <a:srgbClr val="0070C0"/>
        </a:solidFill>
      </dgm:spPr>
      <dgm:t>
        <a:bodyPr/>
        <a:lstStyle/>
        <a:p>
          <a:pPr algn="l" rtl="0"/>
          <a:r>
            <a:rPr lang="en-US" sz="2400" dirty="0" smtClean="0"/>
            <a:t>Full service model (Perusahaan </a:t>
          </a:r>
          <a:r>
            <a:rPr lang="en-US" sz="2400" dirty="0" err="1" smtClean="0"/>
            <a:t>Asuransi</a:t>
          </a:r>
          <a:r>
            <a:rPr lang="en-US" sz="2400" dirty="0" smtClean="0"/>
            <a:t> </a:t>
          </a:r>
          <a:r>
            <a:rPr lang="en-US" sz="2400" dirty="0" err="1" smtClean="0"/>
            <a:t>langsung</a:t>
          </a:r>
          <a:r>
            <a:rPr lang="en-US" sz="2400" dirty="0" smtClean="0"/>
            <a:t> </a:t>
          </a:r>
          <a:r>
            <a:rPr lang="en-US" sz="2400" dirty="0" err="1" smtClean="0"/>
            <a:t>memasarkan</a:t>
          </a:r>
          <a:r>
            <a:rPr lang="en-US" sz="2400" dirty="0" smtClean="0"/>
            <a:t>)</a:t>
          </a:r>
          <a:endParaRPr lang="en-US" sz="2400" b="1" dirty="0"/>
        </a:p>
      </dgm:t>
    </dgm:pt>
    <dgm:pt modelId="{52FB72D4-8524-42EF-BE24-85CF95D2D5A1}" type="parTrans" cxnId="{D4E08479-2B86-4049-BB56-44196B64F97E}">
      <dgm:prSet/>
      <dgm:spPr/>
      <dgm:t>
        <a:bodyPr/>
        <a:lstStyle/>
        <a:p>
          <a:endParaRPr lang="id-ID" sz="2400"/>
        </a:p>
      </dgm:t>
    </dgm:pt>
    <dgm:pt modelId="{0CFEC856-7AF5-4A57-A75E-66ACD2F296E0}" type="sibTrans" cxnId="{D4E08479-2B86-4049-BB56-44196B64F97E}">
      <dgm:prSet/>
      <dgm:spPr/>
      <dgm:t>
        <a:bodyPr/>
        <a:lstStyle/>
        <a:p>
          <a:endParaRPr lang="id-ID" sz="2400"/>
        </a:p>
      </dgm:t>
    </dgm:pt>
    <dgm:pt modelId="{7490BD28-EA4C-4A8A-B198-8AA3E49E0C9E}">
      <dgm:prSet custT="1"/>
      <dgm:spPr>
        <a:solidFill>
          <a:schemeClr val="accent6">
            <a:lumMod val="75000"/>
          </a:schemeClr>
        </a:solidFill>
      </dgm:spPr>
      <dgm:t>
        <a:bodyPr/>
        <a:lstStyle/>
        <a:p>
          <a:pPr algn="l" rtl="0"/>
          <a:r>
            <a:rPr lang="en-US" sz="2400" b="1" dirty="0" smtClean="0"/>
            <a:t>Partner - agent model (</a:t>
          </a:r>
          <a:r>
            <a:rPr lang="en-US" sz="2400" b="1" dirty="0" err="1" smtClean="0"/>
            <a:t>melalui</a:t>
          </a:r>
          <a:r>
            <a:rPr lang="en-US" sz="2400" b="1" dirty="0" smtClean="0"/>
            <a:t> </a:t>
          </a:r>
          <a:r>
            <a:rPr lang="en-US" sz="2400" b="1" dirty="0" err="1" smtClean="0"/>
            <a:t>keagenan</a:t>
          </a:r>
          <a:r>
            <a:rPr lang="en-US" sz="2400" b="1" dirty="0" smtClean="0"/>
            <a:t>)</a:t>
          </a:r>
          <a:endParaRPr lang="id-ID" sz="2400" dirty="0"/>
        </a:p>
      </dgm:t>
    </dgm:pt>
    <dgm:pt modelId="{73D01044-163F-4EC8-8D3E-86DC9D4CC281}" type="parTrans" cxnId="{8CFD28E2-0FC9-4055-8B36-06A99142157E}">
      <dgm:prSet/>
      <dgm:spPr/>
      <dgm:t>
        <a:bodyPr/>
        <a:lstStyle/>
        <a:p>
          <a:endParaRPr lang="id-ID" sz="2400"/>
        </a:p>
      </dgm:t>
    </dgm:pt>
    <dgm:pt modelId="{68102A16-3B0F-4D8E-B212-DFA54D991638}" type="sibTrans" cxnId="{8CFD28E2-0FC9-4055-8B36-06A99142157E}">
      <dgm:prSet/>
      <dgm:spPr/>
      <dgm:t>
        <a:bodyPr/>
        <a:lstStyle/>
        <a:p>
          <a:endParaRPr lang="id-ID" sz="2400"/>
        </a:p>
      </dgm:t>
    </dgm:pt>
    <dgm:pt modelId="{2B842797-2FD7-4587-85C4-E5B7565D973C}" type="pres">
      <dgm:prSet presAssocID="{A954AB4C-6650-43E4-89A3-D22E031CD9C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B9938E56-F003-4AFF-81AB-14EEF15CA969}" type="pres">
      <dgm:prSet presAssocID="{A134175F-54E7-48C3-B844-895E4D9F873C}" presName="composite" presStyleCnt="0"/>
      <dgm:spPr/>
    </dgm:pt>
    <dgm:pt modelId="{CDC5C0DD-3968-4345-8B32-1E6CDA03F72D}" type="pres">
      <dgm:prSet presAssocID="{A134175F-54E7-48C3-B844-895E4D9F873C}" presName="imgShp" presStyleLbl="fgImgPlace1" presStyleIdx="0" presStyleCnt="2"/>
      <dgm:spPr>
        <a:solidFill>
          <a:srgbClr val="FF9900"/>
        </a:solidFill>
      </dgm:spPr>
    </dgm:pt>
    <dgm:pt modelId="{1AFE763F-97FB-4142-BFBF-2E0C8CFBC82F}" type="pres">
      <dgm:prSet presAssocID="{A134175F-54E7-48C3-B844-895E4D9F873C}" presName="tx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F6F26986-A637-4EAC-A3F0-87E4ACE88362}" type="pres">
      <dgm:prSet presAssocID="{0CFEC856-7AF5-4A57-A75E-66ACD2F296E0}" presName="spacing" presStyleCnt="0"/>
      <dgm:spPr/>
    </dgm:pt>
    <dgm:pt modelId="{D055C9EB-7446-438A-A888-B97A215FD04A}" type="pres">
      <dgm:prSet presAssocID="{7490BD28-EA4C-4A8A-B198-8AA3E49E0C9E}" presName="composite" presStyleCnt="0"/>
      <dgm:spPr/>
    </dgm:pt>
    <dgm:pt modelId="{884AFE67-6944-467D-B126-93555CDBC1DC}" type="pres">
      <dgm:prSet presAssocID="{7490BD28-EA4C-4A8A-B198-8AA3E49E0C9E}" presName="imgShp" presStyleLbl="fgImgPlace1" presStyleIdx="1" presStyleCnt="2"/>
      <dgm:spPr>
        <a:solidFill>
          <a:schemeClr val="accent1"/>
        </a:solidFill>
      </dgm:spPr>
    </dgm:pt>
    <dgm:pt modelId="{B4A75CE2-38D6-4631-941B-5048F9A0E050}" type="pres">
      <dgm:prSet presAssocID="{7490BD28-EA4C-4A8A-B198-8AA3E49E0C9E}" presName="tx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6C8345C1-19A7-46C0-927C-9BF3B32B7E97}" type="presOf" srcId="{A954AB4C-6650-43E4-89A3-D22E031CD9CD}" destId="{2B842797-2FD7-4587-85C4-E5B7565D973C}" srcOrd="0" destOrd="0" presId="urn:microsoft.com/office/officeart/2005/8/layout/vList3#4"/>
    <dgm:cxn modelId="{4AE0DA6E-F540-4EDE-B50A-7A39DB4F753F}" type="presOf" srcId="{A134175F-54E7-48C3-B844-895E4D9F873C}" destId="{1AFE763F-97FB-4142-BFBF-2E0C8CFBC82F}" srcOrd="0" destOrd="0" presId="urn:microsoft.com/office/officeart/2005/8/layout/vList3#4"/>
    <dgm:cxn modelId="{8CFD28E2-0FC9-4055-8B36-06A99142157E}" srcId="{A954AB4C-6650-43E4-89A3-D22E031CD9CD}" destId="{7490BD28-EA4C-4A8A-B198-8AA3E49E0C9E}" srcOrd="1" destOrd="0" parTransId="{73D01044-163F-4EC8-8D3E-86DC9D4CC281}" sibTransId="{68102A16-3B0F-4D8E-B212-DFA54D991638}"/>
    <dgm:cxn modelId="{2CD6BDB9-15D7-4943-809A-7B0B91BE14DC}" type="presOf" srcId="{7490BD28-EA4C-4A8A-B198-8AA3E49E0C9E}" destId="{B4A75CE2-38D6-4631-941B-5048F9A0E050}" srcOrd="0" destOrd="0" presId="urn:microsoft.com/office/officeart/2005/8/layout/vList3#4"/>
    <dgm:cxn modelId="{D4E08479-2B86-4049-BB56-44196B64F97E}" srcId="{A954AB4C-6650-43E4-89A3-D22E031CD9CD}" destId="{A134175F-54E7-48C3-B844-895E4D9F873C}" srcOrd="0" destOrd="0" parTransId="{52FB72D4-8524-42EF-BE24-85CF95D2D5A1}" sibTransId="{0CFEC856-7AF5-4A57-A75E-66ACD2F296E0}"/>
    <dgm:cxn modelId="{BDBDE1DE-3C55-45A5-A585-721B8F7D6D17}" type="presParOf" srcId="{2B842797-2FD7-4587-85C4-E5B7565D973C}" destId="{B9938E56-F003-4AFF-81AB-14EEF15CA969}" srcOrd="0" destOrd="0" presId="urn:microsoft.com/office/officeart/2005/8/layout/vList3#4"/>
    <dgm:cxn modelId="{83D9D290-986B-4EB4-BFD7-A1D85FB1EC5C}" type="presParOf" srcId="{B9938E56-F003-4AFF-81AB-14EEF15CA969}" destId="{CDC5C0DD-3968-4345-8B32-1E6CDA03F72D}" srcOrd="0" destOrd="0" presId="urn:microsoft.com/office/officeart/2005/8/layout/vList3#4"/>
    <dgm:cxn modelId="{B6DBCE2C-85B0-42D2-B4B1-E49FAFD7C9F4}" type="presParOf" srcId="{B9938E56-F003-4AFF-81AB-14EEF15CA969}" destId="{1AFE763F-97FB-4142-BFBF-2E0C8CFBC82F}" srcOrd="1" destOrd="0" presId="urn:microsoft.com/office/officeart/2005/8/layout/vList3#4"/>
    <dgm:cxn modelId="{B27F77FB-9C02-43B4-B644-BBCDF95FA6AF}" type="presParOf" srcId="{2B842797-2FD7-4587-85C4-E5B7565D973C}" destId="{F6F26986-A637-4EAC-A3F0-87E4ACE88362}" srcOrd="1" destOrd="0" presId="urn:microsoft.com/office/officeart/2005/8/layout/vList3#4"/>
    <dgm:cxn modelId="{81FD7498-4020-4701-A95A-0F3A30041111}" type="presParOf" srcId="{2B842797-2FD7-4587-85C4-E5B7565D973C}" destId="{D055C9EB-7446-438A-A888-B97A215FD04A}" srcOrd="2" destOrd="0" presId="urn:microsoft.com/office/officeart/2005/8/layout/vList3#4"/>
    <dgm:cxn modelId="{31DD7EDF-0395-4C82-ABDF-8F2FBC7006E9}" type="presParOf" srcId="{D055C9EB-7446-438A-A888-B97A215FD04A}" destId="{884AFE67-6944-467D-B126-93555CDBC1DC}" srcOrd="0" destOrd="0" presId="urn:microsoft.com/office/officeart/2005/8/layout/vList3#4"/>
    <dgm:cxn modelId="{E84A6E7C-513B-4DB7-B761-F9834A9292FC}" type="presParOf" srcId="{D055C9EB-7446-438A-A888-B97A215FD04A}" destId="{B4A75CE2-38D6-4631-941B-5048F9A0E050}" srcOrd="1" destOrd="0" presId="urn:microsoft.com/office/officeart/2005/8/layout/vList3#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39E9D8-C217-4231-82D8-E726AA296A37}" type="doc">
      <dgm:prSet loTypeId="urn:microsoft.com/office/officeart/2005/8/layout/target3" loCatId="list" qsTypeId="urn:microsoft.com/office/officeart/2005/8/quickstyle/3d7" qsCatId="3D" csTypeId="urn:microsoft.com/office/officeart/2005/8/colors/accent1_2" csCatId="accent1" phldr="1"/>
      <dgm:spPr/>
      <dgm:t>
        <a:bodyPr/>
        <a:lstStyle/>
        <a:p>
          <a:endParaRPr lang="id-ID"/>
        </a:p>
      </dgm:t>
    </dgm:pt>
    <dgm:pt modelId="{227516C9-9225-4475-A477-08BCEFE2C40B}">
      <dgm:prSet phldrT="[Text]"/>
      <dgm:spPr/>
      <dgm:t>
        <a:bodyPr/>
        <a:lstStyle/>
        <a:p>
          <a:pPr algn="l"/>
          <a:r>
            <a:rPr lang="en-US" b="1" dirty="0" err="1" smtClean="0">
              <a:effectLst>
                <a:outerShdw blurRad="38100" dist="38100" dir="2700000" algn="tl">
                  <a:srgbClr val="C0C0C0"/>
                </a:outerShdw>
              </a:effectLst>
            </a:rPr>
            <a:t>Asuransi</a:t>
          </a:r>
          <a:r>
            <a:rPr lang="en-US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masuk</a:t>
          </a:r>
          <a:r>
            <a:rPr lang="en-US" dirty="0" smtClean="0"/>
            <a:t> </a:t>
          </a:r>
          <a:r>
            <a:rPr lang="en-US" dirty="0" err="1" smtClean="0"/>
            <a:t>kepasar</a:t>
          </a:r>
          <a:r>
            <a:rPr lang="en-US" dirty="0" smtClean="0"/>
            <a:t> </a:t>
          </a:r>
          <a:r>
            <a:rPr lang="id-ID" dirty="0" smtClean="0"/>
            <a:t>bawah</a:t>
          </a:r>
          <a:r>
            <a:rPr lang="en-US" dirty="0" smtClean="0"/>
            <a:t> (</a:t>
          </a:r>
          <a:r>
            <a:rPr lang="en-US" dirty="0" err="1" smtClean="0"/>
            <a:t>melalui</a:t>
          </a:r>
          <a:r>
            <a:rPr lang="en-US" dirty="0" smtClean="0"/>
            <a:t> </a:t>
          </a:r>
          <a:r>
            <a:rPr lang="en-US" dirty="0" err="1" smtClean="0"/>
            <a:t>Lembaga</a:t>
          </a:r>
          <a:r>
            <a:rPr lang="en-US" dirty="0" smtClean="0"/>
            <a:t> </a:t>
          </a:r>
          <a:r>
            <a:rPr lang="en-US" dirty="0" err="1" smtClean="0"/>
            <a:t>keuangan</a:t>
          </a:r>
          <a:r>
            <a:rPr lang="en-US" dirty="0" smtClean="0"/>
            <a:t> </a:t>
          </a:r>
          <a:r>
            <a:rPr lang="en-US" dirty="0" err="1" smtClean="0"/>
            <a:t>mikro</a:t>
          </a:r>
          <a:r>
            <a:rPr lang="en-US" dirty="0" smtClean="0"/>
            <a:t>), yang </a:t>
          </a:r>
          <a:r>
            <a:rPr lang="en-US" dirty="0" err="1" smtClean="0"/>
            <a:t>selama</a:t>
          </a:r>
          <a:r>
            <a:rPr lang="en-US" dirty="0" smtClean="0"/>
            <a:t> </a:t>
          </a:r>
          <a:r>
            <a:rPr lang="en-US" dirty="0" err="1" smtClean="0"/>
            <a:t>ini</a:t>
          </a:r>
          <a:r>
            <a:rPr lang="en-US" dirty="0" smtClean="0"/>
            <a:t> </a:t>
          </a:r>
          <a:r>
            <a:rPr lang="en-US" dirty="0" err="1" smtClean="0"/>
            <a:t>sulit</a:t>
          </a:r>
          <a:r>
            <a:rPr lang="en-US" dirty="0" smtClean="0"/>
            <a:t> </a:t>
          </a:r>
          <a:r>
            <a:rPr lang="en-US" dirty="0" err="1" smtClean="0"/>
            <a:t>untuk</a:t>
          </a:r>
          <a:r>
            <a:rPr lang="en-US" dirty="0" smtClean="0"/>
            <a:t> </a:t>
          </a:r>
          <a:r>
            <a:rPr lang="en-US" dirty="0" err="1" smtClean="0"/>
            <a:t>masuk</a:t>
          </a:r>
          <a:r>
            <a:rPr lang="en-US" dirty="0" smtClean="0"/>
            <a:t> </a:t>
          </a:r>
          <a:endParaRPr lang="id-ID" dirty="0"/>
        </a:p>
      </dgm:t>
    </dgm:pt>
    <dgm:pt modelId="{0E326337-6CC2-4723-B4DC-2D163189333A}" type="parTrans" cxnId="{CE417D05-44A9-4B9C-8BAC-85B642AE6AE1}">
      <dgm:prSet/>
      <dgm:spPr/>
      <dgm:t>
        <a:bodyPr/>
        <a:lstStyle/>
        <a:p>
          <a:pPr algn="l"/>
          <a:endParaRPr lang="id-ID"/>
        </a:p>
      </dgm:t>
    </dgm:pt>
    <dgm:pt modelId="{4DF1BA26-2BAD-440F-90E8-D0D1F08F2ABF}" type="sibTrans" cxnId="{CE417D05-44A9-4B9C-8BAC-85B642AE6AE1}">
      <dgm:prSet/>
      <dgm:spPr/>
      <dgm:t>
        <a:bodyPr/>
        <a:lstStyle/>
        <a:p>
          <a:pPr algn="l"/>
          <a:endParaRPr lang="id-ID"/>
        </a:p>
      </dgm:t>
    </dgm:pt>
    <dgm:pt modelId="{43FF5CB3-65E9-478F-B827-FA78DF185FB9}">
      <dgm:prSet/>
      <dgm:spPr/>
      <dgm:t>
        <a:bodyPr/>
        <a:lstStyle/>
        <a:p>
          <a:pPr algn="l"/>
          <a:r>
            <a:rPr lang="en-US" b="1" dirty="0" err="1" smtClean="0">
              <a:effectLst>
                <a:outerShdw blurRad="38100" dist="38100" dir="2700000" algn="tl">
                  <a:srgbClr val="C0C0C0"/>
                </a:outerShdw>
              </a:effectLst>
            </a:rPr>
            <a:t>Lembag</a:t>
          </a:r>
          <a:r>
            <a:rPr lang="id-ID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a</a:t>
          </a:r>
          <a:r>
            <a:rPr lang="en-US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 </a:t>
          </a:r>
          <a:r>
            <a:rPr lang="en-US" b="1" dirty="0" err="1" smtClean="0">
              <a:effectLst>
                <a:outerShdw blurRad="38100" dist="38100" dir="2700000" algn="tl">
                  <a:srgbClr val="C0C0C0"/>
                </a:outerShdw>
              </a:effectLst>
            </a:rPr>
            <a:t>Keuangan</a:t>
          </a:r>
          <a:r>
            <a:rPr lang="en-US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 </a:t>
          </a:r>
          <a:r>
            <a:rPr lang="en-US" b="1" dirty="0" err="1" smtClean="0">
              <a:effectLst>
                <a:outerShdw blurRad="38100" dist="38100" dir="2700000" algn="tl">
                  <a:srgbClr val="C0C0C0"/>
                </a:outerShdw>
              </a:effectLst>
            </a:rPr>
            <a:t>Mikro</a:t>
          </a:r>
          <a:r>
            <a:rPr lang="en-US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 </a:t>
          </a:r>
          <a:r>
            <a:rPr lang="en-US" dirty="0" err="1" smtClean="0"/>
            <a:t>dapat</a:t>
          </a:r>
          <a:r>
            <a:rPr lang="en-US" dirty="0" smtClean="0"/>
            <a:t> </a:t>
          </a:r>
          <a:r>
            <a:rPr lang="en-US" dirty="0" err="1" smtClean="0"/>
            <a:t>memberikan</a:t>
          </a:r>
          <a:r>
            <a:rPr lang="en-US" dirty="0" smtClean="0"/>
            <a:t> </a:t>
          </a:r>
          <a:r>
            <a:rPr lang="en-US" dirty="0" err="1" smtClean="0"/>
            <a:t>pelayanan</a:t>
          </a:r>
          <a:r>
            <a:rPr lang="en-US" dirty="0" smtClean="0"/>
            <a:t> yang </a:t>
          </a:r>
          <a:r>
            <a:rPr lang="en-US" dirty="0" err="1" smtClean="0"/>
            <a:t>lebih</a:t>
          </a:r>
          <a:r>
            <a:rPr lang="en-US" dirty="0" smtClean="0"/>
            <a:t> </a:t>
          </a:r>
          <a:r>
            <a:rPr lang="en-US" dirty="0" err="1" smtClean="0"/>
            <a:t>baik</a:t>
          </a:r>
          <a:r>
            <a:rPr lang="en-US" dirty="0" smtClean="0"/>
            <a:t> </a:t>
          </a:r>
          <a:r>
            <a:rPr lang="en-US" dirty="0" err="1" smtClean="0"/>
            <a:t>dengan</a:t>
          </a:r>
          <a:r>
            <a:rPr lang="en-US" dirty="0" smtClean="0"/>
            <a:t> </a:t>
          </a:r>
          <a:r>
            <a:rPr lang="en-US" dirty="0" err="1" smtClean="0"/>
            <a:t>risiko</a:t>
          </a:r>
          <a:r>
            <a:rPr lang="en-US" dirty="0" smtClean="0"/>
            <a:t> yang </a:t>
          </a:r>
          <a:r>
            <a:rPr lang="en-US" dirty="0" err="1" smtClean="0"/>
            <a:t>kecil</a:t>
          </a:r>
          <a:r>
            <a:rPr lang="en-US" dirty="0" smtClean="0"/>
            <a:t>.</a:t>
          </a:r>
          <a:endParaRPr lang="id-ID" dirty="0"/>
        </a:p>
      </dgm:t>
    </dgm:pt>
    <dgm:pt modelId="{AC80D973-9F53-4C39-B1A2-FDF54D02DE59}" type="parTrans" cxnId="{912D1D6A-A9BC-4FDD-A501-53DF0AC6F4A7}">
      <dgm:prSet/>
      <dgm:spPr/>
      <dgm:t>
        <a:bodyPr/>
        <a:lstStyle/>
        <a:p>
          <a:pPr algn="l"/>
          <a:endParaRPr lang="id-ID"/>
        </a:p>
      </dgm:t>
    </dgm:pt>
    <dgm:pt modelId="{A0916F0B-B7C1-4464-8D6E-1686E9FCB18B}" type="sibTrans" cxnId="{912D1D6A-A9BC-4FDD-A501-53DF0AC6F4A7}">
      <dgm:prSet/>
      <dgm:spPr/>
      <dgm:t>
        <a:bodyPr/>
        <a:lstStyle/>
        <a:p>
          <a:pPr algn="l"/>
          <a:endParaRPr lang="id-ID"/>
        </a:p>
      </dgm:t>
    </dgm:pt>
    <dgm:pt modelId="{15B112C3-7AA8-4BB1-B732-A34B6A287010}">
      <dgm:prSet/>
      <dgm:spPr/>
      <dgm:t>
        <a:bodyPr/>
        <a:lstStyle/>
        <a:p>
          <a:pPr algn="l"/>
          <a:r>
            <a:rPr lang="en-US" b="1" dirty="0" err="1" smtClean="0">
              <a:effectLst>
                <a:outerShdw blurRad="38100" dist="38100" dir="2700000" algn="tl">
                  <a:srgbClr val="C0C0C0"/>
                </a:outerShdw>
              </a:effectLst>
            </a:rPr>
            <a:t>Keluarga</a:t>
          </a:r>
          <a:r>
            <a:rPr lang="en-US" b="1" dirty="0" smtClean="0">
              <a:effectLst>
                <a:outerShdw blurRad="38100" dist="38100" dir="2700000" algn="tl">
                  <a:srgbClr val="C0C0C0"/>
                </a:outerShdw>
              </a:effectLst>
            </a:rPr>
            <a:t> </a:t>
          </a:r>
          <a:r>
            <a:rPr lang="en-US" b="1" dirty="0" err="1" smtClean="0">
              <a:effectLst>
                <a:outerShdw blurRad="38100" dist="38100" dir="2700000" algn="tl">
                  <a:srgbClr val="C0C0C0"/>
                </a:outerShdw>
              </a:effectLst>
            </a:rPr>
            <a:t>Miskin</a:t>
          </a:r>
          <a:r>
            <a:rPr lang="en-US" dirty="0" smtClean="0"/>
            <a:t> </a:t>
          </a:r>
          <a:r>
            <a:rPr lang="en-US" dirty="0" err="1" smtClean="0"/>
            <a:t>mendapat</a:t>
          </a:r>
          <a:r>
            <a:rPr lang="en-US" dirty="0" smtClean="0"/>
            <a:t> </a:t>
          </a:r>
          <a:r>
            <a:rPr lang="en-US" dirty="0" err="1" smtClean="0"/>
            <a:t>akses</a:t>
          </a:r>
          <a:r>
            <a:rPr lang="en-US" dirty="0" smtClean="0"/>
            <a:t> </a:t>
          </a:r>
          <a:r>
            <a:rPr lang="en-US" dirty="0" err="1" smtClean="0"/>
            <a:t>berasuransi</a:t>
          </a:r>
          <a:r>
            <a:rPr lang="en-US" dirty="0" smtClean="0"/>
            <a:t> yang </a:t>
          </a:r>
          <a:r>
            <a:rPr lang="en-US" dirty="0" err="1" smtClean="0"/>
            <a:t>selama</a:t>
          </a:r>
          <a:r>
            <a:rPr lang="en-US" dirty="0" smtClean="0"/>
            <a:t> </a:t>
          </a:r>
          <a:r>
            <a:rPr lang="en-US" dirty="0" err="1" smtClean="0"/>
            <a:t>ini</a:t>
          </a:r>
          <a:r>
            <a:rPr lang="en-US" dirty="0" smtClean="0"/>
            <a:t>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didapat</a:t>
          </a:r>
          <a:r>
            <a:rPr lang="en-US" dirty="0" smtClean="0"/>
            <a:t>.</a:t>
          </a:r>
          <a:endParaRPr lang="id-ID" dirty="0"/>
        </a:p>
      </dgm:t>
    </dgm:pt>
    <dgm:pt modelId="{9A6250E2-3EFB-420F-9137-BFC8F07E789C}" type="parTrans" cxnId="{99FDCC7D-A9C4-416A-8047-60B20267A8F8}">
      <dgm:prSet/>
      <dgm:spPr/>
      <dgm:t>
        <a:bodyPr/>
        <a:lstStyle/>
        <a:p>
          <a:pPr algn="l"/>
          <a:endParaRPr lang="id-ID"/>
        </a:p>
      </dgm:t>
    </dgm:pt>
    <dgm:pt modelId="{E70F2AC7-BF45-4740-9C52-F967E7A1C8AD}" type="sibTrans" cxnId="{99FDCC7D-A9C4-416A-8047-60B20267A8F8}">
      <dgm:prSet/>
      <dgm:spPr/>
      <dgm:t>
        <a:bodyPr/>
        <a:lstStyle/>
        <a:p>
          <a:pPr algn="l"/>
          <a:endParaRPr lang="id-ID"/>
        </a:p>
      </dgm:t>
    </dgm:pt>
    <dgm:pt modelId="{C717DBF1-4D5A-4817-BDC3-0EE4E6680151}" type="pres">
      <dgm:prSet presAssocID="{8A39E9D8-C217-4231-82D8-E726AA296A37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id-ID"/>
        </a:p>
      </dgm:t>
    </dgm:pt>
    <dgm:pt modelId="{20264AD7-4E80-439D-92AA-E1B1CA9271C4}" type="pres">
      <dgm:prSet presAssocID="{227516C9-9225-4475-A477-08BCEFE2C40B}" presName="circle1" presStyleLbl="node1" presStyleIdx="0" presStyleCnt="3" custLinFactNeighborY="694"/>
      <dgm:spPr>
        <a:solidFill>
          <a:schemeClr val="accent6">
            <a:lumMod val="40000"/>
            <a:lumOff val="60000"/>
          </a:schemeClr>
        </a:solidFill>
      </dgm:spPr>
    </dgm:pt>
    <dgm:pt modelId="{D55F20D1-059A-486C-8099-20E4C3285550}" type="pres">
      <dgm:prSet presAssocID="{227516C9-9225-4475-A477-08BCEFE2C40B}" presName="space" presStyleCnt="0"/>
      <dgm:spPr/>
    </dgm:pt>
    <dgm:pt modelId="{100AA199-ACE7-4FBD-865E-B874A8783CB8}" type="pres">
      <dgm:prSet presAssocID="{227516C9-9225-4475-A477-08BCEFE2C40B}" presName="rect1" presStyleLbl="alignAcc1" presStyleIdx="0" presStyleCnt="3"/>
      <dgm:spPr/>
      <dgm:t>
        <a:bodyPr/>
        <a:lstStyle/>
        <a:p>
          <a:endParaRPr lang="id-ID"/>
        </a:p>
      </dgm:t>
    </dgm:pt>
    <dgm:pt modelId="{7760303B-D67D-4575-B513-E46D25A1C7E1}" type="pres">
      <dgm:prSet presAssocID="{43FF5CB3-65E9-478F-B827-FA78DF185FB9}" presName="vertSpace2" presStyleLbl="node1" presStyleIdx="0" presStyleCnt="3"/>
      <dgm:spPr/>
    </dgm:pt>
    <dgm:pt modelId="{741C7899-F1C5-4DED-BD0F-263AD0FBB854}" type="pres">
      <dgm:prSet presAssocID="{43FF5CB3-65E9-478F-B827-FA78DF185FB9}" presName="circle2" presStyleLbl="node1" presStyleIdx="1" presStyleCnt="3"/>
      <dgm:spPr>
        <a:solidFill>
          <a:schemeClr val="accent6">
            <a:lumMod val="60000"/>
            <a:lumOff val="40000"/>
          </a:schemeClr>
        </a:solidFill>
      </dgm:spPr>
    </dgm:pt>
    <dgm:pt modelId="{80373195-4CDD-4F05-94F6-90BCE994A474}" type="pres">
      <dgm:prSet presAssocID="{43FF5CB3-65E9-478F-B827-FA78DF185FB9}" presName="rect2" presStyleLbl="alignAcc1" presStyleIdx="1" presStyleCnt="3"/>
      <dgm:spPr/>
      <dgm:t>
        <a:bodyPr/>
        <a:lstStyle/>
        <a:p>
          <a:endParaRPr lang="id-ID"/>
        </a:p>
      </dgm:t>
    </dgm:pt>
    <dgm:pt modelId="{A8002064-4A1B-4697-869E-5991CECCB51B}" type="pres">
      <dgm:prSet presAssocID="{15B112C3-7AA8-4BB1-B732-A34B6A287010}" presName="vertSpace3" presStyleLbl="node1" presStyleIdx="1" presStyleCnt="3"/>
      <dgm:spPr/>
    </dgm:pt>
    <dgm:pt modelId="{B248D3D7-9AF8-4F71-8F19-19A1A22C2265}" type="pres">
      <dgm:prSet presAssocID="{15B112C3-7AA8-4BB1-B732-A34B6A287010}" presName="circle3" presStyleLbl="node1" presStyleIdx="2" presStyleCnt="3"/>
      <dgm:spPr>
        <a:solidFill>
          <a:schemeClr val="accent6">
            <a:lumMod val="75000"/>
          </a:schemeClr>
        </a:solidFill>
      </dgm:spPr>
    </dgm:pt>
    <dgm:pt modelId="{5C59E408-E343-47E6-A0D2-6651EF6E6735}" type="pres">
      <dgm:prSet presAssocID="{15B112C3-7AA8-4BB1-B732-A34B6A287010}" presName="rect3" presStyleLbl="alignAcc1" presStyleIdx="2" presStyleCnt="3"/>
      <dgm:spPr/>
      <dgm:t>
        <a:bodyPr/>
        <a:lstStyle/>
        <a:p>
          <a:endParaRPr lang="id-ID"/>
        </a:p>
      </dgm:t>
    </dgm:pt>
    <dgm:pt modelId="{AFE63BCE-410D-416E-83A2-98113F366F3E}" type="pres">
      <dgm:prSet presAssocID="{227516C9-9225-4475-A477-08BCEFE2C40B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AA89CF4B-19F5-4C86-8272-9820AA7D5191}" type="pres">
      <dgm:prSet presAssocID="{43FF5CB3-65E9-478F-B827-FA78DF185FB9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  <dgm:pt modelId="{D9463166-BEB3-462A-A96E-22914E220328}" type="pres">
      <dgm:prSet presAssocID="{15B112C3-7AA8-4BB1-B732-A34B6A287010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id-ID"/>
        </a:p>
      </dgm:t>
    </dgm:pt>
  </dgm:ptLst>
  <dgm:cxnLst>
    <dgm:cxn modelId="{0CC2BDC2-26A8-479C-88A2-12E9F8ACBC09}" type="presOf" srcId="{15B112C3-7AA8-4BB1-B732-A34B6A287010}" destId="{D9463166-BEB3-462A-A96E-22914E220328}" srcOrd="1" destOrd="0" presId="urn:microsoft.com/office/officeart/2005/8/layout/target3"/>
    <dgm:cxn modelId="{06A913F2-7E2C-4385-B5D8-7E10A4C3CB15}" type="presOf" srcId="{227516C9-9225-4475-A477-08BCEFE2C40B}" destId="{AFE63BCE-410D-416E-83A2-98113F366F3E}" srcOrd="1" destOrd="0" presId="urn:microsoft.com/office/officeart/2005/8/layout/target3"/>
    <dgm:cxn modelId="{F2FF4456-5853-4D8B-AF75-D0DD32B6E466}" type="presOf" srcId="{15B112C3-7AA8-4BB1-B732-A34B6A287010}" destId="{5C59E408-E343-47E6-A0D2-6651EF6E6735}" srcOrd="0" destOrd="0" presId="urn:microsoft.com/office/officeart/2005/8/layout/target3"/>
    <dgm:cxn modelId="{EE59A421-CF1E-44AD-A7B7-3C5F6585A274}" type="presOf" srcId="{43FF5CB3-65E9-478F-B827-FA78DF185FB9}" destId="{80373195-4CDD-4F05-94F6-90BCE994A474}" srcOrd="0" destOrd="0" presId="urn:microsoft.com/office/officeart/2005/8/layout/target3"/>
    <dgm:cxn modelId="{912D1D6A-A9BC-4FDD-A501-53DF0AC6F4A7}" srcId="{8A39E9D8-C217-4231-82D8-E726AA296A37}" destId="{43FF5CB3-65E9-478F-B827-FA78DF185FB9}" srcOrd="1" destOrd="0" parTransId="{AC80D973-9F53-4C39-B1A2-FDF54D02DE59}" sibTransId="{A0916F0B-B7C1-4464-8D6E-1686E9FCB18B}"/>
    <dgm:cxn modelId="{28FF2756-8445-464D-AA9B-84D63CCCC5E1}" type="presOf" srcId="{8A39E9D8-C217-4231-82D8-E726AA296A37}" destId="{C717DBF1-4D5A-4817-BDC3-0EE4E6680151}" srcOrd="0" destOrd="0" presId="urn:microsoft.com/office/officeart/2005/8/layout/target3"/>
    <dgm:cxn modelId="{7B4B87FC-8500-4C74-AEBF-205974E87E9B}" type="presOf" srcId="{43FF5CB3-65E9-478F-B827-FA78DF185FB9}" destId="{AA89CF4B-19F5-4C86-8272-9820AA7D5191}" srcOrd="1" destOrd="0" presId="urn:microsoft.com/office/officeart/2005/8/layout/target3"/>
    <dgm:cxn modelId="{6D040523-C1CE-4DC0-A40D-6C7B3BCB9D12}" type="presOf" srcId="{227516C9-9225-4475-A477-08BCEFE2C40B}" destId="{100AA199-ACE7-4FBD-865E-B874A8783CB8}" srcOrd="0" destOrd="0" presId="urn:microsoft.com/office/officeart/2005/8/layout/target3"/>
    <dgm:cxn modelId="{CE417D05-44A9-4B9C-8BAC-85B642AE6AE1}" srcId="{8A39E9D8-C217-4231-82D8-E726AA296A37}" destId="{227516C9-9225-4475-A477-08BCEFE2C40B}" srcOrd="0" destOrd="0" parTransId="{0E326337-6CC2-4723-B4DC-2D163189333A}" sibTransId="{4DF1BA26-2BAD-440F-90E8-D0D1F08F2ABF}"/>
    <dgm:cxn modelId="{99FDCC7D-A9C4-416A-8047-60B20267A8F8}" srcId="{8A39E9D8-C217-4231-82D8-E726AA296A37}" destId="{15B112C3-7AA8-4BB1-B732-A34B6A287010}" srcOrd="2" destOrd="0" parTransId="{9A6250E2-3EFB-420F-9137-BFC8F07E789C}" sibTransId="{E70F2AC7-BF45-4740-9C52-F967E7A1C8AD}"/>
    <dgm:cxn modelId="{FD9A2103-CD55-4F28-8127-EC536D33EFF3}" type="presParOf" srcId="{C717DBF1-4D5A-4817-BDC3-0EE4E6680151}" destId="{20264AD7-4E80-439D-92AA-E1B1CA9271C4}" srcOrd="0" destOrd="0" presId="urn:microsoft.com/office/officeart/2005/8/layout/target3"/>
    <dgm:cxn modelId="{401C52D5-DB3C-42C1-8B3E-EE90DC36C566}" type="presParOf" srcId="{C717DBF1-4D5A-4817-BDC3-0EE4E6680151}" destId="{D55F20D1-059A-486C-8099-20E4C3285550}" srcOrd="1" destOrd="0" presId="urn:microsoft.com/office/officeart/2005/8/layout/target3"/>
    <dgm:cxn modelId="{AC328349-1341-46A8-8FBD-D00252988DAE}" type="presParOf" srcId="{C717DBF1-4D5A-4817-BDC3-0EE4E6680151}" destId="{100AA199-ACE7-4FBD-865E-B874A8783CB8}" srcOrd="2" destOrd="0" presId="urn:microsoft.com/office/officeart/2005/8/layout/target3"/>
    <dgm:cxn modelId="{81BE2A2F-A30E-4DF1-B26F-3C4E7A079A55}" type="presParOf" srcId="{C717DBF1-4D5A-4817-BDC3-0EE4E6680151}" destId="{7760303B-D67D-4575-B513-E46D25A1C7E1}" srcOrd="3" destOrd="0" presId="urn:microsoft.com/office/officeart/2005/8/layout/target3"/>
    <dgm:cxn modelId="{73ADF24F-08A4-4520-936B-7FB03C574F83}" type="presParOf" srcId="{C717DBF1-4D5A-4817-BDC3-0EE4E6680151}" destId="{741C7899-F1C5-4DED-BD0F-263AD0FBB854}" srcOrd="4" destOrd="0" presId="urn:microsoft.com/office/officeart/2005/8/layout/target3"/>
    <dgm:cxn modelId="{B1F174C1-8030-48E8-871F-CCAE08140A41}" type="presParOf" srcId="{C717DBF1-4D5A-4817-BDC3-0EE4E6680151}" destId="{80373195-4CDD-4F05-94F6-90BCE994A474}" srcOrd="5" destOrd="0" presId="urn:microsoft.com/office/officeart/2005/8/layout/target3"/>
    <dgm:cxn modelId="{DD8E9B68-A35D-483B-97D2-7D372F9287A9}" type="presParOf" srcId="{C717DBF1-4D5A-4817-BDC3-0EE4E6680151}" destId="{A8002064-4A1B-4697-869E-5991CECCB51B}" srcOrd="6" destOrd="0" presId="urn:microsoft.com/office/officeart/2005/8/layout/target3"/>
    <dgm:cxn modelId="{3575D977-3CF6-46A7-B276-51F195BFB9F6}" type="presParOf" srcId="{C717DBF1-4D5A-4817-BDC3-0EE4E6680151}" destId="{B248D3D7-9AF8-4F71-8F19-19A1A22C2265}" srcOrd="7" destOrd="0" presId="urn:microsoft.com/office/officeart/2005/8/layout/target3"/>
    <dgm:cxn modelId="{E6F66D17-11CE-40F1-9E31-19A2FDFCBE99}" type="presParOf" srcId="{C717DBF1-4D5A-4817-BDC3-0EE4E6680151}" destId="{5C59E408-E343-47E6-A0D2-6651EF6E6735}" srcOrd="8" destOrd="0" presId="urn:microsoft.com/office/officeart/2005/8/layout/target3"/>
    <dgm:cxn modelId="{5268C9A5-B260-4941-B302-747E87F6A23E}" type="presParOf" srcId="{C717DBF1-4D5A-4817-BDC3-0EE4E6680151}" destId="{AFE63BCE-410D-416E-83A2-98113F366F3E}" srcOrd="9" destOrd="0" presId="urn:microsoft.com/office/officeart/2005/8/layout/target3"/>
    <dgm:cxn modelId="{C46BA1D6-4AB0-4DB0-B410-4522D69F89CD}" type="presParOf" srcId="{C717DBF1-4D5A-4817-BDC3-0EE4E6680151}" destId="{AA89CF4B-19F5-4C86-8272-9820AA7D5191}" srcOrd="10" destOrd="0" presId="urn:microsoft.com/office/officeart/2005/8/layout/target3"/>
    <dgm:cxn modelId="{45B928A3-3D09-4A9F-AD54-BE1E76BEBEDA}" type="presParOf" srcId="{C717DBF1-4D5A-4817-BDC3-0EE4E6680151}" destId="{D9463166-BEB3-462A-A96E-22914E220328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41D7D6-5E8C-4CE0-83ED-F42F9257A370}">
      <dsp:nvSpPr>
        <dsp:cNvPr id="0" name=""/>
        <dsp:cNvSpPr/>
      </dsp:nvSpPr>
      <dsp:spPr>
        <a:xfrm rot="10800000">
          <a:off x="1145910" y="1569"/>
          <a:ext cx="4104513" cy="448268"/>
        </a:xfrm>
        <a:prstGeom prst="homePlate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767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Credit Life</a:t>
          </a:r>
          <a:endParaRPr lang="id-ID" sz="2000" kern="1200" dirty="0"/>
        </a:p>
      </dsp:txBody>
      <dsp:txXfrm rot="10800000">
        <a:off x="1257977" y="1569"/>
        <a:ext cx="3992446" cy="448268"/>
      </dsp:txXfrm>
    </dsp:sp>
    <dsp:sp modelId="{1E90D04D-E3F0-4BFD-BE2D-E9E5A8E3EC3E}">
      <dsp:nvSpPr>
        <dsp:cNvPr id="0" name=""/>
        <dsp:cNvSpPr/>
      </dsp:nvSpPr>
      <dsp:spPr>
        <a:xfrm>
          <a:off x="921776" y="1569"/>
          <a:ext cx="448268" cy="448268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A8F401B7-EB82-46F4-AFB1-7B68F9F7FC3E}">
      <dsp:nvSpPr>
        <dsp:cNvPr id="0" name=""/>
        <dsp:cNvSpPr/>
      </dsp:nvSpPr>
      <dsp:spPr>
        <a:xfrm rot="10800000">
          <a:off x="1145910" y="583648"/>
          <a:ext cx="4104513" cy="448268"/>
        </a:xfrm>
        <a:prstGeom prst="homePlate">
          <a:avLst/>
        </a:prstGeom>
        <a:solidFill>
          <a:schemeClr val="accent1">
            <a:shade val="50000"/>
            <a:hueOff val="4726"/>
            <a:satOff val="-200"/>
            <a:lumOff val="1061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767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Personal Accident</a:t>
          </a:r>
          <a:endParaRPr lang="id-ID" sz="2000" kern="1200" dirty="0"/>
        </a:p>
      </dsp:txBody>
      <dsp:txXfrm rot="10800000">
        <a:off x="1257977" y="583648"/>
        <a:ext cx="3992446" cy="448268"/>
      </dsp:txXfrm>
    </dsp:sp>
    <dsp:sp modelId="{C440D0DA-36C1-474B-8D7F-CAC25137473D}">
      <dsp:nvSpPr>
        <dsp:cNvPr id="0" name=""/>
        <dsp:cNvSpPr/>
      </dsp:nvSpPr>
      <dsp:spPr>
        <a:xfrm>
          <a:off x="921776" y="583648"/>
          <a:ext cx="448268" cy="448268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5646B391-6332-4BA2-995F-F6F805854DBE}">
      <dsp:nvSpPr>
        <dsp:cNvPr id="0" name=""/>
        <dsp:cNvSpPr/>
      </dsp:nvSpPr>
      <dsp:spPr>
        <a:xfrm rot="10800000">
          <a:off x="1145910" y="1165728"/>
          <a:ext cx="4104513" cy="448268"/>
        </a:xfrm>
        <a:prstGeom prst="homePlate">
          <a:avLst/>
        </a:prstGeom>
        <a:solidFill>
          <a:schemeClr val="accent1">
            <a:shade val="50000"/>
            <a:hueOff val="9452"/>
            <a:satOff val="-400"/>
            <a:lumOff val="2122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767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Term Life</a:t>
          </a:r>
          <a:endParaRPr lang="id-ID" sz="2000" kern="1200" dirty="0"/>
        </a:p>
      </dsp:txBody>
      <dsp:txXfrm rot="10800000">
        <a:off x="1257977" y="1165728"/>
        <a:ext cx="3992446" cy="448268"/>
      </dsp:txXfrm>
    </dsp:sp>
    <dsp:sp modelId="{0374C792-69AD-4FC4-A36D-8293F0C08650}">
      <dsp:nvSpPr>
        <dsp:cNvPr id="0" name=""/>
        <dsp:cNvSpPr/>
      </dsp:nvSpPr>
      <dsp:spPr>
        <a:xfrm>
          <a:off x="921776" y="1165728"/>
          <a:ext cx="448268" cy="448268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194FE814-8C7D-4D1A-9E44-0AAF8D44F565}">
      <dsp:nvSpPr>
        <dsp:cNvPr id="0" name=""/>
        <dsp:cNvSpPr/>
      </dsp:nvSpPr>
      <dsp:spPr>
        <a:xfrm rot="10800000">
          <a:off x="1145910" y="1747807"/>
          <a:ext cx="4104513" cy="448268"/>
        </a:xfrm>
        <a:prstGeom prst="homePlate">
          <a:avLst/>
        </a:prstGeom>
        <a:solidFill>
          <a:schemeClr val="accent1">
            <a:shade val="50000"/>
            <a:hueOff val="14178"/>
            <a:satOff val="-600"/>
            <a:lumOff val="3183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767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Saving Life</a:t>
          </a:r>
          <a:endParaRPr lang="id-ID" sz="2000" kern="1200" dirty="0"/>
        </a:p>
      </dsp:txBody>
      <dsp:txXfrm rot="10800000">
        <a:off x="1257977" y="1747807"/>
        <a:ext cx="3992446" cy="448268"/>
      </dsp:txXfrm>
    </dsp:sp>
    <dsp:sp modelId="{752172F3-569F-4DA0-8139-297DDB684040}">
      <dsp:nvSpPr>
        <dsp:cNvPr id="0" name=""/>
        <dsp:cNvSpPr/>
      </dsp:nvSpPr>
      <dsp:spPr>
        <a:xfrm>
          <a:off x="921776" y="1747807"/>
          <a:ext cx="448268" cy="448268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8084F3E-2848-45BB-A845-FB52DE1685C8}">
      <dsp:nvSpPr>
        <dsp:cNvPr id="0" name=""/>
        <dsp:cNvSpPr/>
      </dsp:nvSpPr>
      <dsp:spPr>
        <a:xfrm rot="10800000">
          <a:off x="1145910" y="2329887"/>
          <a:ext cx="4104513" cy="448268"/>
        </a:xfrm>
        <a:prstGeom prst="homePlate">
          <a:avLst/>
        </a:prstGeom>
        <a:solidFill>
          <a:schemeClr val="accent1">
            <a:shade val="50000"/>
            <a:hueOff val="18904"/>
            <a:satOff val="-800"/>
            <a:lumOff val="4245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767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Properti</a:t>
          </a:r>
          <a:endParaRPr lang="id-ID" sz="2000" kern="1200" dirty="0"/>
        </a:p>
      </dsp:txBody>
      <dsp:txXfrm rot="10800000">
        <a:off x="1257977" y="2329887"/>
        <a:ext cx="3992446" cy="448268"/>
      </dsp:txXfrm>
    </dsp:sp>
    <dsp:sp modelId="{60ED6E5E-CCDB-4264-8E19-7886508D131F}">
      <dsp:nvSpPr>
        <dsp:cNvPr id="0" name=""/>
        <dsp:cNvSpPr/>
      </dsp:nvSpPr>
      <dsp:spPr>
        <a:xfrm>
          <a:off x="921776" y="2329887"/>
          <a:ext cx="448268" cy="448268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6FBDEEB7-6D3A-4794-BE14-4F47CC519353}">
      <dsp:nvSpPr>
        <dsp:cNvPr id="0" name=""/>
        <dsp:cNvSpPr/>
      </dsp:nvSpPr>
      <dsp:spPr>
        <a:xfrm rot="10800000">
          <a:off x="1145910" y="2911966"/>
          <a:ext cx="4104513" cy="448268"/>
        </a:xfrm>
        <a:prstGeom prst="homePlate">
          <a:avLst/>
        </a:prstGeom>
        <a:solidFill>
          <a:schemeClr val="accent1">
            <a:shade val="50000"/>
            <a:hueOff val="14178"/>
            <a:satOff val="-600"/>
            <a:lumOff val="3183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767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Pension</a:t>
          </a:r>
          <a:endParaRPr lang="id-ID" sz="2000" kern="1200" dirty="0"/>
        </a:p>
      </dsp:txBody>
      <dsp:txXfrm rot="10800000">
        <a:off x="1257977" y="2911966"/>
        <a:ext cx="3992446" cy="448268"/>
      </dsp:txXfrm>
    </dsp:sp>
    <dsp:sp modelId="{C53616DC-835E-415C-99E4-7F5BE5F20457}">
      <dsp:nvSpPr>
        <dsp:cNvPr id="0" name=""/>
        <dsp:cNvSpPr/>
      </dsp:nvSpPr>
      <dsp:spPr>
        <a:xfrm>
          <a:off x="921776" y="2911966"/>
          <a:ext cx="448268" cy="448268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9D6F3556-F847-4BF0-9B21-4C78B2BCD2C1}">
      <dsp:nvSpPr>
        <dsp:cNvPr id="0" name=""/>
        <dsp:cNvSpPr/>
      </dsp:nvSpPr>
      <dsp:spPr>
        <a:xfrm rot="10800000">
          <a:off x="1145910" y="3494046"/>
          <a:ext cx="4104513" cy="448268"/>
        </a:xfrm>
        <a:prstGeom prst="homePlate">
          <a:avLst/>
        </a:prstGeom>
        <a:solidFill>
          <a:schemeClr val="accent1">
            <a:shade val="50000"/>
            <a:hueOff val="9452"/>
            <a:satOff val="-400"/>
            <a:lumOff val="2122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767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Kesehatan</a:t>
          </a:r>
          <a:endParaRPr lang="id-ID" sz="2000" kern="1200" dirty="0"/>
        </a:p>
      </dsp:txBody>
      <dsp:txXfrm rot="10800000">
        <a:off x="1257977" y="3494046"/>
        <a:ext cx="3992446" cy="448268"/>
      </dsp:txXfrm>
    </dsp:sp>
    <dsp:sp modelId="{84FD019D-FF74-4AAB-8E40-45C5355F60AC}">
      <dsp:nvSpPr>
        <dsp:cNvPr id="0" name=""/>
        <dsp:cNvSpPr/>
      </dsp:nvSpPr>
      <dsp:spPr>
        <a:xfrm>
          <a:off x="921776" y="3494046"/>
          <a:ext cx="448268" cy="448268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CEE484FC-68DD-450E-9095-5681FD3A3DF3}">
      <dsp:nvSpPr>
        <dsp:cNvPr id="0" name=""/>
        <dsp:cNvSpPr/>
      </dsp:nvSpPr>
      <dsp:spPr>
        <a:xfrm rot="10800000">
          <a:off x="1145910" y="4076125"/>
          <a:ext cx="4104513" cy="448268"/>
        </a:xfrm>
        <a:prstGeom prst="homePlate">
          <a:avLst/>
        </a:prstGeom>
        <a:solidFill>
          <a:schemeClr val="accent1">
            <a:shade val="50000"/>
            <a:hueOff val="4726"/>
            <a:satOff val="-200"/>
            <a:lumOff val="10613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7674" tIns="76200" rIns="14224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d-ID" sz="2000" kern="1200" dirty="0" smtClean="0"/>
            <a:t>Pertanian</a:t>
          </a:r>
          <a:endParaRPr lang="id-ID" sz="2000" kern="1200" dirty="0"/>
        </a:p>
      </dsp:txBody>
      <dsp:txXfrm rot="10800000">
        <a:off x="1257977" y="4076125"/>
        <a:ext cx="3992446" cy="448268"/>
      </dsp:txXfrm>
    </dsp:sp>
    <dsp:sp modelId="{01F60218-BDCA-4A08-8E0B-8D736C637A71}">
      <dsp:nvSpPr>
        <dsp:cNvPr id="0" name=""/>
        <dsp:cNvSpPr/>
      </dsp:nvSpPr>
      <dsp:spPr>
        <a:xfrm>
          <a:off x="921776" y="4076125"/>
          <a:ext cx="448268" cy="448268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z="57200" extrusionH="10600" prstMaterial="plastic">
          <a:bevelT w="101600" h="8600" prst="relaxedInset"/>
          <a:bevelB w="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AFE763F-97FB-4142-BFBF-2E0C8CFBC82F}">
      <dsp:nvSpPr>
        <dsp:cNvPr id="0" name=""/>
        <dsp:cNvSpPr/>
      </dsp:nvSpPr>
      <dsp:spPr>
        <a:xfrm rot="10800000">
          <a:off x="1894405" y="2813"/>
          <a:ext cx="5450514" cy="2086124"/>
        </a:xfrm>
        <a:prstGeom prst="homePlate">
          <a:avLst/>
        </a:prstGeom>
        <a:solidFill>
          <a:srgbClr val="0070C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9923" tIns="91440" rIns="170688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/>
            <a:t>Full service model (Perusahaan </a:t>
          </a:r>
          <a:r>
            <a:rPr lang="en-US" sz="2400" kern="1200" dirty="0" err="1" smtClean="0"/>
            <a:t>Asuransi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langsung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memasarkan</a:t>
          </a:r>
          <a:r>
            <a:rPr lang="en-US" sz="2400" kern="1200" dirty="0" smtClean="0"/>
            <a:t>)</a:t>
          </a:r>
          <a:endParaRPr lang="en-US" sz="2400" b="1" kern="1200" dirty="0"/>
        </a:p>
      </dsp:txBody>
      <dsp:txXfrm rot="10800000">
        <a:off x="2415936" y="2813"/>
        <a:ext cx="4928983" cy="2086124"/>
      </dsp:txXfrm>
    </dsp:sp>
    <dsp:sp modelId="{CDC5C0DD-3968-4345-8B32-1E6CDA03F72D}">
      <dsp:nvSpPr>
        <dsp:cNvPr id="0" name=""/>
        <dsp:cNvSpPr/>
      </dsp:nvSpPr>
      <dsp:spPr>
        <a:xfrm>
          <a:off x="851342" y="2813"/>
          <a:ext cx="2086124" cy="2086124"/>
        </a:xfrm>
        <a:prstGeom prst="ellipse">
          <a:avLst/>
        </a:prstGeom>
        <a:solidFill>
          <a:srgbClr val="FF9900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B4A75CE2-38D6-4631-941B-5048F9A0E050}">
      <dsp:nvSpPr>
        <dsp:cNvPr id="0" name=""/>
        <dsp:cNvSpPr/>
      </dsp:nvSpPr>
      <dsp:spPr>
        <a:xfrm rot="10800000">
          <a:off x="1894405" y="2711661"/>
          <a:ext cx="5450514" cy="2086124"/>
        </a:xfrm>
        <a:prstGeom prst="homePlate">
          <a:avLst/>
        </a:prstGeom>
        <a:solidFill>
          <a:schemeClr val="accent6">
            <a:lumMod val="7500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19923" tIns="91440" rIns="170688" bIns="91440" numCol="1" spcCol="1270" anchor="ctr" anchorCtr="0">
          <a:noAutofit/>
        </a:bodyPr>
        <a:lstStyle/>
        <a:p>
          <a:pPr lvl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smtClean="0"/>
            <a:t>Partner - agent model (</a:t>
          </a:r>
          <a:r>
            <a:rPr lang="en-US" sz="2400" b="1" kern="1200" dirty="0" err="1" smtClean="0"/>
            <a:t>melalui</a:t>
          </a:r>
          <a:r>
            <a:rPr lang="en-US" sz="2400" b="1" kern="1200" dirty="0" smtClean="0"/>
            <a:t> </a:t>
          </a:r>
          <a:r>
            <a:rPr lang="en-US" sz="2400" b="1" kern="1200" dirty="0" err="1" smtClean="0"/>
            <a:t>keagenan</a:t>
          </a:r>
          <a:r>
            <a:rPr lang="en-US" sz="2400" b="1" kern="1200" dirty="0" smtClean="0"/>
            <a:t>)</a:t>
          </a:r>
          <a:endParaRPr lang="id-ID" sz="2400" kern="1200" dirty="0"/>
        </a:p>
      </dsp:txBody>
      <dsp:txXfrm rot="10800000">
        <a:off x="2415936" y="2711661"/>
        <a:ext cx="4928983" cy="2086124"/>
      </dsp:txXfrm>
    </dsp:sp>
    <dsp:sp modelId="{884AFE67-6944-467D-B126-93555CDBC1DC}">
      <dsp:nvSpPr>
        <dsp:cNvPr id="0" name=""/>
        <dsp:cNvSpPr/>
      </dsp:nvSpPr>
      <dsp:spPr>
        <a:xfrm>
          <a:off x="851342" y="2711661"/>
          <a:ext cx="2086124" cy="2086124"/>
        </a:xfrm>
        <a:prstGeom prst="ellipse">
          <a:avLst/>
        </a:prstGeom>
        <a:solidFill>
          <a:schemeClr val="accent1"/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264AD7-4E80-439D-92AA-E1B1CA9271C4}">
      <dsp:nvSpPr>
        <dsp:cNvPr id="0" name=""/>
        <dsp:cNvSpPr/>
      </dsp:nvSpPr>
      <dsp:spPr>
        <a:xfrm>
          <a:off x="0" y="28204"/>
          <a:ext cx="4064000" cy="4064000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00AA199-ACE7-4FBD-865E-B874A8783CB8}">
      <dsp:nvSpPr>
        <dsp:cNvPr id="0" name=""/>
        <dsp:cNvSpPr/>
      </dsp:nvSpPr>
      <dsp:spPr>
        <a:xfrm>
          <a:off x="2032000" y="0"/>
          <a:ext cx="5283199" cy="4064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effectLst>
                <a:outerShdw blurRad="38100" dist="38100" dir="2700000" algn="tl">
                  <a:srgbClr val="C0C0C0"/>
                </a:outerShdw>
              </a:effectLst>
            </a:rPr>
            <a:t>Asuransi</a:t>
          </a:r>
          <a:r>
            <a:rPr lang="en-US" sz="2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 </a:t>
          </a:r>
          <a:r>
            <a:rPr lang="en-US" sz="2400" kern="1200" dirty="0" err="1" smtClean="0"/>
            <a:t>dapat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masuk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kepasar</a:t>
          </a:r>
          <a:r>
            <a:rPr lang="en-US" sz="2400" kern="1200" dirty="0" smtClean="0"/>
            <a:t> </a:t>
          </a:r>
          <a:r>
            <a:rPr lang="id-ID" sz="2400" kern="1200" dirty="0" smtClean="0"/>
            <a:t>bawah</a:t>
          </a:r>
          <a:r>
            <a:rPr lang="en-US" sz="2400" kern="1200" dirty="0" smtClean="0"/>
            <a:t> (</a:t>
          </a:r>
          <a:r>
            <a:rPr lang="en-US" sz="2400" kern="1200" dirty="0" err="1" smtClean="0"/>
            <a:t>melalui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Lembaga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keuangan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mikro</a:t>
          </a:r>
          <a:r>
            <a:rPr lang="en-US" sz="2400" kern="1200" dirty="0" smtClean="0"/>
            <a:t>), yang </a:t>
          </a:r>
          <a:r>
            <a:rPr lang="en-US" sz="2400" kern="1200" dirty="0" err="1" smtClean="0"/>
            <a:t>selama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ini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sulit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untuk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masuk</a:t>
          </a:r>
          <a:r>
            <a:rPr lang="en-US" sz="2400" kern="1200" dirty="0" smtClean="0"/>
            <a:t> </a:t>
          </a:r>
          <a:endParaRPr lang="id-ID" sz="2400" kern="1200" dirty="0"/>
        </a:p>
      </dsp:txBody>
      <dsp:txXfrm>
        <a:off x="2032000" y="0"/>
        <a:ext cx="5283199" cy="1219202"/>
      </dsp:txXfrm>
    </dsp:sp>
    <dsp:sp modelId="{741C7899-F1C5-4DED-BD0F-263AD0FBB854}">
      <dsp:nvSpPr>
        <dsp:cNvPr id="0" name=""/>
        <dsp:cNvSpPr/>
      </dsp:nvSpPr>
      <dsp:spPr>
        <a:xfrm>
          <a:off x="711201" y="1219202"/>
          <a:ext cx="2641597" cy="2641597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lumMod val="60000"/>
            <a:lumOff val="4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80373195-4CDD-4F05-94F6-90BCE994A474}">
      <dsp:nvSpPr>
        <dsp:cNvPr id="0" name=""/>
        <dsp:cNvSpPr/>
      </dsp:nvSpPr>
      <dsp:spPr>
        <a:xfrm>
          <a:off x="2032000" y="1219202"/>
          <a:ext cx="5283199" cy="26415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effectLst>
                <a:outerShdw blurRad="38100" dist="38100" dir="2700000" algn="tl">
                  <a:srgbClr val="C0C0C0"/>
                </a:outerShdw>
              </a:effectLst>
            </a:rPr>
            <a:t>Lembag</a:t>
          </a:r>
          <a:r>
            <a:rPr lang="id-ID" sz="2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a</a:t>
          </a:r>
          <a:r>
            <a:rPr lang="en-US" sz="2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 </a:t>
          </a:r>
          <a:r>
            <a:rPr lang="en-US" sz="2400" b="1" kern="1200" dirty="0" err="1" smtClean="0">
              <a:effectLst>
                <a:outerShdw blurRad="38100" dist="38100" dir="2700000" algn="tl">
                  <a:srgbClr val="C0C0C0"/>
                </a:outerShdw>
              </a:effectLst>
            </a:rPr>
            <a:t>Keuangan</a:t>
          </a:r>
          <a:r>
            <a:rPr lang="en-US" sz="2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 </a:t>
          </a:r>
          <a:r>
            <a:rPr lang="en-US" sz="2400" b="1" kern="1200" dirty="0" err="1" smtClean="0">
              <a:effectLst>
                <a:outerShdw blurRad="38100" dist="38100" dir="2700000" algn="tl">
                  <a:srgbClr val="C0C0C0"/>
                </a:outerShdw>
              </a:effectLst>
            </a:rPr>
            <a:t>Mikro</a:t>
          </a:r>
          <a:r>
            <a:rPr lang="en-US" sz="2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 </a:t>
          </a:r>
          <a:r>
            <a:rPr lang="en-US" sz="2400" kern="1200" dirty="0" err="1" smtClean="0"/>
            <a:t>dapat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memberikan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pelayanan</a:t>
          </a:r>
          <a:r>
            <a:rPr lang="en-US" sz="2400" kern="1200" dirty="0" smtClean="0"/>
            <a:t> yang </a:t>
          </a:r>
          <a:r>
            <a:rPr lang="en-US" sz="2400" kern="1200" dirty="0" err="1" smtClean="0"/>
            <a:t>lebih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baik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dengan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risiko</a:t>
          </a:r>
          <a:r>
            <a:rPr lang="en-US" sz="2400" kern="1200" dirty="0" smtClean="0"/>
            <a:t> yang </a:t>
          </a:r>
          <a:r>
            <a:rPr lang="en-US" sz="2400" kern="1200" dirty="0" err="1" smtClean="0"/>
            <a:t>kecil</a:t>
          </a:r>
          <a:r>
            <a:rPr lang="en-US" sz="2400" kern="1200" dirty="0" smtClean="0"/>
            <a:t>.</a:t>
          </a:r>
          <a:endParaRPr lang="id-ID" sz="2400" kern="1200" dirty="0"/>
        </a:p>
      </dsp:txBody>
      <dsp:txXfrm>
        <a:off x="2032000" y="1219202"/>
        <a:ext cx="5283199" cy="1219198"/>
      </dsp:txXfrm>
    </dsp:sp>
    <dsp:sp modelId="{B248D3D7-9AF8-4F71-8F19-19A1A22C2265}">
      <dsp:nvSpPr>
        <dsp:cNvPr id="0" name=""/>
        <dsp:cNvSpPr/>
      </dsp:nvSpPr>
      <dsp:spPr>
        <a:xfrm>
          <a:off x="1422400" y="2438401"/>
          <a:ext cx="1219198" cy="1219198"/>
        </a:xfrm>
        <a:prstGeom prst="pie">
          <a:avLst>
            <a:gd name="adj1" fmla="val 5400000"/>
            <a:gd name="adj2" fmla="val 16200000"/>
          </a:avLst>
        </a:prstGeom>
        <a:solidFill>
          <a:schemeClr val="accent6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C59E408-E343-47E6-A0D2-6651EF6E6735}">
      <dsp:nvSpPr>
        <dsp:cNvPr id="0" name=""/>
        <dsp:cNvSpPr/>
      </dsp:nvSpPr>
      <dsp:spPr>
        <a:xfrm>
          <a:off x="2032000" y="2438401"/>
          <a:ext cx="5283199" cy="121919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p3d extrusionH="50600">
          <a:bevelT w="101600" h="80600"/>
          <a:bevelB w="80600" h="80600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effectLst>
                <a:outerShdw blurRad="38100" dist="38100" dir="2700000" algn="tl">
                  <a:srgbClr val="C0C0C0"/>
                </a:outerShdw>
              </a:effectLst>
            </a:rPr>
            <a:t>Keluarga</a:t>
          </a:r>
          <a:r>
            <a:rPr lang="en-US" sz="2400" b="1" kern="1200" dirty="0" smtClean="0">
              <a:effectLst>
                <a:outerShdw blurRad="38100" dist="38100" dir="2700000" algn="tl">
                  <a:srgbClr val="C0C0C0"/>
                </a:outerShdw>
              </a:effectLst>
            </a:rPr>
            <a:t> </a:t>
          </a:r>
          <a:r>
            <a:rPr lang="en-US" sz="2400" b="1" kern="1200" dirty="0" err="1" smtClean="0">
              <a:effectLst>
                <a:outerShdw blurRad="38100" dist="38100" dir="2700000" algn="tl">
                  <a:srgbClr val="C0C0C0"/>
                </a:outerShdw>
              </a:effectLst>
            </a:rPr>
            <a:t>Miskin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mendapat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akses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berasuransi</a:t>
          </a:r>
          <a:r>
            <a:rPr lang="en-US" sz="2400" kern="1200" dirty="0" smtClean="0"/>
            <a:t> yang </a:t>
          </a:r>
          <a:r>
            <a:rPr lang="en-US" sz="2400" kern="1200" dirty="0" err="1" smtClean="0"/>
            <a:t>selama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ini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belum</a:t>
          </a:r>
          <a:r>
            <a:rPr lang="en-US" sz="2400" kern="1200" dirty="0" smtClean="0"/>
            <a:t> </a:t>
          </a:r>
          <a:r>
            <a:rPr lang="en-US" sz="2400" kern="1200" dirty="0" err="1" smtClean="0"/>
            <a:t>didapat</a:t>
          </a:r>
          <a:r>
            <a:rPr lang="en-US" sz="2400" kern="1200" dirty="0" smtClean="0"/>
            <a:t>.</a:t>
          </a:r>
          <a:endParaRPr lang="id-ID" sz="2400" kern="1200" dirty="0"/>
        </a:p>
      </dsp:txBody>
      <dsp:txXfrm>
        <a:off x="2032000" y="2438401"/>
        <a:ext cx="5283199" cy="12191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#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4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D76D99-C4EA-42A6-86CD-BE5404185BB8}" type="datetimeFigureOut">
              <a:rPr lang="en-US" smtClean="0"/>
              <a:t>10/13/14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DDAD93-EE6E-46D5-87F6-5B3C8BF66C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55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7FF21C6-C504-4645-AE72-E6113AD8A5BB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id-ID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4978934-4B1B-4D86-93E0-35D7B7859893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id-ID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2560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C7F2CAC-EAF9-4CD3-9B93-CD0670D251EB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id-ID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2662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32BA42-6FF7-474D-8316-FC3A01B8888F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id-ID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59E8C06-BA45-4522-AF43-5596E70A40AE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id-ID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9BB76F8-1B87-444E-B06C-4FAC9BE80DD5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id-ID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7120922-FE8A-467D-9A1F-261AC818630E}" type="slidenum">
              <a:rPr lang="en-US" smtClean="0">
                <a:latin typeface="Arial" charset="0"/>
              </a:rPr>
              <a:pPr>
                <a:defRPr/>
              </a:pPr>
              <a:t>7</a:t>
            </a:fld>
            <a:endParaRPr lang="en-US" smtClean="0">
              <a:latin typeface="Arial" charset="0"/>
            </a:endParaRPr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d-ID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A92D7E6-EF23-4BDC-9279-EAAA95A5A19F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id-ID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DA94CCA-2FC5-4101-9BDD-BAE7F9C38F8C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id-ID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525EC0-DE82-45AA-BFE3-1B70569F9A45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id-ID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BCDB2F0-B307-462F-B56E-FD95F1DBFE6E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id-ID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DBEE1A2-4E81-412A-801F-ECEC5FA39A43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id-ID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28676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883F5B9-1712-464D-B4A6-45AA4E486A1B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id-ID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2786A15-FC12-4FAC-809F-474C322E9E82}" type="slidenum">
              <a:rPr lang="id-ID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10/13/14</a:t>
            </a:fld>
            <a:endParaRPr lang="en-US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10/13/14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10/13/14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10/13/14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10/13/14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10/13/14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10/13/14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10/13/14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10/13/14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10/13/14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A7C8D44-3667-46F6-9772-CC52308E2A7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10/13/14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ACDF6120-F1F0-4C60-9FE9-39AC71A9C79D}" type="datetimeFigureOut">
              <a:rPr lang="en-US" smtClean="0"/>
              <a:pPr eaLnBrk="1" latinLnBrk="0" hangingPunct="1"/>
              <a:t>10/13/14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‹#›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5.jpeg"/><Relationship Id="rId12" Type="http://schemas.openxmlformats.org/officeDocument/2006/relationships/image" Target="../media/image26.png"/><Relationship Id="rId13" Type="http://schemas.openxmlformats.org/officeDocument/2006/relationships/image" Target="../media/image27.png"/><Relationship Id="rId14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png"/><Relationship Id="rId4" Type="http://schemas.openxmlformats.org/officeDocument/2006/relationships/image" Target="../media/image18.jpeg"/><Relationship Id="rId5" Type="http://schemas.openxmlformats.org/officeDocument/2006/relationships/image" Target="../media/image19.png"/><Relationship Id="rId6" Type="http://schemas.openxmlformats.org/officeDocument/2006/relationships/image" Target="../media/image20.png"/><Relationship Id="rId7" Type="http://schemas.openxmlformats.org/officeDocument/2006/relationships/image" Target="../media/image21.png"/><Relationship Id="rId8" Type="http://schemas.openxmlformats.org/officeDocument/2006/relationships/image" Target="../media/image22.png"/><Relationship Id="rId9" Type="http://schemas.openxmlformats.org/officeDocument/2006/relationships/image" Target="../media/image23.png"/><Relationship Id="rId10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4" Type="http://schemas.openxmlformats.org/officeDocument/2006/relationships/slide" Target="slide11.xml"/><Relationship Id="rId5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4" Type="http://schemas.openxmlformats.org/officeDocument/2006/relationships/diagramLayout" Target="../diagrams/layout2.xml"/><Relationship Id="rId5" Type="http://schemas.openxmlformats.org/officeDocument/2006/relationships/diagramQuickStyle" Target="../diagrams/quickStyle2.xml"/><Relationship Id="rId6" Type="http://schemas.openxmlformats.org/officeDocument/2006/relationships/diagramColors" Target="../diagrams/colors2.xml"/><Relationship Id="rId7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33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2.jpeg"/><Relationship Id="rId12" Type="http://schemas.openxmlformats.org/officeDocument/2006/relationships/image" Target="../media/image13.jpeg"/><Relationship Id="rId13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7" Type="http://schemas.openxmlformats.org/officeDocument/2006/relationships/image" Target="../media/image8.jpeg"/><Relationship Id="rId8" Type="http://schemas.openxmlformats.org/officeDocument/2006/relationships/image" Target="../media/image9.jpeg"/><Relationship Id="rId9" Type="http://schemas.openxmlformats.org/officeDocument/2006/relationships/image" Target="../media/image10.png"/><Relationship Id="rId10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7" t="20912" r="19236" b="44007"/>
          <a:stretch/>
        </p:blipFill>
        <p:spPr bwMode="auto">
          <a:xfrm>
            <a:off x="2057400" y="1143000"/>
            <a:ext cx="5662339" cy="4218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810000" y="6019800"/>
            <a:ext cx="3372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MASYARAKAT EKONOMI SYARIAH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9535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762000" y="159603"/>
            <a:ext cx="8262168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Mengapa Asuransi mikro ?</a:t>
            </a:r>
            <a:endParaRPr lang="en-U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3" name="Text Box 22"/>
          <p:cNvSpPr txBox="1">
            <a:spLocks noChangeArrowheads="1"/>
          </p:cNvSpPr>
          <p:nvPr/>
        </p:nvSpPr>
        <p:spPr bwMode="auto">
          <a:xfrm>
            <a:off x="1408113" y="3733800"/>
            <a:ext cx="1944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Orang</a:t>
            </a: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miskin</a:t>
            </a:r>
            <a:endParaRPr lang="en-US" sz="2000" b="1" dirty="0"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5" name="AutoShape 24"/>
          <p:cNvSpPr>
            <a:spLocks noChangeArrowheads="1"/>
          </p:cNvSpPr>
          <p:nvPr/>
        </p:nvSpPr>
        <p:spPr bwMode="auto">
          <a:xfrm>
            <a:off x="3581400" y="1447800"/>
            <a:ext cx="2438400" cy="1524000"/>
          </a:xfrm>
          <a:prstGeom prst="foldedCorner">
            <a:avLst>
              <a:gd name="adj" fmla="val 27630"/>
            </a:avLst>
          </a:prstGeom>
          <a:solidFill>
            <a:schemeClr val="accent6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solidFill>
                <a:schemeClr val="bg1"/>
              </a:solidFill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bg1"/>
                </a:solidFill>
                <a:cs typeface="+mn-cs"/>
              </a:rPr>
              <a:t>Sakit</a:t>
            </a:r>
            <a:r>
              <a:rPr lang="en-US" dirty="0">
                <a:solidFill>
                  <a:schemeClr val="bg1"/>
                </a:solidFill>
                <a:cs typeface="+mn-cs"/>
              </a:rPr>
              <a:t>, </a:t>
            </a:r>
            <a:r>
              <a:rPr lang="en-US" dirty="0" err="1">
                <a:solidFill>
                  <a:schemeClr val="bg1"/>
                </a:solidFill>
                <a:cs typeface="+mn-cs"/>
              </a:rPr>
              <a:t>kematian</a:t>
            </a:r>
            <a:r>
              <a:rPr lang="en-US" dirty="0">
                <a:solidFill>
                  <a:schemeClr val="bg1"/>
                </a:solidFill>
                <a:cs typeface="+mn-cs"/>
              </a:rPr>
              <a:t>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bg1"/>
                </a:solidFill>
                <a:cs typeface="+mn-cs"/>
              </a:rPr>
              <a:t>kecelakaan</a:t>
            </a:r>
            <a:r>
              <a:rPr lang="en-US" dirty="0">
                <a:solidFill>
                  <a:schemeClr val="bg1"/>
                </a:solidFill>
                <a:cs typeface="+mn-cs"/>
              </a:rPr>
              <a:t>. </a:t>
            </a:r>
            <a:endParaRPr lang="id-ID" dirty="0">
              <a:solidFill>
                <a:schemeClr val="bg1"/>
              </a:solidFill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bg1"/>
                </a:solidFill>
                <a:cs typeface="+mn-cs"/>
              </a:rPr>
              <a:t>Kehilangan</a:t>
            </a:r>
            <a:r>
              <a:rPr lang="en-US" dirty="0">
                <a:solidFill>
                  <a:schemeClr val="bg1"/>
                </a:solidFill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solidFill>
                  <a:schemeClr val="bg1"/>
                </a:solidFill>
                <a:cs typeface="+mn-cs"/>
              </a:rPr>
              <a:t>Aset</a:t>
            </a:r>
            <a:r>
              <a:rPr lang="en-US" dirty="0">
                <a:solidFill>
                  <a:schemeClr val="bg1"/>
                </a:solidFill>
                <a:cs typeface="+mn-cs"/>
              </a:rPr>
              <a:t>/</a:t>
            </a:r>
            <a:r>
              <a:rPr lang="en-US" dirty="0" err="1">
                <a:solidFill>
                  <a:schemeClr val="bg1"/>
                </a:solidFill>
                <a:cs typeface="+mn-cs"/>
              </a:rPr>
              <a:t>properti</a:t>
            </a:r>
            <a:r>
              <a:rPr lang="en-US" dirty="0">
                <a:solidFill>
                  <a:schemeClr val="bg1"/>
                </a:solidFill>
                <a:cs typeface="+mn-cs"/>
              </a:rPr>
              <a:t>, </a:t>
            </a:r>
          </a:p>
        </p:txBody>
      </p:sp>
      <p:sp>
        <p:nvSpPr>
          <p:cNvPr id="7" name="AutoShape 26"/>
          <p:cNvSpPr>
            <a:spLocks noChangeArrowheads="1"/>
          </p:cNvSpPr>
          <p:nvPr/>
        </p:nvSpPr>
        <p:spPr bwMode="auto">
          <a:xfrm>
            <a:off x="1066800" y="4114800"/>
            <a:ext cx="2667000" cy="1828800"/>
          </a:xfrm>
          <a:prstGeom prst="foldedCorner">
            <a:avLst>
              <a:gd name="adj" fmla="val 12500"/>
            </a:avLst>
          </a:prstGeom>
          <a:solidFill>
            <a:srgbClr val="B1E5FF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latin typeface="+mj-lt"/>
                <a:cs typeface="+mn-cs"/>
              </a:rPr>
              <a:t>Ditanggulangi</a:t>
            </a:r>
            <a:r>
              <a:rPr lang="en-US" dirty="0">
                <a:latin typeface="+mj-lt"/>
                <a:cs typeface="+mn-cs"/>
              </a:rPr>
              <a:t> </a:t>
            </a:r>
            <a:r>
              <a:rPr lang="en-US" dirty="0" err="1">
                <a:latin typeface="+mj-lt"/>
                <a:cs typeface="+mn-cs"/>
              </a:rPr>
              <a:t>sendiri</a:t>
            </a:r>
            <a:r>
              <a:rPr lang="en-US" dirty="0">
                <a:latin typeface="+mj-lt"/>
                <a:cs typeface="+mn-cs"/>
              </a:rPr>
              <a:t>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latin typeface="+mj-lt"/>
                <a:cs typeface="+mn-cs"/>
              </a:rPr>
              <a:t>Kebanyakan</a:t>
            </a:r>
            <a:r>
              <a:rPr lang="en-US" dirty="0">
                <a:latin typeface="+mj-lt"/>
                <a:cs typeface="+mn-cs"/>
              </a:rPr>
              <a:t> </a:t>
            </a:r>
            <a:r>
              <a:rPr lang="en-US" dirty="0" err="1">
                <a:latin typeface="+mj-lt"/>
                <a:cs typeface="+mn-cs"/>
              </a:rPr>
              <a:t>secara</a:t>
            </a:r>
            <a:r>
              <a:rPr lang="en-US" dirty="0">
                <a:latin typeface="+mj-lt"/>
                <a:cs typeface="+mn-cs"/>
              </a:rPr>
              <a:t> informal,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latin typeface="+mj-lt"/>
                <a:cs typeface="+mn-cs"/>
              </a:rPr>
              <a:t>Dibantu</a:t>
            </a:r>
            <a:r>
              <a:rPr lang="en-US" dirty="0">
                <a:latin typeface="+mj-lt"/>
                <a:cs typeface="+mn-cs"/>
              </a:rPr>
              <a:t> </a:t>
            </a:r>
            <a:r>
              <a:rPr lang="en-US" dirty="0" err="1">
                <a:latin typeface="+mj-lt"/>
                <a:cs typeface="+mn-cs"/>
              </a:rPr>
              <a:t>oleh</a:t>
            </a:r>
            <a:r>
              <a:rPr lang="en-US" dirty="0">
                <a:latin typeface="+mj-lt"/>
                <a:cs typeface="+mn-cs"/>
              </a:rPr>
              <a:t> </a:t>
            </a:r>
            <a:r>
              <a:rPr lang="en-US" dirty="0" err="1">
                <a:latin typeface="+mj-lt"/>
                <a:cs typeface="+mn-cs"/>
              </a:rPr>
              <a:t>kelompok</a:t>
            </a:r>
            <a:r>
              <a:rPr lang="en-US" dirty="0">
                <a:latin typeface="+mj-lt"/>
                <a:cs typeface="+mn-cs"/>
              </a:rPr>
              <a:t>,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latin typeface="+mj-lt"/>
                <a:cs typeface="+mn-cs"/>
              </a:rPr>
              <a:t>Meminjam</a:t>
            </a:r>
            <a:r>
              <a:rPr lang="en-US" dirty="0">
                <a:latin typeface="+mj-lt"/>
                <a:cs typeface="+mn-cs"/>
              </a:rPr>
              <a:t>, </a:t>
            </a:r>
            <a:r>
              <a:rPr lang="en-US" dirty="0" err="1">
                <a:latin typeface="+mj-lt"/>
                <a:cs typeface="+mn-cs"/>
              </a:rPr>
              <a:t>atau</a:t>
            </a:r>
            <a:r>
              <a:rPr lang="en-US" dirty="0">
                <a:latin typeface="+mj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err="1">
                <a:latin typeface="+mj-lt"/>
                <a:cs typeface="+mn-cs"/>
              </a:rPr>
              <a:t>Menjual</a:t>
            </a:r>
            <a:r>
              <a:rPr lang="en-US" dirty="0">
                <a:latin typeface="+mj-lt"/>
                <a:cs typeface="+mn-cs"/>
              </a:rPr>
              <a:t> </a:t>
            </a:r>
            <a:r>
              <a:rPr lang="en-US" dirty="0" err="1">
                <a:latin typeface="+mj-lt"/>
                <a:cs typeface="+mn-cs"/>
              </a:rPr>
              <a:t>aset</a:t>
            </a:r>
            <a:endParaRPr lang="en-US" dirty="0">
              <a:latin typeface="+mj-lt"/>
              <a:cs typeface="+mn-cs"/>
            </a:endParaRPr>
          </a:p>
        </p:txBody>
      </p:sp>
      <p:sp>
        <p:nvSpPr>
          <p:cNvPr id="8" name="Text Box 28"/>
          <p:cNvSpPr txBox="1">
            <a:spLocks noChangeArrowheads="1"/>
          </p:cNvSpPr>
          <p:nvPr/>
        </p:nvSpPr>
        <p:spPr bwMode="auto">
          <a:xfrm>
            <a:off x="3470704" y="3197423"/>
            <a:ext cx="2549096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Kejadian </a:t>
            </a:r>
            <a:r>
              <a:rPr lang="en-US" sz="14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diatas</a:t>
            </a:r>
            <a:r>
              <a:rPr lang="en-US" sz="14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en-US" sz="14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terjadi</a:t>
            </a:r>
            <a:r>
              <a:rPr lang="en-US" sz="14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en-US" sz="14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pada</a:t>
            </a:r>
            <a:endParaRPr lang="en-US" sz="1400" b="1" dirty="0"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11" name="Frame 10"/>
          <p:cNvSpPr/>
          <p:nvPr/>
        </p:nvSpPr>
        <p:spPr>
          <a:xfrm>
            <a:off x="3352800" y="1295400"/>
            <a:ext cx="2819400" cy="1905000"/>
          </a:xfrm>
          <a:prstGeom prst="frame">
            <a:avLst>
              <a:gd name="adj1" fmla="val 10472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tx1"/>
              </a:solidFill>
            </a:endParaRPr>
          </a:p>
        </p:txBody>
      </p:sp>
      <p:sp>
        <p:nvSpPr>
          <p:cNvPr id="14" name="Bent-Up Arrow 13"/>
          <p:cNvSpPr/>
          <p:nvPr/>
        </p:nvSpPr>
        <p:spPr>
          <a:xfrm rot="10800000" flipH="1">
            <a:off x="6172200" y="2057400"/>
            <a:ext cx="1219200" cy="1600200"/>
          </a:xfrm>
          <a:prstGeom prst="bentUpArrow">
            <a:avLst>
              <a:gd name="adj1" fmla="val 12122"/>
              <a:gd name="adj2" fmla="val 14537"/>
              <a:gd name="adj3" fmla="val 20775"/>
            </a:avLst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15" name="Bent-Up Arrow 14"/>
          <p:cNvSpPr/>
          <p:nvPr/>
        </p:nvSpPr>
        <p:spPr>
          <a:xfrm rot="10800000">
            <a:off x="2133600" y="2133600"/>
            <a:ext cx="1219200" cy="1600200"/>
          </a:xfrm>
          <a:prstGeom prst="bentUpArrow">
            <a:avLst>
              <a:gd name="adj1" fmla="val 12122"/>
              <a:gd name="adj2" fmla="val 14537"/>
              <a:gd name="adj3" fmla="val 20775"/>
            </a:avLst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pic>
        <p:nvPicPr>
          <p:cNvPr id="16" name="Picture 15" descr="DSCN5500.jpg"/>
          <p:cNvPicPr>
            <a:picLocks noChangeAspect="1"/>
          </p:cNvPicPr>
          <p:nvPr/>
        </p:nvPicPr>
        <p:blipFill>
          <a:blip r:embed="rId3" cstate="screen">
            <a:lum bright="6000" contrast="-5000"/>
          </a:blip>
          <a:srcRect/>
          <a:stretch>
            <a:fillRect/>
          </a:stretch>
        </p:blipFill>
        <p:spPr>
          <a:xfrm>
            <a:off x="1066799" y="4114800"/>
            <a:ext cx="2667001" cy="1828800"/>
          </a:xfrm>
          <a:prstGeom prst="rect">
            <a:avLst/>
          </a:prstGeom>
          <a:ln>
            <a:noFill/>
          </a:ln>
          <a:effectLst>
            <a:outerShdw sx="1000" sy="1000" algn="ctr" rotWithShape="0">
              <a:srgbClr val="000000"/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6437313" y="3695700"/>
            <a:ext cx="1944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Ora</a:t>
            </a:r>
            <a:r>
              <a:rPr lang="id-ID" sz="20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ng Kaya</a:t>
            </a:r>
            <a:endParaRPr lang="en-US" sz="2000" b="1" dirty="0"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19" name="AutoShape 26"/>
          <p:cNvSpPr>
            <a:spLocks noChangeArrowheads="1"/>
          </p:cNvSpPr>
          <p:nvPr/>
        </p:nvSpPr>
        <p:spPr bwMode="auto">
          <a:xfrm>
            <a:off x="5918200" y="4076700"/>
            <a:ext cx="2667000" cy="1943100"/>
          </a:xfrm>
          <a:prstGeom prst="foldedCorner">
            <a:avLst>
              <a:gd name="adj" fmla="val 12500"/>
            </a:avLst>
          </a:prstGeom>
          <a:solidFill>
            <a:srgbClr val="B1E5FF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latin typeface="+mj-lt"/>
                <a:cs typeface="+mn-cs"/>
              </a:rPr>
              <a:t>Memiliki Polis Asuransi,</a:t>
            </a:r>
            <a:endParaRPr lang="en-US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latin typeface="+mj-lt"/>
                <a:cs typeface="+mn-cs"/>
              </a:rPr>
              <a:t>Memiliki Tabungan</a:t>
            </a:r>
            <a:r>
              <a:rPr lang="en-US" dirty="0">
                <a:latin typeface="+mj-lt"/>
                <a:cs typeface="+mn-cs"/>
              </a:rPr>
              <a:t>,</a:t>
            </a:r>
            <a:r>
              <a:rPr lang="id-ID" dirty="0">
                <a:latin typeface="+mj-lt"/>
                <a:cs typeface="+mn-cs"/>
              </a:rPr>
              <a:t> dan</a:t>
            </a:r>
            <a:r>
              <a:rPr lang="en-US" dirty="0">
                <a:latin typeface="+mj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latin typeface="+mj-lt"/>
                <a:cs typeface="+mn-cs"/>
              </a:rPr>
              <a:t>Aset yang cukup</a:t>
            </a:r>
            <a:endParaRPr lang="en-US" dirty="0">
              <a:latin typeface="+mj-lt"/>
              <a:cs typeface="+mn-cs"/>
            </a:endParaRPr>
          </a:p>
        </p:txBody>
      </p:sp>
      <p:sp>
        <p:nvSpPr>
          <p:cNvPr id="21" name="Frame 20"/>
          <p:cNvSpPr/>
          <p:nvPr/>
        </p:nvSpPr>
        <p:spPr>
          <a:xfrm>
            <a:off x="5841642" y="3696237"/>
            <a:ext cx="2819400" cy="2399763"/>
          </a:xfrm>
          <a:prstGeom prst="frame">
            <a:avLst>
              <a:gd name="adj1" fmla="val 407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tx1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1066800" y="4136886"/>
            <a:ext cx="2667000" cy="120032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  <a:cs typeface="+mn-cs"/>
              </a:rPr>
              <a:t>Asuransi Mikro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  <a:cs typeface="+mn-cs"/>
              </a:rPr>
              <a:t>Takmin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+mn-lt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066800" y="5181600"/>
            <a:ext cx="2666999" cy="7078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Solusi??</a:t>
            </a:r>
            <a:endParaRPr lang="en-US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7" name="Frame 16"/>
          <p:cNvSpPr/>
          <p:nvPr/>
        </p:nvSpPr>
        <p:spPr>
          <a:xfrm>
            <a:off x="990600" y="3733800"/>
            <a:ext cx="2819400" cy="2286000"/>
          </a:xfrm>
          <a:prstGeom prst="frame">
            <a:avLst>
              <a:gd name="adj1" fmla="val 407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499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18" grpId="0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t="9039" b="16383"/>
          <a:stretch>
            <a:fillRect/>
          </a:stretch>
        </p:blipFill>
        <p:spPr bwMode="auto">
          <a:xfrm>
            <a:off x="5943600" y="4038600"/>
            <a:ext cx="2667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Content Placeholder 4" descr="DSCN5500.jpg"/>
          <p:cNvPicPr>
            <a:picLocks noChangeAspect="1"/>
          </p:cNvPicPr>
          <p:nvPr/>
        </p:nvPicPr>
        <p:blipFill>
          <a:blip r:embed="rId4" cstate="print">
            <a:lum bright="20000"/>
          </a:blip>
          <a:srcRect l="5556" t="9091" r="29630" b="18182"/>
          <a:stretch>
            <a:fillRect/>
          </a:stretch>
        </p:blipFill>
        <p:spPr bwMode="auto">
          <a:xfrm>
            <a:off x="1066800" y="4114800"/>
            <a:ext cx="26670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Rectangle 24"/>
          <p:cNvSpPr/>
          <p:nvPr/>
        </p:nvSpPr>
        <p:spPr>
          <a:xfrm>
            <a:off x="762000" y="159603"/>
            <a:ext cx="8262168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produk ASURANSI MIKRO </a:t>
            </a:r>
            <a:endParaRPr lang="en-U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3" name="Text Box 22"/>
          <p:cNvSpPr txBox="1">
            <a:spLocks noChangeArrowheads="1"/>
          </p:cNvSpPr>
          <p:nvPr/>
        </p:nvSpPr>
        <p:spPr bwMode="auto">
          <a:xfrm>
            <a:off x="1408113" y="3733800"/>
            <a:ext cx="1944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Low Income</a:t>
            </a:r>
            <a:endParaRPr lang="en-US" sz="2000" b="1" dirty="0"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5" name="AutoShape 24"/>
          <p:cNvSpPr>
            <a:spLocks noChangeArrowheads="1"/>
          </p:cNvSpPr>
          <p:nvPr/>
        </p:nvSpPr>
        <p:spPr bwMode="auto">
          <a:xfrm>
            <a:off x="3581400" y="1447800"/>
            <a:ext cx="2438400" cy="1524000"/>
          </a:xfrm>
          <a:prstGeom prst="foldedCorner">
            <a:avLst>
              <a:gd name="adj" fmla="val 27630"/>
            </a:avLst>
          </a:prstGeom>
          <a:solidFill>
            <a:schemeClr val="accent6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solidFill>
                <a:schemeClr val="bg1"/>
              </a:solidFill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  <a:cs typeface="+mn-cs"/>
              </a:rPr>
              <a:t>ASURANSI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  <a:cs typeface="+mn-cs"/>
              </a:rPr>
              <a:t>PENDIDIKAN</a:t>
            </a:r>
            <a:br>
              <a:rPr lang="id-ID" dirty="0">
                <a:solidFill>
                  <a:schemeClr val="bg1"/>
                </a:solidFill>
                <a:cs typeface="+mn-cs"/>
              </a:rPr>
            </a:br>
            <a:r>
              <a:rPr lang="id-ID" dirty="0">
                <a:solidFill>
                  <a:schemeClr val="bg1"/>
                </a:solidFill>
                <a:cs typeface="+mn-cs"/>
              </a:rPr>
              <a:t>ANAK</a:t>
            </a:r>
            <a:r>
              <a:rPr lang="en-US" dirty="0">
                <a:solidFill>
                  <a:schemeClr val="bg1"/>
                </a:solidFill>
                <a:cs typeface="+mn-cs"/>
              </a:rPr>
              <a:t> </a:t>
            </a:r>
          </a:p>
        </p:txBody>
      </p:sp>
      <p:sp>
        <p:nvSpPr>
          <p:cNvPr id="14" name="Bent-Up Arrow 13"/>
          <p:cNvSpPr/>
          <p:nvPr/>
        </p:nvSpPr>
        <p:spPr>
          <a:xfrm rot="10800000" flipH="1">
            <a:off x="6172200" y="2057400"/>
            <a:ext cx="1219200" cy="1600200"/>
          </a:xfrm>
          <a:prstGeom prst="bentUpArrow">
            <a:avLst>
              <a:gd name="adj1" fmla="val 12122"/>
              <a:gd name="adj2" fmla="val 14537"/>
              <a:gd name="adj3" fmla="val 20775"/>
            </a:avLst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15" name="Bent-Up Arrow 14"/>
          <p:cNvSpPr/>
          <p:nvPr/>
        </p:nvSpPr>
        <p:spPr>
          <a:xfrm rot="10800000">
            <a:off x="2133600" y="2133600"/>
            <a:ext cx="1219200" cy="1600200"/>
          </a:xfrm>
          <a:prstGeom prst="bentUpArrow">
            <a:avLst>
              <a:gd name="adj1" fmla="val 12122"/>
              <a:gd name="adj2" fmla="val 14537"/>
              <a:gd name="adj3" fmla="val 20775"/>
            </a:avLst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6437313" y="3695700"/>
            <a:ext cx="194468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smtClean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High Income</a:t>
            </a:r>
            <a:r>
              <a:rPr lang="id-ID" sz="2000" b="1" smtClean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endParaRPr lang="en-US" sz="2000" b="1" dirty="0"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27" name="AutoShape 24"/>
          <p:cNvSpPr>
            <a:spLocks noChangeArrowheads="1"/>
          </p:cNvSpPr>
          <p:nvPr/>
        </p:nvSpPr>
        <p:spPr bwMode="auto">
          <a:xfrm>
            <a:off x="3581400" y="1447800"/>
            <a:ext cx="2438400" cy="1524000"/>
          </a:xfrm>
          <a:prstGeom prst="foldedCorner">
            <a:avLst>
              <a:gd name="adj" fmla="val 27630"/>
            </a:avLst>
          </a:prstGeom>
          <a:solidFill>
            <a:schemeClr val="accent6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solidFill>
                <a:schemeClr val="bg1"/>
              </a:solidFill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  <a:cs typeface="+mn-cs"/>
              </a:rPr>
              <a:t>ASURANSI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  <a:cs typeface="+mn-cs"/>
              </a:rPr>
              <a:t>PENSIUN</a:t>
            </a:r>
            <a:endParaRPr lang="en-US" dirty="0">
              <a:solidFill>
                <a:schemeClr val="bg1"/>
              </a:solidFill>
              <a:cs typeface="+mn-cs"/>
            </a:endParaRPr>
          </a:p>
        </p:txBody>
      </p:sp>
      <p:pic>
        <p:nvPicPr>
          <p:cNvPr id="30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867400" y="4038600"/>
            <a:ext cx="1566863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239000" y="4038600"/>
            <a:ext cx="13716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362200" y="4114800"/>
            <a:ext cx="13716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0600" y="4114800"/>
            <a:ext cx="14859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3600" y="4038600"/>
            <a:ext cx="2619375" cy="1966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Picture 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060450" y="4114800"/>
            <a:ext cx="267335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" name="AutoShape 24"/>
          <p:cNvSpPr>
            <a:spLocks noChangeArrowheads="1"/>
          </p:cNvSpPr>
          <p:nvPr/>
        </p:nvSpPr>
        <p:spPr bwMode="auto">
          <a:xfrm>
            <a:off x="3581400" y="1447800"/>
            <a:ext cx="2438400" cy="1524000"/>
          </a:xfrm>
          <a:prstGeom prst="foldedCorner">
            <a:avLst>
              <a:gd name="adj" fmla="val 27630"/>
            </a:avLst>
          </a:prstGeom>
          <a:solidFill>
            <a:schemeClr val="accent6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solidFill>
                <a:schemeClr val="bg1"/>
              </a:solidFill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  <a:cs typeface="+mn-cs"/>
              </a:rPr>
              <a:t>ASURANSI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  <a:cs typeface="+mn-cs"/>
              </a:rPr>
              <a:t>KESEHATAN</a:t>
            </a:r>
            <a:endParaRPr lang="en-US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35" name="AutoShape 24"/>
          <p:cNvSpPr>
            <a:spLocks noChangeArrowheads="1"/>
          </p:cNvSpPr>
          <p:nvPr/>
        </p:nvSpPr>
        <p:spPr bwMode="auto">
          <a:xfrm>
            <a:off x="3581400" y="1447800"/>
            <a:ext cx="2438400" cy="1524000"/>
          </a:xfrm>
          <a:prstGeom prst="foldedCorner">
            <a:avLst>
              <a:gd name="adj" fmla="val 27630"/>
            </a:avLst>
          </a:prstGeom>
          <a:solidFill>
            <a:schemeClr val="accent6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solidFill>
                <a:schemeClr val="bg1"/>
              </a:solidFill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  <a:cs typeface="+mn-cs"/>
              </a:rPr>
              <a:t>ASURANSI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  <a:cs typeface="+mn-cs"/>
              </a:rPr>
              <a:t>KEBAKARAN</a:t>
            </a:r>
            <a:endParaRPr lang="en-US" dirty="0">
              <a:solidFill>
                <a:schemeClr val="bg1"/>
              </a:solidFill>
              <a:cs typeface="+mn-cs"/>
            </a:endParaRPr>
          </a:p>
        </p:txBody>
      </p:sp>
      <p:pic>
        <p:nvPicPr>
          <p:cNvPr id="36" name="Picture 9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066800" y="4038600"/>
            <a:ext cx="2667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" name="Picture 10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5943600" y="4038600"/>
            <a:ext cx="26416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Picture 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67400" y="4038600"/>
            <a:ext cx="27559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" name="Picture 11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066800" y="4038600"/>
            <a:ext cx="26670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" name="AutoShape 24"/>
          <p:cNvSpPr>
            <a:spLocks noChangeArrowheads="1"/>
          </p:cNvSpPr>
          <p:nvPr/>
        </p:nvSpPr>
        <p:spPr bwMode="auto">
          <a:xfrm>
            <a:off x="3581400" y="1447800"/>
            <a:ext cx="2438400" cy="1524000"/>
          </a:xfrm>
          <a:prstGeom prst="foldedCorner">
            <a:avLst>
              <a:gd name="adj" fmla="val 27630"/>
            </a:avLst>
          </a:prstGeom>
          <a:solidFill>
            <a:schemeClr val="accent6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solidFill>
                <a:schemeClr val="bg1"/>
              </a:solidFill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  <a:cs typeface="+mn-cs"/>
              </a:rPr>
              <a:t>ASURANSI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  <a:cs typeface="+mn-cs"/>
              </a:rPr>
              <a:t>KENDARAAN</a:t>
            </a:r>
            <a:endParaRPr lang="en-US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11" name="Frame 10"/>
          <p:cNvSpPr/>
          <p:nvPr/>
        </p:nvSpPr>
        <p:spPr>
          <a:xfrm>
            <a:off x="3352800" y="1295400"/>
            <a:ext cx="2819400" cy="1905000"/>
          </a:xfrm>
          <a:prstGeom prst="frame">
            <a:avLst>
              <a:gd name="adj1" fmla="val 10472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tx1"/>
              </a:solidFill>
            </a:endParaRPr>
          </a:p>
        </p:txBody>
      </p:sp>
      <p:sp>
        <p:nvSpPr>
          <p:cNvPr id="21" name="Frame 20"/>
          <p:cNvSpPr/>
          <p:nvPr/>
        </p:nvSpPr>
        <p:spPr>
          <a:xfrm>
            <a:off x="5841642" y="3696237"/>
            <a:ext cx="2819400" cy="2399763"/>
          </a:xfrm>
          <a:prstGeom prst="frame">
            <a:avLst>
              <a:gd name="adj1" fmla="val 407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tx1"/>
              </a:solidFill>
            </a:endParaRPr>
          </a:p>
        </p:txBody>
      </p:sp>
      <p:sp>
        <p:nvSpPr>
          <p:cNvPr id="17" name="Frame 16"/>
          <p:cNvSpPr/>
          <p:nvPr/>
        </p:nvSpPr>
        <p:spPr>
          <a:xfrm>
            <a:off x="990600" y="3733800"/>
            <a:ext cx="2819400" cy="2286000"/>
          </a:xfrm>
          <a:prstGeom prst="frame">
            <a:avLst>
              <a:gd name="adj1" fmla="val 407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315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7" grpId="0" animBg="1"/>
      <p:bldP spid="34" grpId="0" animBg="1"/>
      <p:bldP spid="35" grpId="0" animBg="1"/>
      <p:bldP spid="4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762000" y="159603"/>
            <a:ext cx="8262168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PRODUK ASURANSI MIKRO </a:t>
            </a:r>
            <a:endParaRPr lang="en-U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graphicFrame>
        <p:nvGraphicFramePr>
          <p:cNvPr id="41" name="Content Placeholder 4"/>
          <p:cNvGraphicFramePr>
            <a:graphicFrameLocks/>
          </p:cNvGraphicFramePr>
          <p:nvPr/>
        </p:nvGraphicFramePr>
        <p:xfrm>
          <a:off x="1371600" y="1600200"/>
          <a:ext cx="61722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2" name="Up Arrow 41"/>
          <p:cNvSpPr/>
          <p:nvPr/>
        </p:nvSpPr>
        <p:spPr>
          <a:xfrm>
            <a:off x="6629400" y="1600200"/>
            <a:ext cx="1219200" cy="4343400"/>
          </a:xfrm>
          <a:prstGeom prst="upArrow">
            <a:avLst>
              <a:gd name="adj1" fmla="val 36154"/>
              <a:gd name="adj2" fmla="val 43077"/>
            </a:avLst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dirty="0">
                <a:solidFill>
                  <a:schemeClr val="accent6">
                    <a:lumMod val="40000"/>
                    <a:lumOff val="60000"/>
                  </a:schemeClr>
                </a:solidFill>
              </a:rPr>
              <a:t>Tingkat  Keberhasilan</a:t>
            </a:r>
          </a:p>
        </p:txBody>
      </p:sp>
      <p:sp>
        <p:nvSpPr>
          <p:cNvPr id="43" name="Down Arrow 42"/>
          <p:cNvSpPr/>
          <p:nvPr/>
        </p:nvSpPr>
        <p:spPr>
          <a:xfrm>
            <a:off x="1295400" y="1905000"/>
            <a:ext cx="1295400" cy="4038600"/>
          </a:xfrm>
          <a:prstGeom prst="downArrow">
            <a:avLst>
              <a:gd name="adj1" fmla="val 30452"/>
              <a:gd name="adj2" fmla="val 30452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dirty="0">
                <a:solidFill>
                  <a:schemeClr val="bg1">
                    <a:lumMod val="95000"/>
                  </a:schemeClr>
                </a:solidFill>
              </a:rPr>
              <a:t>Tingkat  Kesulitan</a:t>
            </a:r>
          </a:p>
        </p:txBody>
      </p:sp>
      <p:sp>
        <p:nvSpPr>
          <p:cNvPr id="10" name="L-Shape 9"/>
          <p:cNvSpPr/>
          <p:nvPr/>
        </p:nvSpPr>
        <p:spPr>
          <a:xfrm rot="18604273">
            <a:off x="5953644" y="1442890"/>
            <a:ext cx="762000" cy="381000"/>
          </a:xfrm>
          <a:prstGeom prst="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-Shape 10"/>
          <p:cNvSpPr/>
          <p:nvPr/>
        </p:nvSpPr>
        <p:spPr>
          <a:xfrm rot="18604273">
            <a:off x="5648844" y="2128691"/>
            <a:ext cx="762000" cy="381000"/>
          </a:xfrm>
          <a:prstGeom prst="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L-Shape 11"/>
          <p:cNvSpPr/>
          <p:nvPr/>
        </p:nvSpPr>
        <p:spPr>
          <a:xfrm rot="18604273">
            <a:off x="6029844" y="2662091"/>
            <a:ext cx="762000" cy="381000"/>
          </a:xfrm>
          <a:prstGeom prst="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L-Shape 12"/>
          <p:cNvSpPr/>
          <p:nvPr/>
        </p:nvSpPr>
        <p:spPr>
          <a:xfrm rot="18604273">
            <a:off x="5953644" y="4795691"/>
            <a:ext cx="762000" cy="381000"/>
          </a:xfrm>
          <a:prstGeom prst="corner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8342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1E90D04D-E3F0-4BFD-BE2D-E9E5A8E3E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1">
                                            <p:graphicEl>
                                              <a:dgm id="{1E90D04D-E3F0-4BFD-BE2D-E9E5A8E3E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7C41D7D6-5E8C-4CE0-83ED-F42F9257A3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1">
                                            <p:graphicEl>
                                              <a:dgm id="{7C41D7D6-5E8C-4CE0-83ED-F42F9257A3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C440D0DA-36C1-474B-8D7F-CAC2513747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1">
                                            <p:graphicEl>
                                              <a:dgm id="{C440D0DA-36C1-474B-8D7F-CAC2513747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A8F401B7-EB82-46F4-AFB1-7B68F9F7FC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1">
                                            <p:graphicEl>
                                              <a:dgm id="{A8F401B7-EB82-46F4-AFB1-7B68F9F7FC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0374C792-69AD-4FC4-A36D-8293F0C086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41">
                                            <p:graphicEl>
                                              <a:dgm id="{0374C792-69AD-4FC4-A36D-8293F0C086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5646B391-6332-4BA2-995F-F6F805854D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1">
                                            <p:graphicEl>
                                              <a:dgm id="{5646B391-6332-4BA2-995F-F6F805854D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752172F3-569F-4DA0-8139-297DDB6840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41">
                                            <p:graphicEl>
                                              <a:dgm id="{752172F3-569F-4DA0-8139-297DDB68404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194FE814-8C7D-4D1A-9E44-0AAF8D44F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41">
                                            <p:graphicEl>
                                              <a:dgm id="{194FE814-8C7D-4D1A-9E44-0AAF8D44F5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60ED6E5E-CCDB-4264-8E19-7886508D13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1">
                                            <p:graphicEl>
                                              <a:dgm id="{60ED6E5E-CCDB-4264-8E19-7886508D13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38084F3E-2848-45BB-A845-FB52DE1685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41">
                                            <p:graphicEl>
                                              <a:dgm id="{38084F3E-2848-45BB-A845-FB52DE1685C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C53616DC-835E-415C-99E4-7F5BE5F204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1">
                                            <p:graphicEl>
                                              <a:dgm id="{C53616DC-835E-415C-99E4-7F5BE5F204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6FBDEEB7-6D3A-4794-BE14-4F47CC5193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41">
                                            <p:graphicEl>
                                              <a:dgm id="{6FBDEEB7-6D3A-4794-BE14-4F47CC51935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84FD019D-FF74-4AAB-8E40-45C5355F60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41">
                                            <p:graphicEl>
                                              <a:dgm id="{84FD019D-FF74-4AAB-8E40-45C5355F60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9D6F3556-F847-4BF0-9B21-4C78B2BCD2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41">
                                            <p:graphicEl>
                                              <a:dgm id="{9D6F3556-F847-4BF0-9B21-4C78B2BCD2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01F60218-BDCA-4A08-8E0B-8D736C637A7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41">
                                            <p:graphicEl>
                                              <a:dgm id="{01F60218-BDCA-4A08-8E0B-8D736C637A7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graphicEl>
                                              <a:dgm id="{CEE484FC-68DD-450E-9095-5681FD3A3D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41">
                                            <p:graphicEl>
                                              <a:dgm id="{CEE484FC-68DD-450E-9095-5681FD3A3D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3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3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1" grpId="0">
        <p:bldSub>
          <a:bldDgm bld="one"/>
        </p:bldSub>
      </p:bldGraphic>
      <p:bldP spid="42" grpId="0" animBg="1"/>
      <p:bldP spid="4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762000" y="159603"/>
            <a:ext cx="8262168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13 KUNCI SUKSES</a:t>
            </a:r>
            <a:endParaRPr lang="en-U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674688" y="1844675"/>
            <a:ext cx="8001000" cy="42672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r>
              <a:rPr lang="en-US" sz="19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Kerja</a:t>
            </a:r>
            <a:r>
              <a:rPr lang="en-US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sama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yang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nyata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,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menyeluruh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dengan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Lembaga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Keuangan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Mikro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atau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komunitas</a:t>
            </a:r>
            <a:endParaRPr lang="en-US" sz="1900" b="1" dirty="0">
              <a:solidFill>
                <a:schemeClr val="tx1">
                  <a:tint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Produk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dibuat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bersama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sama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sesuai</a:t>
            </a:r>
            <a:r>
              <a:rPr lang="en-US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kebutuhan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Nasabah</a:t>
            </a:r>
            <a:endParaRPr lang="en-US" sz="1900" b="1" dirty="0">
              <a:solidFill>
                <a:schemeClr val="tx1">
                  <a:tint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r>
              <a:rPr lang="en-US" sz="19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Kepercayaan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dan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transparansi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antar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lembaga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yang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terlibat</a:t>
            </a:r>
            <a:endParaRPr lang="en-US" sz="1900" b="1" dirty="0">
              <a:solidFill>
                <a:schemeClr val="tx1">
                  <a:tint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Produknya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simple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  <a:hlinkClick r:id="rId3" action="ppaction://hlinksldjump"/>
              </a:rPr>
              <a:t> </a:t>
            </a:r>
            <a:endParaRPr lang="en-US" sz="1900" b="1" dirty="0">
              <a:solidFill>
                <a:schemeClr val="tx1">
                  <a:tint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Asuransinya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berkelompok</a:t>
            </a:r>
            <a:endParaRPr lang="en-US" sz="19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r>
              <a:rPr lang="en-US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Minimal </a:t>
            </a:r>
            <a:r>
              <a:rPr lang="en-US" sz="19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biaya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marketing</a:t>
            </a: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Risk-only coverage</a:t>
            </a: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“Automatic” cover</a:t>
            </a: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Pembayaran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premi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secara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agregat</a:t>
            </a:r>
            <a:endParaRPr lang="en-US" sz="1900" b="1" dirty="0">
              <a:solidFill>
                <a:schemeClr val="tx1">
                  <a:tint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Administrasi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yang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sederhana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  <a:hlinkClick r:id="rId4" action="ppaction://hlinksldjump"/>
              </a:rPr>
              <a:t> </a:t>
            </a:r>
            <a:endParaRPr lang="en-US" sz="1900" b="1" dirty="0">
              <a:solidFill>
                <a:schemeClr val="tx1">
                  <a:tint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Prosedur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klaim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dan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verifikasi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yang simple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  <a:hlinkClick r:id="rId5" action="ppaction://hlinksldjump"/>
              </a:rPr>
              <a:t> </a:t>
            </a:r>
            <a:endParaRPr lang="en-US" sz="1900" b="1" dirty="0">
              <a:solidFill>
                <a:schemeClr val="tx1">
                  <a:tint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Pembayaran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Klaim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yang </a:t>
            </a:r>
            <a:r>
              <a:rPr lang="en-US" sz="19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cepat</a:t>
            </a:r>
            <a:endParaRPr lang="en-US" sz="19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Adanya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mekanisme</a:t>
            </a:r>
            <a:r>
              <a:rPr lang="en-US" sz="1900" b="1" dirty="0">
                <a:solidFill>
                  <a:schemeClr val="tx1">
                    <a:tint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bagi</a:t>
            </a:r>
            <a:r>
              <a:rPr lang="en-US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 </a:t>
            </a:r>
            <a:r>
              <a:rPr lang="en-US" sz="19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  <a:cs typeface="+mn-cs"/>
              </a:rPr>
              <a:t>hasil</a:t>
            </a:r>
            <a:endParaRPr lang="en-US" sz="1900" b="1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endParaRPr lang="en-US" sz="1900" b="1" dirty="0">
              <a:solidFill>
                <a:schemeClr val="tx1">
                  <a:tint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  <a:p>
            <a:pPr marL="571500" indent="-571500">
              <a:lnSpc>
                <a:spcPct val="80000"/>
              </a:lnSpc>
              <a:spcBef>
                <a:spcPct val="20000"/>
              </a:spcBef>
              <a:buFont typeface="Wingdings" pitchFamily="2" charset="2"/>
              <a:buAutoNum type="arabicPeriod"/>
              <a:defRPr/>
            </a:pPr>
            <a:endParaRPr lang="en-US" sz="1900" b="1" dirty="0">
              <a:solidFill>
                <a:schemeClr val="tx1">
                  <a:tint val="75000"/>
                </a:schemeClr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531451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762000" y="159603"/>
            <a:ext cx="8262168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distribusi ASURANSI mikro </a:t>
            </a:r>
            <a:endParaRPr lang="en-U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graphicFrame>
        <p:nvGraphicFramePr>
          <p:cNvPr id="10" name="Diagram 9"/>
          <p:cNvGraphicFramePr/>
          <p:nvPr/>
        </p:nvGraphicFramePr>
        <p:xfrm>
          <a:off x="566738" y="1219200"/>
          <a:ext cx="8196262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738935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CDC5C0DD-3968-4345-8B32-1E6CDA03F7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10">
                                            <p:graphicEl>
                                              <a:dgm id="{CDC5C0DD-3968-4345-8B32-1E6CDA03F7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10">
                                            <p:graphicEl>
                                              <a:dgm id="{CDC5C0DD-3968-4345-8B32-1E6CDA03F7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1AFE763F-97FB-4142-BFBF-2E0C8CFBC8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10">
                                            <p:graphicEl>
                                              <a:dgm id="{1AFE763F-97FB-4142-BFBF-2E0C8CFBC8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10">
                                            <p:graphicEl>
                                              <a:dgm id="{1AFE763F-97FB-4142-BFBF-2E0C8CFBC8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884AFE67-6944-467D-B126-93555CDBC1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10">
                                            <p:graphicEl>
                                              <a:dgm id="{884AFE67-6944-467D-B126-93555CDBC1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10">
                                            <p:graphicEl>
                                              <a:dgm id="{884AFE67-6944-467D-B126-93555CDBC1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graphicEl>
                                              <a:dgm id="{B4A75CE2-38D6-4631-941B-5048F9A0E0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3000" fill="hold"/>
                                        <p:tgtEl>
                                          <p:spTgt spid="10">
                                            <p:graphicEl>
                                              <a:dgm id="{B4A75CE2-38D6-4631-941B-5048F9A0E0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3000" fill="hold"/>
                                        <p:tgtEl>
                                          <p:spTgt spid="10">
                                            <p:graphicEl>
                                              <a:dgm id="{B4A75CE2-38D6-4631-941B-5048F9A0E0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Sub>
          <a:bldDgm bld="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143000" y="1828800"/>
            <a:ext cx="7772400" cy="4038600"/>
            <a:chOff x="1143000" y="1828800"/>
            <a:chExt cx="7772400" cy="4038600"/>
          </a:xfrm>
        </p:grpSpPr>
        <p:pic>
          <p:nvPicPr>
            <p:cNvPr id="11" name="Picture 6" descr="7 copy"/>
            <p:cNvPicPr>
              <a:picLocks noChangeAspect="1" noChangeArrowheads="1"/>
            </p:cNvPicPr>
            <p:nvPr/>
          </p:nvPicPr>
          <p:blipFill>
            <a:blip r:embed="rId3" cstate="print"/>
            <a:srcRect l="9167" t="28889" r="5833" b="12222"/>
            <a:stretch>
              <a:fillRect/>
            </a:stretch>
          </p:blipFill>
          <p:spPr bwMode="auto">
            <a:xfrm>
              <a:off x="1143000" y="1828800"/>
              <a:ext cx="7772400" cy="4038600"/>
            </a:xfrm>
            <a:prstGeom prst="rect">
              <a:avLst/>
            </a:prstGeom>
            <a:noFill/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</p:pic>
        <p:sp>
          <p:nvSpPr>
            <p:cNvPr id="18" name="Rectangle 17"/>
            <p:cNvSpPr/>
            <p:nvPr/>
          </p:nvSpPr>
          <p:spPr>
            <a:xfrm>
              <a:off x="8001000" y="2743200"/>
              <a:ext cx="685800" cy="1905000"/>
            </a:xfrm>
            <a:prstGeom prst="rect">
              <a:avLst/>
            </a:prstGeom>
            <a:ln>
              <a:noFill/>
            </a:ln>
            <a:effectLst>
              <a:outerShdw blurRad="190500" dist="228600" dir="2700000" algn="ctr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0"/>
              </a:camera>
              <a:lightRig rig="glow" dir="t">
                <a:rot lat="0" lon="0" rev="4800000"/>
              </a:lightRig>
            </a:scene3d>
            <a:sp3d prstMaterial="matte">
              <a:bevelT w="127000"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vert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/>
                <a:t>Nasabah</a:t>
              </a: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id-ID" sz="2000" b="1" dirty="0"/>
                <a:t>LKMS</a:t>
              </a:r>
            </a:p>
          </p:txBody>
        </p:sp>
      </p:grpSp>
      <p:sp>
        <p:nvSpPr>
          <p:cNvPr id="25" name="Rectangle 24"/>
          <p:cNvSpPr/>
          <p:nvPr/>
        </p:nvSpPr>
        <p:spPr>
          <a:xfrm>
            <a:off x="762000" y="221159"/>
            <a:ext cx="8262168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Partner agent model </a:t>
            </a:r>
            <a:endParaRPr lang="en-U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6399550" y="2955560"/>
            <a:ext cx="1295400" cy="1447800"/>
          </a:xfrm>
          <a:prstGeom prst="ellipse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/>
              <a:t>BPRS</a:t>
            </a:r>
            <a:br>
              <a:rPr lang="id-ID" dirty="0"/>
            </a:br>
            <a:r>
              <a:rPr lang="id-ID" dirty="0"/>
              <a:t>KBMT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/>
              <a:t>KJKS</a:t>
            </a:r>
          </a:p>
        </p:txBody>
      </p:sp>
    </p:spTree>
    <p:extLst>
      <p:ext uri="{BB962C8B-B14F-4D97-AF65-F5344CB8AC3E}">
        <p14:creationId xmlns:p14="http://schemas.microsoft.com/office/powerpoint/2010/main" val="3321614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762000" y="221159"/>
            <a:ext cx="8262168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Partner agent model </a:t>
            </a:r>
            <a:endParaRPr lang="en-U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21" name="Rectangle 3"/>
          <p:cNvSpPr txBox="1">
            <a:spLocks noChangeArrowheads="1"/>
          </p:cNvSpPr>
          <p:nvPr/>
        </p:nvSpPr>
        <p:spPr>
          <a:xfrm>
            <a:off x="3200400" y="685800"/>
            <a:ext cx="5486400" cy="1143000"/>
          </a:xfrm>
          <a:prstGeom prst="rect">
            <a:avLst/>
          </a:prstGeom>
          <a:ln>
            <a:noFill/>
          </a:ln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3400" b="1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rPr>
              <a:t>“win-win-win” arrangement</a:t>
            </a:r>
          </a:p>
        </p:txBody>
      </p:sp>
      <p:graphicFrame>
        <p:nvGraphicFramePr>
          <p:cNvPr id="22" name="Diagram 21"/>
          <p:cNvGraphicFramePr/>
          <p:nvPr/>
        </p:nvGraphicFramePr>
        <p:xfrm>
          <a:off x="1219200" y="1676400"/>
          <a:ext cx="73152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479293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Graphic spid="22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762000" y="159603"/>
            <a:ext cx="8262168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ASURANSI MIKRO di dunia </a:t>
            </a:r>
            <a:endParaRPr lang="en-U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0156" t="14583" r="6250" b="9375"/>
          <a:stretch>
            <a:fillRect/>
          </a:stretch>
        </p:blipFill>
        <p:spPr bwMode="auto">
          <a:xfrm>
            <a:off x="1219200" y="990600"/>
            <a:ext cx="76962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691044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762000" y="159603"/>
            <a:ext cx="8262168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ASURANSI MIKRO di ASIA </a:t>
            </a:r>
            <a:endParaRPr lang="en-U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5625" t="16667" r="3125" b="9375"/>
          <a:stretch>
            <a:fillRect/>
          </a:stretch>
        </p:blipFill>
        <p:spPr bwMode="auto">
          <a:xfrm>
            <a:off x="1524000" y="1074127"/>
            <a:ext cx="7467600" cy="5098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41784255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762000" y="159603"/>
            <a:ext cx="8262168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Konferensi ASURANSI MIKRO </a:t>
            </a:r>
            <a:endParaRPr lang="en-U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 l="27344" t="36458" r="26563" b="7292"/>
          <a:stretch>
            <a:fillRect/>
          </a:stretch>
        </p:blipFill>
        <p:spPr bwMode="auto">
          <a:xfrm>
            <a:off x="3429000" y="990600"/>
            <a:ext cx="5522913" cy="505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/>
          <a:srcRect l="27344" t="34375" r="26563" b="25000"/>
          <a:stretch>
            <a:fillRect/>
          </a:stretch>
        </p:blipFill>
        <p:spPr bwMode="auto">
          <a:xfrm>
            <a:off x="1600200" y="1219200"/>
            <a:ext cx="6983413" cy="4616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20035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000" dirty="0" err="1" smtClean="0"/>
              <a:t>Pemerataan</a:t>
            </a:r>
            <a:r>
              <a:rPr lang="en-US" sz="2000" dirty="0" smtClean="0"/>
              <a:t> &amp; </a:t>
            </a:r>
            <a:r>
              <a:rPr lang="en-US" sz="2000" dirty="0" err="1" smtClean="0"/>
              <a:t>Distribusi</a:t>
            </a:r>
            <a:r>
              <a:rPr lang="en-US" sz="2000" dirty="0" smtClean="0"/>
              <a:t> </a:t>
            </a:r>
            <a:r>
              <a:rPr lang="en-US" sz="2000" dirty="0" err="1" smtClean="0"/>
              <a:t>harta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1100628"/>
            <a:ext cx="8191500" cy="5300172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sz="2800" dirty="0" smtClean="0"/>
              <a:t> </a:t>
            </a:r>
            <a:r>
              <a:rPr lang="en-US" sz="2600" dirty="0" smtClean="0"/>
              <a:t> </a:t>
            </a:r>
            <a:r>
              <a:rPr lang="en-US" sz="2600" b="0" dirty="0" smtClean="0"/>
              <a:t>Problem </a:t>
            </a:r>
            <a:r>
              <a:rPr lang="en-US" sz="2600" b="0" dirty="0" err="1"/>
              <a:t>utama</a:t>
            </a:r>
            <a:r>
              <a:rPr lang="en-US" sz="2600" b="0" dirty="0"/>
              <a:t> </a:t>
            </a:r>
            <a:r>
              <a:rPr lang="en-US" sz="2600" b="0" dirty="0" err="1"/>
              <a:t>ekonomi</a:t>
            </a:r>
            <a:r>
              <a:rPr lang="en-US" sz="2600" b="0" dirty="0"/>
              <a:t> </a:t>
            </a:r>
            <a:r>
              <a:rPr lang="en-US" sz="2600" b="0" dirty="0" err="1"/>
              <a:t>sebenarnya</a:t>
            </a:r>
            <a:r>
              <a:rPr lang="en-US" sz="2600" b="0" dirty="0"/>
              <a:t> </a:t>
            </a:r>
            <a:r>
              <a:rPr lang="en-US" sz="2600" b="0" dirty="0" err="1"/>
              <a:t>adalah</a:t>
            </a:r>
            <a:r>
              <a:rPr lang="en-US" sz="2600" b="0" dirty="0"/>
              <a:t> </a:t>
            </a:r>
            <a:r>
              <a:rPr lang="en-US" sz="2600" b="0" dirty="0" err="1"/>
              <a:t>bagaimana</a:t>
            </a:r>
            <a:r>
              <a:rPr lang="en-US" sz="2600" b="0" dirty="0"/>
              <a:t> </a:t>
            </a:r>
            <a:r>
              <a:rPr lang="en-US" sz="2600" b="0" dirty="0" err="1"/>
              <a:t>mengatur</a:t>
            </a:r>
            <a:r>
              <a:rPr lang="en-US" sz="2600" b="0" dirty="0"/>
              <a:t> </a:t>
            </a:r>
            <a:r>
              <a:rPr lang="en-US" sz="2600" b="0" dirty="0" err="1"/>
              <a:t>distribusi</a:t>
            </a:r>
            <a:r>
              <a:rPr lang="en-US" sz="2600" b="0" dirty="0"/>
              <a:t> </a:t>
            </a:r>
            <a:r>
              <a:rPr lang="en-US" sz="2600" b="0" dirty="0" err="1"/>
              <a:t>harta</a:t>
            </a:r>
            <a:r>
              <a:rPr lang="en-US" sz="2600" b="0" dirty="0"/>
              <a:t> </a:t>
            </a:r>
            <a:r>
              <a:rPr lang="en-US" sz="2600" b="0" dirty="0" err="1"/>
              <a:t>kekayaan</a:t>
            </a:r>
            <a:r>
              <a:rPr lang="en-US" sz="2600" b="0" dirty="0"/>
              <a:t> </a:t>
            </a:r>
            <a:r>
              <a:rPr lang="en-US" sz="2600" b="0" dirty="0" err="1"/>
              <a:t>sehingga</a:t>
            </a:r>
            <a:r>
              <a:rPr lang="en-US" sz="2600" b="0" dirty="0"/>
              <a:t> </a:t>
            </a:r>
            <a:r>
              <a:rPr lang="en-US" sz="2600" b="0" dirty="0" err="1"/>
              <a:t>semua</a:t>
            </a:r>
            <a:r>
              <a:rPr lang="en-US" sz="2600" b="0" dirty="0"/>
              <a:t> </a:t>
            </a:r>
            <a:r>
              <a:rPr lang="en-US" sz="2600" b="0" dirty="0" err="1"/>
              <a:t>individu</a:t>
            </a:r>
            <a:r>
              <a:rPr lang="en-US" sz="2600" b="0" dirty="0"/>
              <a:t> </a:t>
            </a:r>
            <a:r>
              <a:rPr lang="en-US" sz="2600" b="0" dirty="0" err="1"/>
              <a:t>terpenuhi</a:t>
            </a:r>
            <a:r>
              <a:rPr lang="en-US" sz="2600" b="0" dirty="0"/>
              <a:t> </a:t>
            </a:r>
            <a:r>
              <a:rPr lang="en-US" sz="2600" b="0" dirty="0" err="1"/>
              <a:t>kebutuhan</a:t>
            </a:r>
            <a:r>
              <a:rPr lang="en-US" sz="2600" b="0" dirty="0"/>
              <a:t> </a:t>
            </a:r>
            <a:r>
              <a:rPr lang="en-US" sz="2600" b="0" dirty="0" err="1"/>
              <a:t>pokoknya</a:t>
            </a:r>
            <a:r>
              <a:rPr lang="en-US" sz="2600" b="0" dirty="0"/>
              <a:t> </a:t>
            </a:r>
            <a:r>
              <a:rPr lang="en-US" sz="2600" b="0" dirty="0" err="1"/>
              <a:t>dan</a:t>
            </a:r>
            <a:r>
              <a:rPr lang="en-US" sz="2600" b="0" dirty="0"/>
              <a:t> </a:t>
            </a:r>
            <a:r>
              <a:rPr lang="en-US" sz="2600" b="0" dirty="0" err="1"/>
              <a:t>kekayaan</a:t>
            </a:r>
            <a:r>
              <a:rPr lang="en-US" sz="2600" b="0" dirty="0"/>
              <a:t> </a:t>
            </a:r>
            <a:r>
              <a:rPr lang="en-US" sz="2600" b="0" dirty="0" err="1"/>
              <a:t>tersebut</a:t>
            </a:r>
            <a:r>
              <a:rPr lang="en-US" sz="2600" b="0" dirty="0"/>
              <a:t> </a:t>
            </a:r>
            <a:r>
              <a:rPr lang="en-US" sz="2600" b="0" dirty="0" err="1"/>
              <a:t>beredar</a:t>
            </a:r>
            <a:r>
              <a:rPr lang="en-US" sz="2600" b="0" dirty="0"/>
              <a:t> </a:t>
            </a:r>
            <a:r>
              <a:rPr lang="en-US" sz="2600" b="0" dirty="0" err="1"/>
              <a:t>tidak</a:t>
            </a:r>
            <a:r>
              <a:rPr lang="en-US" sz="2600" b="0" dirty="0"/>
              <a:t> </a:t>
            </a:r>
            <a:r>
              <a:rPr lang="en-US" sz="2600" b="0" dirty="0" err="1"/>
              <a:t>hanya</a:t>
            </a:r>
            <a:r>
              <a:rPr lang="en-US" sz="2600" b="0" dirty="0"/>
              <a:t> </a:t>
            </a:r>
            <a:r>
              <a:rPr lang="en-US" sz="2600" b="0" dirty="0" err="1"/>
              <a:t>dikalangan</a:t>
            </a:r>
            <a:r>
              <a:rPr lang="en-US" sz="2600" b="0" dirty="0"/>
              <a:t> orang-orang kaya </a:t>
            </a:r>
            <a:r>
              <a:rPr lang="en-US" sz="2600" b="0" dirty="0" err="1"/>
              <a:t>saja</a:t>
            </a:r>
            <a:r>
              <a:rPr lang="en-US" sz="2600" b="0" dirty="0"/>
              <a:t>. </a:t>
            </a:r>
            <a:r>
              <a:rPr lang="en-US" sz="2600" b="0" dirty="0" err="1"/>
              <a:t>Banyak</a:t>
            </a:r>
            <a:r>
              <a:rPr lang="en-US" sz="2600" b="0" dirty="0"/>
              <a:t> </a:t>
            </a:r>
            <a:r>
              <a:rPr lang="en-US" sz="2600" b="0" dirty="0" err="1"/>
              <a:t>ayat</a:t>
            </a:r>
            <a:r>
              <a:rPr lang="en-US" sz="2600" b="0" dirty="0"/>
              <a:t> al-Quran </a:t>
            </a:r>
            <a:r>
              <a:rPr lang="en-US" sz="2600" b="0" dirty="0" err="1"/>
              <a:t>dan</a:t>
            </a:r>
            <a:r>
              <a:rPr lang="en-US" sz="2600" b="0" dirty="0"/>
              <a:t> al-</a:t>
            </a:r>
            <a:r>
              <a:rPr lang="en-US" sz="2600" b="0" dirty="0" err="1"/>
              <a:t>Hadits</a:t>
            </a:r>
            <a:r>
              <a:rPr lang="en-US" sz="2600" b="0" dirty="0"/>
              <a:t> yang </a:t>
            </a:r>
            <a:r>
              <a:rPr lang="en-US" sz="2600" b="0" dirty="0" err="1"/>
              <a:t>berbicara</a:t>
            </a:r>
            <a:r>
              <a:rPr lang="en-US" sz="2600" b="0" dirty="0"/>
              <a:t> </a:t>
            </a:r>
            <a:r>
              <a:rPr lang="en-US" sz="2600" b="0" dirty="0" err="1"/>
              <a:t>masalah</a:t>
            </a:r>
            <a:r>
              <a:rPr lang="en-US" sz="2600" b="0" dirty="0"/>
              <a:t> </a:t>
            </a:r>
            <a:r>
              <a:rPr lang="en-US" sz="2600" b="0" dirty="0" err="1"/>
              <a:t>distribusi</a:t>
            </a:r>
            <a:r>
              <a:rPr lang="en-US" sz="2600" b="0" dirty="0"/>
              <a:t> </a:t>
            </a:r>
            <a:r>
              <a:rPr lang="en-US" sz="2600" b="0" dirty="0" err="1"/>
              <a:t>kekayaan</a:t>
            </a:r>
            <a:r>
              <a:rPr lang="en-US" sz="2600" b="0" dirty="0"/>
              <a:t>, </a:t>
            </a:r>
            <a:r>
              <a:rPr lang="en-US" sz="2600" b="0" dirty="0" err="1"/>
              <a:t>diantaranya</a:t>
            </a:r>
            <a:r>
              <a:rPr lang="en-US" sz="2600" b="0" dirty="0"/>
              <a:t> </a:t>
            </a:r>
            <a:r>
              <a:rPr lang="en-US" sz="2600" b="0" dirty="0" err="1"/>
              <a:t>nash-nash</a:t>
            </a:r>
            <a:r>
              <a:rPr lang="en-US" sz="2600" b="0" dirty="0"/>
              <a:t> yang </a:t>
            </a:r>
            <a:r>
              <a:rPr lang="en-US" sz="2600" b="0" dirty="0" err="1"/>
              <a:t>memerintahkan</a:t>
            </a:r>
            <a:r>
              <a:rPr lang="en-US" sz="2600" b="0" dirty="0"/>
              <a:t> </a:t>
            </a:r>
            <a:r>
              <a:rPr lang="en-US" sz="2600" b="0" dirty="0" err="1"/>
              <a:t>manusia</a:t>
            </a:r>
            <a:r>
              <a:rPr lang="en-US" sz="2600" b="0" dirty="0"/>
              <a:t> </a:t>
            </a:r>
            <a:r>
              <a:rPr lang="en-US" sz="2600" b="0" dirty="0" err="1"/>
              <a:t>untuk</a:t>
            </a:r>
            <a:r>
              <a:rPr lang="en-US" sz="2600" b="0" dirty="0"/>
              <a:t> </a:t>
            </a:r>
            <a:r>
              <a:rPr lang="en-US" sz="2600" b="0" dirty="0" err="1"/>
              <a:t>menginfakkan</a:t>
            </a:r>
            <a:r>
              <a:rPr lang="en-US" sz="2600" b="0" dirty="0"/>
              <a:t> </a:t>
            </a:r>
            <a:r>
              <a:rPr lang="en-US" sz="2600" b="0" dirty="0" err="1"/>
              <a:t>harta</a:t>
            </a:r>
            <a:r>
              <a:rPr lang="en-US" sz="2600" b="0" dirty="0"/>
              <a:t> </a:t>
            </a:r>
            <a:r>
              <a:rPr lang="en-US" sz="2600" b="0" dirty="0" err="1"/>
              <a:t>dan</a:t>
            </a:r>
            <a:r>
              <a:rPr lang="en-US" sz="2600" b="0" dirty="0"/>
              <a:t> </a:t>
            </a:r>
            <a:r>
              <a:rPr lang="en-US" sz="2600" b="0" dirty="0" err="1"/>
              <a:t>memberi</a:t>
            </a:r>
            <a:r>
              <a:rPr lang="en-US" sz="2600" b="0" dirty="0"/>
              <a:t> </a:t>
            </a:r>
            <a:r>
              <a:rPr lang="en-US" sz="2600" b="0" dirty="0" err="1"/>
              <a:t>makan</a:t>
            </a:r>
            <a:r>
              <a:rPr lang="en-US" sz="2600" b="0" dirty="0"/>
              <a:t> orang-orang fakir, </a:t>
            </a:r>
            <a:r>
              <a:rPr lang="en-US" sz="2600" b="0" dirty="0" err="1"/>
              <a:t>miskin</a:t>
            </a:r>
            <a:r>
              <a:rPr lang="en-US" sz="2600" b="0" dirty="0"/>
              <a:t>, </a:t>
            </a:r>
            <a:r>
              <a:rPr lang="en-US" sz="2600" b="0" dirty="0" err="1"/>
              <a:t>dan</a:t>
            </a:r>
            <a:r>
              <a:rPr lang="en-US" sz="2600" b="0" dirty="0"/>
              <a:t> </a:t>
            </a:r>
            <a:r>
              <a:rPr lang="en-US" sz="2600" b="0" dirty="0" err="1"/>
              <a:t>kekurangan</a:t>
            </a:r>
            <a:r>
              <a:rPr lang="en-US" sz="2600" b="0" dirty="0"/>
              <a:t>, </a:t>
            </a:r>
            <a:r>
              <a:rPr lang="en-US" sz="2600" b="0" dirty="0" err="1"/>
              <a:t>seperti</a:t>
            </a:r>
            <a:r>
              <a:rPr lang="en-US" sz="2600" b="0" dirty="0"/>
              <a:t> </a:t>
            </a:r>
            <a:r>
              <a:rPr lang="en-US" sz="2600" b="0" dirty="0" err="1"/>
              <a:t>dalam</a:t>
            </a:r>
            <a:r>
              <a:rPr lang="en-US" sz="2600" b="0" dirty="0"/>
              <a:t> QS al-Hajj [22]: 28; al-</a:t>
            </a:r>
            <a:r>
              <a:rPr lang="en-US" sz="2600" b="0" dirty="0" err="1"/>
              <a:t>Baqarah</a:t>
            </a:r>
            <a:r>
              <a:rPr lang="en-US" sz="2600" b="0" dirty="0"/>
              <a:t> [2]: 177, 184, 215; al-</a:t>
            </a:r>
            <a:r>
              <a:rPr lang="en-US" sz="2600" b="0" dirty="0" err="1"/>
              <a:t>Insan</a:t>
            </a:r>
            <a:r>
              <a:rPr lang="en-US" sz="2600" b="0" dirty="0"/>
              <a:t> [76]: 8, al-</a:t>
            </a:r>
            <a:r>
              <a:rPr lang="en-US" sz="2600" b="0" dirty="0" err="1"/>
              <a:t>Fajr</a:t>
            </a:r>
            <a:r>
              <a:rPr lang="en-US" sz="2600" b="0" dirty="0"/>
              <a:t> [90]:13-14; </a:t>
            </a:r>
            <a:r>
              <a:rPr lang="en-US" sz="2600" b="0" dirty="0" err="1"/>
              <a:t>dan</a:t>
            </a:r>
            <a:r>
              <a:rPr lang="en-US" sz="2600" b="0" dirty="0"/>
              <a:t> al-</a:t>
            </a:r>
            <a:r>
              <a:rPr lang="en-US" sz="2600" b="0" dirty="0" err="1"/>
              <a:t>Maidah</a:t>
            </a:r>
            <a:r>
              <a:rPr lang="en-US" sz="2600" b="0" dirty="0"/>
              <a:t> [5]: 89. Al-Quran </a:t>
            </a:r>
            <a:r>
              <a:rPr lang="en-US" sz="2600" b="0" dirty="0" err="1"/>
              <a:t>menyatakan</a:t>
            </a:r>
            <a:r>
              <a:rPr lang="en-US" sz="2600" b="0" dirty="0"/>
              <a:t> </a:t>
            </a:r>
            <a:r>
              <a:rPr lang="en-US" sz="2600" b="0" dirty="0" err="1"/>
              <a:t>bahwa</a:t>
            </a:r>
            <a:r>
              <a:rPr lang="en-US" sz="2600" b="0" dirty="0"/>
              <a:t> </a:t>
            </a:r>
            <a:r>
              <a:rPr lang="en-US" sz="2600" b="0" dirty="0" err="1"/>
              <a:t>dalam</a:t>
            </a:r>
            <a:r>
              <a:rPr lang="en-US" sz="2600" b="0" dirty="0"/>
              <a:t> </a:t>
            </a:r>
            <a:r>
              <a:rPr lang="en-US" sz="2600" b="0" dirty="0" err="1"/>
              <a:t>setiap</a:t>
            </a:r>
            <a:r>
              <a:rPr lang="en-US" sz="2600" b="0" dirty="0"/>
              <a:t> </a:t>
            </a:r>
            <a:r>
              <a:rPr lang="en-US" sz="2600" b="0" dirty="0" err="1"/>
              <a:t>harta</a:t>
            </a:r>
            <a:r>
              <a:rPr lang="en-US" sz="2600" b="0" dirty="0"/>
              <a:t> </a:t>
            </a:r>
            <a:r>
              <a:rPr lang="en-US" sz="2600" b="0" dirty="0" err="1"/>
              <a:t>terdapat</a:t>
            </a:r>
            <a:r>
              <a:rPr lang="en-US" sz="2600" b="0" dirty="0"/>
              <a:t> </a:t>
            </a:r>
            <a:r>
              <a:rPr lang="en-US" sz="2600" b="0" dirty="0" err="1"/>
              <a:t>hak</a:t>
            </a:r>
            <a:r>
              <a:rPr lang="en-US" sz="2600" b="0" dirty="0"/>
              <a:t> </a:t>
            </a:r>
            <a:r>
              <a:rPr lang="en-US" sz="2600" b="0" dirty="0" err="1"/>
              <a:t>bagi</a:t>
            </a:r>
            <a:r>
              <a:rPr lang="en-US" sz="2600" b="0" dirty="0"/>
              <a:t> orang </a:t>
            </a:r>
            <a:r>
              <a:rPr lang="en-US" sz="2600" b="0" dirty="0" err="1"/>
              <a:t>miskin</a:t>
            </a:r>
            <a:endParaRPr lang="en-US" sz="2600" b="0" dirty="0"/>
          </a:p>
        </p:txBody>
      </p:sp>
    </p:spTree>
    <p:extLst>
      <p:ext uri="{BB962C8B-B14F-4D97-AF65-F5344CB8AC3E}">
        <p14:creationId xmlns:p14="http://schemas.microsoft.com/office/powerpoint/2010/main" val="5283494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762000" y="221159"/>
            <a:ext cx="8262168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Referensi microinsurance </a:t>
            </a:r>
            <a:endParaRPr lang="en-U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9200" y="1066799"/>
            <a:ext cx="3505200" cy="4970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86200" y="1219200"/>
            <a:ext cx="3505200" cy="4963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05400" y="1219200"/>
            <a:ext cx="3505200" cy="4966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953000" y="457200"/>
            <a:ext cx="3819452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295400" y="1371600"/>
            <a:ext cx="3054898" cy="4310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724400" y="1143000"/>
            <a:ext cx="3276600" cy="4943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</p:spTree>
    <p:extLst>
      <p:ext uri="{BB962C8B-B14F-4D97-AF65-F5344CB8AC3E}">
        <p14:creationId xmlns:p14="http://schemas.microsoft.com/office/powerpoint/2010/main" val="25124884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 err="1" smtClean="0"/>
              <a:t>Pemerataan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distribusi</a:t>
            </a:r>
            <a:r>
              <a:rPr lang="en-US" sz="1800" dirty="0" smtClean="0"/>
              <a:t> </a:t>
            </a:r>
            <a:r>
              <a:rPr lang="en-US" sz="1800" dirty="0" err="1" smtClean="0"/>
              <a:t>harta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00628"/>
            <a:ext cx="7520940" cy="5071572"/>
          </a:xfrm>
        </p:spPr>
        <p:txBody>
          <a:bodyPr>
            <a:noAutofit/>
          </a:bodyPr>
          <a:lstStyle/>
          <a:p>
            <a:r>
              <a:rPr lang="en-US" sz="2400" dirty="0"/>
              <a:t>Allah </a:t>
            </a:r>
            <a:r>
              <a:rPr lang="en-US" sz="2400" dirty="0" err="1"/>
              <a:t>Swt</a:t>
            </a:r>
            <a:r>
              <a:rPr lang="en-US" sz="2400" dirty="0"/>
              <a:t>. </a:t>
            </a:r>
            <a:r>
              <a:rPr lang="en-US" sz="2400" dirty="0" err="1"/>
              <a:t>berfirman</a:t>
            </a:r>
            <a:r>
              <a:rPr lang="en-US" sz="2400" dirty="0"/>
              <a:t>:</a:t>
            </a:r>
          </a:p>
          <a:p>
            <a:r>
              <a:rPr lang="ar-sa" sz="2400" dirty="0" smtClean="0"/>
              <a:t>وَفِي </a:t>
            </a:r>
            <a:r>
              <a:rPr lang="ar-sa" sz="2400" dirty="0"/>
              <a:t>أَمْوَالِهِمْ حَقٌّ لِلسَّائِلِ </a:t>
            </a:r>
            <a:r>
              <a:rPr lang="ar-sa" sz="2400" dirty="0" smtClean="0"/>
              <a:t>وَالْمَحْرُومِ</a:t>
            </a:r>
            <a:r>
              <a:rPr lang="en-US" sz="2400" dirty="0" smtClean="0"/>
              <a:t>	</a:t>
            </a:r>
            <a:endParaRPr lang="ar-sa" sz="2400" dirty="0"/>
          </a:p>
          <a:p>
            <a:r>
              <a:rPr lang="en-US" sz="2400" i="1" dirty="0" smtClean="0"/>
              <a:t>     </a:t>
            </a:r>
            <a:r>
              <a:rPr lang="en-US" sz="2200" i="1" dirty="0" smtClean="0"/>
              <a:t> </a:t>
            </a:r>
            <a:r>
              <a:rPr lang="en-US" sz="2200" b="0" dirty="0" err="1" smtClean="0"/>
              <a:t>Pada</a:t>
            </a:r>
            <a:r>
              <a:rPr lang="en-US" sz="2200" b="0" dirty="0" smtClean="0"/>
              <a:t> </a:t>
            </a:r>
            <a:r>
              <a:rPr lang="en-US" sz="2200" b="0" dirty="0" err="1"/>
              <a:t>harta-harta</a:t>
            </a:r>
            <a:r>
              <a:rPr lang="en-US" sz="2200" b="0" dirty="0"/>
              <a:t> </a:t>
            </a:r>
            <a:r>
              <a:rPr lang="en-US" sz="2200" b="0" dirty="0" err="1"/>
              <a:t>mereka</a:t>
            </a:r>
            <a:r>
              <a:rPr lang="en-US" sz="2200" b="0" dirty="0"/>
              <a:t> </a:t>
            </a:r>
            <a:r>
              <a:rPr lang="en-US" sz="2200" b="0" dirty="0" err="1"/>
              <a:t>ada</a:t>
            </a:r>
            <a:r>
              <a:rPr lang="en-US" sz="2200" b="0" dirty="0"/>
              <a:t> </a:t>
            </a:r>
            <a:r>
              <a:rPr lang="en-US" sz="2200" b="0" dirty="0" err="1"/>
              <a:t>hak</a:t>
            </a:r>
            <a:r>
              <a:rPr lang="en-US" sz="2200" b="0" dirty="0"/>
              <a:t> </a:t>
            </a:r>
            <a:r>
              <a:rPr lang="en-US" sz="2200" b="0" dirty="0" err="1"/>
              <a:t>untuk</a:t>
            </a:r>
            <a:r>
              <a:rPr lang="en-US" sz="2200" b="0" dirty="0"/>
              <a:t> orang </a:t>
            </a:r>
            <a:r>
              <a:rPr lang="en-US" sz="2200" b="0" dirty="0" err="1"/>
              <a:t>miskin</a:t>
            </a:r>
            <a:r>
              <a:rPr lang="en-US" sz="2200" b="0" dirty="0"/>
              <a:t> yang </a:t>
            </a:r>
            <a:r>
              <a:rPr lang="en-US" sz="2200" b="0" dirty="0" err="1"/>
              <a:t>meminta-</a:t>
            </a:r>
            <a:r>
              <a:rPr lang="en-US" sz="2200" b="0" dirty="0" err="1" smtClean="0"/>
              <a:t>minta</a:t>
            </a:r>
            <a:r>
              <a:rPr lang="en-US" sz="2200" b="0" dirty="0"/>
              <a:t> </a:t>
            </a:r>
            <a:r>
              <a:rPr lang="en-US" sz="2200" b="0" dirty="0" err="1" smtClean="0"/>
              <a:t>dan</a:t>
            </a:r>
            <a:r>
              <a:rPr lang="en-US" sz="2200" b="0" dirty="0" smtClean="0"/>
              <a:t> </a:t>
            </a:r>
            <a:r>
              <a:rPr lang="en-US" sz="2200" b="0" dirty="0"/>
              <a:t>orang </a:t>
            </a:r>
            <a:r>
              <a:rPr lang="en-US" sz="2200" b="0" dirty="0" err="1"/>
              <a:t>miskin</a:t>
            </a:r>
            <a:r>
              <a:rPr lang="en-US" sz="2200" b="0" dirty="0"/>
              <a:t> yang </a:t>
            </a:r>
            <a:r>
              <a:rPr lang="en-US" sz="2200" b="0" dirty="0" err="1"/>
              <a:t>tidak</a:t>
            </a:r>
            <a:r>
              <a:rPr lang="en-US" sz="2200" b="0" dirty="0"/>
              <a:t> </a:t>
            </a:r>
            <a:r>
              <a:rPr lang="en-US" sz="2200" b="0" dirty="0" err="1"/>
              <a:t>mendapat</a:t>
            </a:r>
            <a:r>
              <a:rPr lang="en-US" sz="2200" b="0" dirty="0"/>
              <a:t> </a:t>
            </a:r>
            <a:r>
              <a:rPr lang="en-US" sz="2200" b="0" dirty="0" err="1"/>
              <a:t>bagian</a:t>
            </a:r>
            <a:r>
              <a:rPr lang="en-US" sz="2200" b="0" dirty="0"/>
              <a:t>[4] (QS adz-</a:t>
            </a:r>
            <a:r>
              <a:rPr lang="en-US" sz="2200" b="0" dirty="0" err="1"/>
              <a:t>Dzariyat</a:t>
            </a:r>
            <a:r>
              <a:rPr lang="en-US" sz="2200" b="0" dirty="0"/>
              <a:t> [51]: 19).</a:t>
            </a:r>
          </a:p>
          <a:p>
            <a:r>
              <a:rPr lang="en-US" sz="2200" b="0" dirty="0" smtClean="0"/>
              <a:t>     </a:t>
            </a:r>
            <a:r>
              <a:rPr lang="en-US" sz="2200" b="0" dirty="0" smtClean="0"/>
              <a:t>Islam </a:t>
            </a:r>
            <a:r>
              <a:rPr lang="en-US" sz="2200" b="0" dirty="0" err="1"/>
              <a:t>mencegah</a:t>
            </a:r>
            <a:r>
              <a:rPr lang="en-US" sz="2200" b="0" dirty="0"/>
              <a:t> </a:t>
            </a:r>
            <a:r>
              <a:rPr lang="en-US" sz="2200" b="0" dirty="0" err="1"/>
              <a:t>berputarnya</a:t>
            </a:r>
            <a:r>
              <a:rPr lang="en-US" sz="2200" b="0" dirty="0"/>
              <a:t> </a:t>
            </a:r>
            <a:r>
              <a:rPr lang="en-US" sz="2200" b="0" dirty="0" err="1"/>
              <a:t>harta</a:t>
            </a:r>
            <a:r>
              <a:rPr lang="en-US" sz="2200" b="0" dirty="0"/>
              <a:t> </a:t>
            </a:r>
            <a:r>
              <a:rPr lang="en-US" sz="2200" b="0" dirty="0" err="1"/>
              <a:t>kekayaan</a:t>
            </a:r>
            <a:r>
              <a:rPr lang="en-US" sz="2200" b="0" dirty="0"/>
              <a:t> </a:t>
            </a:r>
            <a:r>
              <a:rPr lang="en-US" sz="2200" b="0" dirty="0" err="1"/>
              <a:t>hanya</a:t>
            </a:r>
            <a:r>
              <a:rPr lang="en-US" sz="2200" b="0" dirty="0"/>
              <a:t> di </a:t>
            </a:r>
            <a:r>
              <a:rPr lang="en-US" sz="2200" b="0" dirty="0" err="1"/>
              <a:t>kalangan</a:t>
            </a:r>
            <a:r>
              <a:rPr lang="en-US" sz="2200" b="0" dirty="0"/>
              <a:t> orang-orang kaya, </a:t>
            </a:r>
            <a:r>
              <a:rPr lang="en-US" sz="2200" b="0" dirty="0" err="1"/>
              <a:t>sementara</a:t>
            </a:r>
            <a:r>
              <a:rPr lang="en-US" sz="2200" b="0" dirty="0"/>
              <a:t> </a:t>
            </a:r>
            <a:r>
              <a:rPr lang="en-US" sz="2200" b="0" dirty="0" err="1"/>
              <a:t>kelompok</a:t>
            </a:r>
            <a:r>
              <a:rPr lang="en-US" sz="2200" b="0" dirty="0"/>
              <a:t> </a:t>
            </a:r>
            <a:r>
              <a:rPr lang="en-US" sz="2200" b="0" dirty="0" err="1"/>
              <a:t>lainnya</a:t>
            </a:r>
            <a:r>
              <a:rPr lang="en-US" sz="2200" b="0" dirty="0"/>
              <a:t> </a:t>
            </a:r>
            <a:r>
              <a:rPr lang="en-US" sz="2200" b="0" dirty="0" err="1"/>
              <a:t>tidak</a:t>
            </a:r>
            <a:r>
              <a:rPr lang="en-US" sz="2200" b="0" dirty="0"/>
              <a:t> </a:t>
            </a:r>
            <a:r>
              <a:rPr lang="en-US" sz="2200" b="0" dirty="0" err="1"/>
              <a:t>memperoleh</a:t>
            </a:r>
            <a:r>
              <a:rPr lang="en-US" sz="2200" b="0" dirty="0"/>
              <a:t> </a:t>
            </a:r>
            <a:r>
              <a:rPr lang="en-US" sz="2200" b="0" dirty="0" err="1"/>
              <a:t>bagian</a:t>
            </a:r>
            <a:r>
              <a:rPr lang="en-US" sz="2200" b="0" dirty="0"/>
              <a:t>. Allah </a:t>
            </a:r>
            <a:r>
              <a:rPr lang="en-US" sz="2200" b="0" dirty="0" err="1"/>
              <a:t>Swt</a:t>
            </a:r>
            <a:r>
              <a:rPr lang="en-US" sz="2200" b="0" dirty="0"/>
              <a:t>. </a:t>
            </a:r>
            <a:r>
              <a:rPr lang="en-US" sz="2200" b="0" dirty="0" err="1"/>
              <a:t>berfirman</a:t>
            </a:r>
            <a:r>
              <a:rPr lang="en-US" sz="2200" b="0" dirty="0"/>
              <a:t>:</a:t>
            </a:r>
          </a:p>
          <a:p>
            <a:r>
              <a:rPr lang="ar-sa" sz="2200" dirty="0"/>
              <a:t>كَ</a:t>
            </a:r>
            <a:r>
              <a:rPr lang="ar-sa" sz="2400" dirty="0"/>
              <a:t>يْ لاَ يَكُونَ دُولَةً بَيْنَ اْلأَغْنِيَاءِ مِنْكُمْ</a:t>
            </a:r>
          </a:p>
          <a:p>
            <a:r>
              <a:rPr lang="en-US" sz="2400" b="0" i="1" dirty="0" smtClean="0"/>
              <a:t>      </a:t>
            </a:r>
            <a:r>
              <a:rPr lang="en-US" sz="2200" b="0" i="1" dirty="0" err="1" smtClean="0"/>
              <a:t>Supaya</a:t>
            </a:r>
            <a:r>
              <a:rPr lang="en-US" sz="2200" b="0" i="1" dirty="0" smtClean="0"/>
              <a:t> </a:t>
            </a:r>
            <a:r>
              <a:rPr lang="en-US" sz="2200" b="0" i="1" dirty="0" err="1"/>
              <a:t>harta</a:t>
            </a:r>
            <a:r>
              <a:rPr lang="en-US" sz="2200" b="0" i="1" dirty="0"/>
              <a:t> </a:t>
            </a:r>
            <a:r>
              <a:rPr lang="en-US" sz="2200" b="0" i="1" dirty="0" err="1"/>
              <a:t>itu</a:t>
            </a:r>
            <a:r>
              <a:rPr lang="en-US" sz="2200" b="0" i="1" dirty="0"/>
              <a:t> </a:t>
            </a:r>
            <a:r>
              <a:rPr lang="en-US" sz="2200" b="0" i="1" dirty="0" err="1"/>
              <a:t>jangan</a:t>
            </a:r>
            <a:r>
              <a:rPr lang="en-US" sz="2200" b="0" i="1" dirty="0"/>
              <a:t> </a:t>
            </a:r>
            <a:r>
              <a:rPr lang="en-US" sz="2200" b="0" i="1" dirty="0" err="1"/>
              <a:t>hanya</a:t>
            </a:r>
            <a:r>
              <a:rPr lang="en-US" sz="2200" b="0" i="1" dirty="0"/>
              <a:t> </a:t>
            </a:r>
            <a:r>
              <a:rPr lang="en-US" sz="2200" b="0" i="1" dirty="0" err="1"/>
              <a:t>beredar</a:t>
            </a:r>
            <a:r>
              <a:rPr lang="en-US" sz="2200" b="0" i="1" dirty="0"/>
              <a:t> di </a:t>
            </a:r>
            <a:r>
              <a:rPr lang="en-US" sz="2200" b="0" i="1" dirty="0" err="1"/>
              <a:t>kalangan</a:t>
            </a:r>
            <a:r>
              <a:rPr lang="en-US" sz="2200" b="0" i="1" dirty="0"/>
              <a:t> orang-orang kaya </a:t>
            </a:r>
            <a:r>
              <a:rPr lang="en-US" sz="2200" b="0" i="1" dirty="0" err="1"/>
              <a:t>saja</a:t>
            </a:r>
            <a:r>
              <a:rPr lang="en-US" sz="2200" b="0" i="1" dirty="0"/>
              <a:t> di </a:t>
            </a:r>
            <a:r>
              <a:rPr lang="en-US" sz="2200" b="0" i="1" dirty="0" err="1"/>
              <a:t>antara</a:t>
            </a:r>
            <a:r>
              <a:rPr lang="en-US" sz="2200" b="0" i="1" dirty="0"/>
              <a:t> kalian</a:t>
            </a:r>
            <a:r>
              <a:rPr lang="en-US" sz="2200" b="0" dirty="0"/>
              <a:t>. (QS al-</a:t>
            </a:r>
            <a:r>
              <a:rPr lang="en-US" sz="2200" b="0" dirty="0" err="1"/>
              <a:t>Hasyr</a:t>
            </a:r>
            <a:r>
              <a:rPr lang="en-US" sz="2200" b="0" dirty="0"/>
              <a:t> [59]: 7).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8438451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 err="1" smtClean="0"/>
              <a:t>Pemerataan</a:t>
            </a:r>
            <a:r>
              <a:rPr lang="en-US" sz="1800" dirty="0" smtClean="0"/>
              <a:t> </a:t>
            </a:r>
            <a:r>
              <a:rPr lang="en-US" sz="1800" dirty="0" err="1" smtClean="0"/>
              <a:t>dan</a:t>
            </a:r>
            <a:r>
              <a:rPr lang="en-US" sz="1800" dirty="0" smtClean="0"/>
              <a:t> </a:t>
            </a:r>
            <a:r>
              <a:rPr lang="en-US" sz="1800" dirty="0" err="1" smtClean="0"/>
              <a:t>distribusi</a:t>
            </a:r>
            <a:r>
              <a:rPr lang="en-US" sz="1800" dirty="0" smtClean="0"/>
              <a:t> </a:t>
            </a:r>
            <a:r>
              <a:rPr lang="en-US" sz="1800" dirty="0" err="1" smtClean="0"/>
              <a:t>harta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 err="1"/>
              <a:t>Rasulullah</a:t>
            </a:r>
            <a:r>
              <a:rPr lang="en-US" sz="2400" dirty="0"/>
              <a:t> saw </a:t>
            </a:r>
            <a:r>
              <a:rPr lang="en-US" sz="2400" dirty="0" err="1"/>
              <a:t>bersabda</a:t>
            </a:r>
            <a:r>
              <a:rPr lang="en-US" sz="2400" dirty="0"/>
              <a:t>:</a:t>
            </a:r>
          </a:p>
          <a:p>
            <a:r>
              <a:rPr lang="ar-sa" sz="2400" dirty="0"/>
              <a:t>وَأَيُّمَا أَهْلُ عَرْصَةٍ أَصْبَحَ فِيهِمْ امْرُؤٌ جَائِعٌ فَقَدْ بَرِئَتْ مِنْهُمْ ذِمَّةُ اللهِ تَعَالَى</a:t>
            </a:r>
          </a:p>
          <a:p>
            <a:r>
              <a:rPr lang="en-US" sz="2400" i="1" dirty="0" smtClean="0"/>
              <a:t> </a:t>
            </a:r>
            <a:r>
              <a:rPr lang="en-US" sz="2400" i="1" dirty="0" smtClean="0"/>
              <a:t>    </a:t>
            </a:r>
            <a:r>
              <a:rPr lang="en-US" sz="2400" b="0" dirty="0" err="1" smtClean="0"/>
              <a:t>Penduduk</a:t>
            </a:r>
            <a:r>
              <a:rPr lang="en-US" sz="2400" b="0" dirty="0" smtClean="0"/>
              <a:t> </a:t>
            </a:r>
            <a:r>
              <a:rPr lang="en-US" sz="2400" b="0" dirty="0" err="1"/>
              <a:t>negeri</a:t>
            </a:r>
            <a:r>
              <a:rPr lang="en-US" sz="2400" b="0" dirty="0"/>
              <a:t> </a:t>
            </a:r>
            <a:r>
              <a:rPr lang="en-US" sz="2400" b="0" dirty="0" err="1"/>
              <a:t>manapun</a:t>
            </a:r>
            <a:r>
              <a:rPr lang="en-US" sz="2400" b="0" dirty="0"/>
              <a:t> yang </a:t>
            </a:r>
            <a:r>
              <a:rPr lang="en-US" sz="2400" b="0" dirty="0" err="1"/>
              <a:t>berada</a:t>
            </a:r>
            <a:r>
              <a:rPr lang="en-US" sz="2400" b="0" dirty="0"/>
              <a:t> di </a:t>
            </a:r>
            <a:r>
              <a:rPr lang="en-US" sz="2400" b="0" dirty="0" err="1"/>
              <a:t>pagi</a:t>
            </a:r>
            <a:r>
              <a:rPr lang="en-US" sz="2400" b="0" dirty="0"/>
              <a:t> </a:t>
            </a:r>
            <a:r>
              <a:rPr lang="en-US" sz="2400" b="0" dirty="0" err="1"/>
              <a:t>hari</a:t>
            </a:r>
            <a:r>
              <a:rPr lang="en-US" sz="2400" b="0" dirty="0" smtClean="0"/>
              <a:t>, </a:t>
            </a:r>
            <a:r>
              <a:rPr lang="en-US" sz="2400" b="0" dirty="0" err="1" smtClean="0"/>
              <a:t>sementara</a:t>
            </a:r>
            <a:r>
              <a:rPr lang="en-US" sz="2400" b="0" dirty="0" smtClean="0"/>
              <a:t> </a:t>
            </a:r>
            <a:r>
              <a:rPr lang="en-US" sz="2400" b="0" dirty="0"/>
              <a:t>di </a:t>
            </a:r>
            <a:r>
              <a:rPr lang="en-US" sz="2400" b="0" dirty="0" err="1"/>
              <a:t>tengah-</a:t>
            </a:r>
            <a:r>
              <a:rPr lang="en-US" sz="2400" b="0" dirty="0" err="1" smtClean="0"/>
              <a:t>tengah</a:t>
            </a:r>
            <a:r>
              <a:rPr lang="en-US" sz="2400" b="0" dirty="0" smtClean="0"/>
              <a:t> </a:t>
            </a:r>
            <a:r>
              <a:rPr lang="en-US" sz="2400" b="0" dirty="0" err="1" smtClean="0"/>
              <a:t>mereka</a:t>
            </a:r>
            <a:r>
              <a:rPr lang="en-US" sz="2400" b="0" dirty="0" smtClean="0"/>
              <a:t> </a:t>
            </a:r>
            <a:r>
              <a:rPr lang="en-US" sz="2400" b="0" dirty="0" err="1"/>
              <a:t>ada</a:t>
            </a:r>
            <a:r>
              <a:rPr lang="en-US" sz="2400" b="0" dirty="0"/>
              <a:t> orang yang </a:t>
            </a:r>
            <a:r>
              <a:rPr lang="en-US" sz="2400" b="0" dirty="0" err="1"/>
              <a:t>kelaparan</a:t>
            </a:r>
            <a:r>
              <a:rPr lang="en-US" sz="2400" b="0" dirty="0"/>
              <a:t> </a:t>
            </a:r>
            <a:r>
              <a:rPr lang="en-US" sz="2400" b="0" dirty="0" err="1"/>
              <a:t>maka</a:t>
            </a:r>
            <a:r>
              <a:rPr lang="en-US" sz="2400" b="0" dirty="0"/>
              <a:t> </a:t>
            </a:r>
            <a:r>
              <a:rPr lang="en-US" sz="2400" b="0" dirty="0" err="1"/>
              <a:t>jaminan</a:t>
            </a:r>
            <a:r>
              <a:rPr lang="en-US" sz="2400" b="0" dirty="0"/>
              <a:t> Allah </a:t>
            </a:r>
            <a:r>
              <a:rPr lang="en-US" sz="2400" b="0" dirty="0" err="1"/>
              <a:t>telah</a:t>
            </a:r>
            <a:r>
              <a:rPr lang="en-US" sz="2400" b="0" dirty="0"/>
              <a:t> </a:t>
            </a:r>
            <a:r>
              <a:rPr lang="en-US" sz="2400" b="0" dirty="0" err="1"/>
              <a:t>lepas</a:t>
            </a:r>
            <a:r>
              <a:rPr lang="en-US" sz="2400" b="0" dirty="0"/>
              <a:t> </a:t>
            </a:r>
            <a:r>
              <a:rPr lang="en-US" sz="2400" b="0" dirty="0" err="1"/>
              <a:t>dari</a:t>
            </a:r>
            <a:r>
              <a:rPr lang="en-US" sz="2400" b="0" dirty="0"/>
              <a:t> </a:t>
            </a:r>
            <a:r>
              <a:rPr lang="en-US" sz="2400" b="0" dirty="0" err="1"/>
              <a:t>mereka</a:t>
            </a:r>
            <a:r>
              <a:rPr lang="en-US" sz="2400" b="0" dirty="0"/>
              <a:t>. (HR Ahmad, al-Hakim </a:t>
            </a:r>
            <a:r>
              <a:rPr lang="en-US" sz="2400" b="0" dirty="0" err="1"/>
              <a:t>dan</a:t>
            </a:r>
            <a:r>
              <a:rPr lang="en-US" sz="2400" b="0" dirty="0"/>
              <a:t> Abu </a:t>
            </a:r>
            <a:r>
              <a:rPr lang="en-US" sz="2400" b="0" dirty="0" err="1"/>
              <a:t>Ya’la</a:t>
            </a:r>
            <a:r>
              <a:rPr lang="en-US" sz="2400" b="0" dirty="0"/>
              <a:t>)[5]</a:t>
            </a:r>
          </a:p>
          <a:p>
            <a:r>
              <a:rPr lang="ar-sa" sz="2400" dirty="0"/>
              <a:t>مَا آمَنَ بِي مَنْ بَاتَ شَبْعَانَ وَجَارُهُ جَائِعٌ إِلَى جَنْبِهِ وَهُوَ يَعْلَمُ بِهِ</a:t>
            </a:r>
          </a:p>
          <a:p>
            <a:r>
              <a:rPr lang="en-US" sz="2400" i="1" dirty="0" smtClean="0"/>
              <a:t>      </a:t>
            </a:r>
            <a:r>
              <a:rPr lang="en-US" sz="2400" b="0" dirty="0" err="1" smtClean="0"/>
              <a:t>Tidaklah</a:t>
            </a:r>
            <a:r>
              <a:rPr lang="en-US" sz="2400" b="0" dirty="0" smtClean="0"/>
              <a:t> </a:t>
            </a:r>
            <a:r>
              <a:rPr lang="en-US" sz="2400" b="0" dirty="0" err="1"/>
              <a:t>beriman</a:t>
            </a:r>
            <a:r>
              <a:rPr lang="en-US" sz="2400" b="0" dirty="0"/>
              <a:t> </a:t>
            </a:r>
            <a:r>
              <a:rPr lang="en-US" sz="2400" b="0" dirty="0" err="1"/>
              <a:t>kepadaku</a:t>
            </a:r>
            <a:r>
              <a:rPr lang="en-US" sz="2400" b="0" dirty="0"/>
              <a:t> orang yang </a:t>
            </a:r>
            <a:r>
              <a:rPr lang="en-US" sz="2400" b="0" dirty="0" err="1"/>
              <a:t>bermalam</a:t>
            </a:r>
            <a:r>
              <a:rPr lang="en-US" sz="2400" b="0" dirty="0"/>
              <a:t> </a:t>
            </a:r>
            <a:r>
              <a:rPr lang="en-US" sz="2400" b="0" dirty="0" err="1"/>
              <a:t>dalam</a:t>
            </a:r>
            <a:r>
              <a:rPr lang="en-US" sz="2400" b="0" dirty="0"/>
              <a:t> </a:t>
            </a:r>
            <a:r>
              <a:rPr lang="en-US" sz="2400" b="0" dirty="0" err="1"/>
              <a:t>kondisi</a:t>
            </a:r>
            <a:r>
              <a:rPr lang="en-US" sz="2400" b="0" dirty="0"/>
              <a:t> </a:t>
            </a:r>
            <a:r>
              <a:rPr lang="en-US" sz="2400" b="0" dirty="0" err="1"/>
              <a:t>kenyang</a:t>
            </a:r>
            <a:r>
              <a:rPr lang="en-US" sz="2400" b="0" dirty="0"/>
              <a:t>, </a:t>
            </a:r>
            <a:r>
              <a:rPr lang="en-US" sz="2400" b="0" dirty="0" err="1"/>
              <a:t>sedangkan</a:t>
            </a:r>
            <a:r>
              <a:rPr lang="en-US" sz="2400" b="0" dirty="0"/>
              <a:t> </a:t>
            </a:r>
            <a:r>
              <a:rPr lang="en-US" sz="2400" b="0" dirty="0" err="1"/>
              <a:t>tetangga</a:t>
            </a:r>
            <a:r>
              <a:rPr lang="en-US" sz="2400" b="0" dirty="0"/>
              <a:t> </a:t>
            </a:r>
            <a:r>
              <a:rPr lang="en-US" sz="2400" b="0" dirty="0" err="1"/>
              <a:t>sebelahnya</a:t>
            </a:r>
            <a:r>
              <a:rPr lang="en-US" sz="2400" b="0" dirty="0"/>
              <a:t> </a:t>
            </a:r>
            <a:r>
              <a:rPr lang="en-US" sz="2400" b="0" dirty="0" err="1"/>
              <a:t>lapar</a:t>
            </a:r>
            <a:r>
              <a:rPr lang="en-US" sz="2400" b="0" dirty="0"/>
              <a:t> </a:t>
            </a:r>
            <a:r>
              <a:rPr lang="en-US" sz="2400" b="0" dirty="0" err="1"/>
              <a:t>dan</a:t>
            </a:r>
            <a:r>
              <a:rPr lang="en-US" sz="2400" b="0" dirty="0"/>
              <a:t> </a:t>
            </a:r>
            <a:r>
              <a:rPr lang="en-US" sz="2400" b="0" dirty="0" err="1"/>
              <a:t>dia</a:t>
            </a:r>
            <a:r>
              <a:rPr lang="en-US" sz="2400" b="0" dirty="0"/>
              <a:t> </a:t>
            </a:r>
            <a:r>
              <a:rPr lang="en-US" sz="2400" b="0" dirty="0" err="1"/>
              <a:t>mengetahui</a:t>
            </a:r>
            <a:r>
              <a:rPr lang="en-US" sz="2400" b="0" dirty="0"/>
              <a:t> (HR. </a:t>
            </a:r>
            <a:r>
              <a:rPr lang="en-US" sz="2400" b="0" dirty="0" err="1"/>
              <a:t>Thabrani</a:t>
            </a:r>
            <a:r>
              <a:rPr lang="en-US" sz="2400" b="0" dirty="0"/>
              <a:t> </a:t>
            </a:r>
            <a:r>
              <a:rPr lang="en-US" sz="2400" b="0" dirty="0" err="1"/>
              <a:t>dan</a:t>
            </a:r>
            <a:r>
              <a:rPr lang="en-US" sz="2400" b="0" dirty="0"/>
              <a:t> Al </a:t>
            </a:r>
            <a:r>
              <a:rPr lang="en-US" sz="2400" b="0" dirty="0" err="1"/>
              <a:t>Bazzar</a:t>
            </a:r>
            <a:r>
              <a:rPr lang="en-US" sz="2400" b="0" dirty="0"/>
              <a:t> </a:t>
            </a:r>
            <a:r>
              <a:rPr lang="en-US" sz="2400" b="0" dirty="0" err="1"/>
              <a:t>dari</a:t>
            </a:r>
            <a:r>
              <a:rPr lang="en-US" sz="2400" b="0" dirty="0"/>
              <a:t> </a:t>
            </a:r>
            <a:r>
              <a:rPr lang="en-US" sz="2400" b="0" dirty="0" err="1"/>
              <a:t>Anas</a:t>
            </a:r>
            <a:r>
              <a:rPr lang="en-US" sz="2400" b="0" dirty="0"/>
              <a:t> dg </a:t>
            </a:r>
            <a:r>
              <a:rPr lang="en-US" sz="2400" b="0" dirty="0" err="1"/>
              <a:t>sanad</a:t>
            </a:r>
            <a:r>
              <a:rPr lang="en-US" sz="2400" b="0" dirty="0"/>
              <a:t> </a:t>
            </a:r>
            <a:r>
              <a:rPr lang="en-US" sz="2400" b="0" dirty="0" err="1"/>
              <a:t>shahih</a:t>
            </a:r>
            <a:r>
              <a:rPr lang="en-US" sz="2400" b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632267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1800" dirty="0" err="1" smtClean="0"/>
              <a:t>Kepedulian</a:t>
            </a:r>
            <a:r>
              <a:rPr lang="en-US" sz="1800" dirty="0" smtClean="0"/>
              <a:t> </a:t>
            </a:r>
            <a:r>
              <a:rPr lang="en-US" sz="1800" dirty="0" err="1" smtClean="0"/>
              <a:t>Keluarga</a:t>
            </a:r>
            <a:r>
              <a:rPr lang="en-US" sz="1800" dirty="0" smtClean="0"/>
              <a:t> </a:t>
            </a:r>
            <a:r>
              <a:rPr lang="en-US" sz="1800" dirty="0" err="1" smtClean="0"/>
              <a:t>nabi</a:t>
            </a:r>
            <a:r>
              <a:rPr lang="en-US" sz="1800" dirty="0" smtClean="0"/>
              <a:t> </a:t>
            </a:r>
            <a:r>
              <a:rPr lang="en-US" sz="1800" dirty="0" err="1" smtClean="0"/>
              <a:t>terhadap</a:t>
            </a:r>
            <a:r>
              <a:rPr lang="en-US" sz="1800" dirty="0" smtClean="0"/>
              <a:t> </a:t>
            </a:r>
            <a:r>
              <a:rPr lang="en-US" sz="1800" dirty="0" smtClean="0"/>
              <a:t>“KAUM </a:t>
            </a:r>
            <a:r>
              <a:rPr lang="en-US" sz="1800" dirty="0" err="1" smtClean="0"/>
              <a:t>mikro</a:t>
            </a:r>
            <a:r>
              <a:rPr lang="en-US" sz="1800" dirty="0" smtClean="0"/>
              <a:t>”</a:t>
            </a:r>
            <a:endParaRPr lang="en-US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60" y="1144551"/>
            <a:ext cx="7711440" cy="5103849"/>
          </a:xfrm>
        </p:spPr>
        <p:txBody>
          <a:bodyPr>
            <a:noAutofit/>
          </a:bodyPr>
          <a:lstStyle/>
          <a:p>
            <a:r>
              <a:rPr lang="en-US" dirty="0" err="1"/>
              <a:t>Sesungguhnya</a:t>
            </a:r>
            <a:r>
              <a:rPr lang="en-US" dirty="0"/>
              <a:t> orang-orang yang </a:t>
            </a:r>
            <a:r>
              <a:rPr lang="en-US" dirty="0" err="1"/>
              <a:t>berbuat</a:t>
            </a:r>
            <a:r>
              <a:rPr lang="en-US" dirty="0"/>
              <a:t> </a:t>
            </a:r>
            <a:r>
              <a:rPr lang="en-US" dirty="0" err="1"/>
              <a:t>kebajikan</a:t>
            </a:r>
            <a:r>
              <a:rPr lang="en-US" dirty="0"/>
              <a:t> </a:t>
            </a:r>
            <a:r>
              <a:rPr lang="en-US" dirty="0" err="1"/>
              <a:t>minum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gelas</a:t>
            </a:r>
            <a:r>
              <a:rPr lang="en-US" dirty="0"/>
              <a:t> (</a:t>
            </a:r>
            <a:r>
              <a:rPr lang="en-US" dirty="0" err="1" smtClean="0"/>
              <a:t>berisi</a:t>
            </a:r>
            <a:endParaRPr lang="en-US" dirty="0"/>
          </a:p>
          <a:p>
            <a:r>
              <a:rPr lang="en-US" dirty="0" err="1" smtClean="0"/>
              <a:t>minuman</a:t>
            </a:r>
            <a:r>
              <a:rPr lang="en-US" dirty="0"/>
              <a:t>) yang </a:t>
            </a:r>
            <a:r>
              <a:rPr lang="en-US" dirty="0" err="1"/>
              <a:t>campurannya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air </a:t>
            </a:r>
            <a:r>
              <a:rPr lang="en-US" dirty="0" err="1" smtClean="0"/>
              <a:t>kafur</a:t>
            </a:r>
            <a:r>
              <a:rPr lang="en-US" dirty="0" smtClean="0"/>
              <a:t>.</a:t>
            </a:r>
            <a:r>
              <a:rPr lang="en-US" dirty="0"/>
              <a:t> </a:t>
            </a:r>
            <a:r>
              <a:rPr lang="en-US" dirty="0" smtClean="0"/>
              <a:t>                                    </a:t>
            </a:r>
          </a:p>
          <a:p>
            <a:r>
              <a:rPr lang="en-US" dirty="0" smtClean="0"/>
              <a:t>               </a:t>
            </a:r>
            <a:r>
              <a:rPr lang="en-US" dirty="0" err="1" smtClean="0"/>
              <a:t>إِنَّ</a:t>
            </a:r>
            <a:r>
              <a:rPr lang="en-US" dirty="0" smtClean="0"/>
              <a:t> </a:t>
            </a:r>
            <a:r>
              <a:rPr lang="en-US" dirty="0" err="1"/>
              <a:t>الأبْرَارَ</a:t>
            </a:r>
            <a:r>
              <a:rPr lang="en-US" dirty="0"/>
              <a:t> </a:t>
            </a:r>
            <a:r>
              <a:rPr lang="en-US" dirty="0" err="1"/>
              <a:t>يَشْرَبُونَ</a:t>
            </a:r>
            <a:r>
              <a:rPr lang="en-US" dirty="0"/>
              <a:t> </a:t>
            </a:r>
            <a:r>
              <a:rPr lang="en-US" dirty="0" err="1"/>
              <a:t>مِنْ</a:t>
            </a:r>
            <a:r>
              <a:rPr lang="en-US" dirty="0"/>
              <a:t> </a:t>
            </a:r>
            <a:r>
              <a:rPr lang="en-US" dirty="0" err="1"/>
              <a:t>كَأْسٍ</a:t>
            </a:r>
            <a:r>
              <a:rPr lang="en-US" dirty="0"/>
              <a:t> </a:t>
            </a:r>
            <a:r>
              <a:rPr lang="en-US" dirty="0" err="1"/>
              <a:t>كَانَ</a:t>
            </a:r>
            <a:r>
              <a:rPr lang="en-US" dirty="0"/>
              <a:t> </a:t>
            </a:r>
            <a:r>
              <a:rPr lang="en-US" dirty="0" err="1"/>
              <a:t>مِزَاجُهَا</a:t>
            </a:r>
            <a:r>
              <a:rPr lang="en-US" dirty="0"/>
              <a:t> </a:t>
            </a:r>
            <a:r>
              <a:rPr lang="en-US" dirty="0" err="1"/>
              <a:t>كَافُورًا</a:t>
            </a:r>
            <a:r>
              <a:rPr lang="en-US" dirty="0"/>
              <a:t>		</a:t>
            </a:r>
          </a:p>
          <a:p>
            <a:r>
              <a:rPr lang="en-US" dirty="0"/>
              <a:t>(</a:t>
            </a:r>
            <a:r>
              <a:rPr lang="en-US" dirty="0" err="1"/>
              <a:t>yaitu</a:t>
            </a:r>
            <a:r>
              <a:rPr lang="en-US" dirty="0"/>
              <a:t>) </a:t>
            </a:r>
            <a:r>
              <a:rPr lang="en-US" dirty="0" err="1"/>
              <a:t>mata</a:t>
            </a:r>
            <a:r>
              <a:rPr lang="en-US" dirty="0"/>
              <a:t> air (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surga</a:t>
            </a:r>
            <a:r>
              <a:rPr lang="en-US" dirty="0"/>
              <a:t>) yang </a:t>
            </a:r>
            <a:r>
              <a:rPr lang="en-US" dirty="0" err="1"/>
              <a:t>daripadanya</a:t>
            </a:r>
            <a:r>
              <a:rPr lang="en-US" dirty="0"/>
              <a:t> </a:t>
            </a:r>
            <a:r>
              <a:rPr lang="en-US" dirty="0" err="1"/>
              <a:t>hamba-hamba</a:t>
            </a:r>
            <a:r>
              <a:rPr lang="en-US" dirty="0"/>
              <a:t> </a:t>
            </a:r>
            <a:r>
              <a:rPr lang="en-US" dirty="0" err="1" smtClean="0"/>
              <a:t>Allahminum</a:t>
            </a:r>
            <a:r>
              <a:rPr lang="en-US" dirty="0" smtClean="0"/>
              <a:t>,</a:t>
            </a:r>
          </a:p>
          <a:p>
            <a:r>
              <a:rPr lang="en-US" dirty="0" smtClean="0"/>
              <a:t>yang </a:t>
            </a:r>
            <a:r>
              <a:rPr lang="en-US" dirty="0" err="1"/>
              <a:t>mereka</a:t>
            </a:r>
            <a:r>
              <a:rPr lang="en-US" dirty="0"/>
              <a:t> </a:t>
            </a:r>
            <a:r>
              <a:rPr lang="en-US" dirty="0" err="1" smtClean="0"/>
              <a:t>dapat</a:t>
            </a:r>
            <a:r>
              <a:rPr lang="en-US" dirty="0"/>
              <a:t> </a:t>
            </a:r>
            <a:r>
              <a:rPr lang="en-US" dirty="0" err="1" smtClean="0"/>
              <a:t>mengalirkannya</a:t>
            </a:r>
            <a:r>
              <a:rPr lang="en-US" dirty="0" smtClean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sebaik-baiknya</a:t>
            </a:r>
            <a:r>
              <a:rPr lang="en-US" dirty="0" smtClean="0"/>
              <a:t>.                          </a:t>
            </a:r>
            <a:r>
              <a:rPr lang="en-US" dirty="0"/>
              <a:t>	</a:t>
            </a:r>
            <a:r>
              <a:rPr lang="en-US" dirty="0" err="1"/>
              <a:t>عَيْنًا</a:t>
            </a:r>
            <a:r>
              <a:rPr lang="en-US" dirty="0"/>
              <a:t> </a:t>
            </a:r>
            <a:r>
              <a:rPr lang="en-US" dirty="0" err="1"/>
              <a:t>يَشْرَبُ</a:t>
            </a:r>
            <a:r>
              <a:rPr lang="en-US" dirty="0"/>
              <a:t> </a:t>
            </a:r>
            <a:r>
              <a:rPr lang="en-US" dirty="0" err="1"/>
              <a:t>بِهَا</a:t>
            </a:r>
            <a:r>
              <a:rPr lang="en-US" dirty="0"/>
              <a:t> </a:t>
            </a:r>
            <a:r>
              <a:rPr lang="en-US" dirty="0" err="1"/>
              <a:t>عِبَادُ</a:t>
            </a:r>
            <a:r>
              <a:rPr lang="en-US" dirty="0"/>
              <a:t> </a:t>
            </a:r>
            <a:r>
              <a:rPr lang="en-US" dirty="0" err="1"/>
              <a:t>اللَّهِ</a:t>
            </a:r>
            <a:r>
              <a:rPr lang="en-US" dirty="0"/>
              <a:t> </a:t>
            </a:r>
            <a:r>
              <a:rPr lang="en-US" dirty="0" err="1"/>
              <a:t>يُفَجِّرُونَهَا</a:t>
            </a:r>
            <a:r>
              <a:rPr lang="en-US" dirty="0"/>
              <a:t> </a:t>
            </a:r>
            <a:r>
              <a:rPr lang="en-US" dirty="0" err="1"/>
              <a:t>تَفْجِيرًا</a:t>
            </a:r>
            <a:r>
              <a:rPr lang="en-US" dirty="0"/>
              <a:t>		</a:t>
            </a:r>
          </a:p>
          <a:p>
            <a:r>
              <a:rPr lang="ar-sa" dirty="0"/>
              <a:t>Mereka menunaikan nazar dan takut akan suatu hari </a:t>
            </a:r>
            <a:r>
              <a:rPr lang="ar-sa" dirty="0" smtClean="0"/>
              <a:t>yang</a:t>
            </a:r>
            <a:endParaRPr lang="en-US" dirty="0" smtClean="0"/>
          </a:p>
          <a:p>
            <a:r>
              <a:rPr lang="ar-sa" dirty="0" smtClean="0"/>
              <a:t>azabnya </a:t>
            </a:r>
            <a:r>
              <a:rPr lang="ar-sa" dirty="0"/>
              <a:t>merata di mana-mana.	</a:t>
            </a:r>
            <a:r>
              <a:rPr lang="en-US" dirty="0" smtClean="0"/>
              <a:t>                                                                                                                          </a:t>
            </a:r>
            <a:r>
              <a:rPr lang="ar-sa" dirty="0" smtClean="0"/>
              <a:t>يُوفُونَ </a:t>
            </a:r>
            <a:r>
              <a:rPr lang="ar-sa" dirty="0"/>
              <a:t>بِالنَّذْرِ وَيَخَافُونَ يَوْمًا كَانَ شَرُّهُ مُسْتَطِيرًا		</a:t>
            </a:r>
          </a:p>
          <a:p>
            <a:r>
              <a:rPr lang="ar-sa" dirty="0"/>
              <a:t>Dan mereka memberikan makanan yang disukainya kepada orang miskin</a:t>
            </a:r>
            <a:r>
              <a:rPr lang="ar-sa" dirty="0" smtClean="0"/>
              <a:t>,</a:t>
            </a:r>
            <a:endParaRPr lang="en-US" dirty="0" smtClean="0"/>
          </a:p>
          <a:p>
            <a:r>
              <a:rPr lang="ar-sa" dirty="0" smtClean="0"/>
              <a:t>anak </a:t>
            </a:r>
            <a:r>
              <a:rPr lang="ar-sa" dirty="0"/>
              <a:t>yatim dan orang yang ditawan</a:t>
            </a:r>
            <a:r>
              <a:rPr lang="ar-sa" dirty="0" smtClean="0"/>
              <a:t>.</a:t>
            </a:r>
            <a:r>
              <a:rPr lang="ar-sa" dirty="0"/>
              <a:t>	وَيُطْعِمُونَ الطَّعَامَ عَلَى حُبِّهِ مِسْكِينًا وَيَتِيمًا </a:t>
            </a:r>
            <a:r>
              <a:rPr lang="ar-sa" dirty="0" smtClean="0"/>
              <a:t>وَأَسِي</a:t>
            </a:r>
            <a:endParaRPr lang="ar-sa" dirty="0"/>
          </a:p>
          <a:p>
            <a:r>
              <a:rPr lang="en-US" dirty="0" err="1"/>
              <a:t>Sesungguhnya</a:t>
            </a:r>
            <a:r>
              <a:rPr lang="en-US" dirty="0"/>
              <a:t> Kami </a:t>
            </a:r>
            <a:r>
              <a:rPr lang="en-US" dirty="0" err="1"/>
              <a:t>memberi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kepadamu</a:t>
            </a:r>
            <a:r>
              <a:rPr lang="en-US" dirty="0"/>
              <a:t> </a:t>
            </a:r>
            <a:r>
              <a:rPr lang="en-US" dirty="0" err="1"/>
              <a:t>hanyalah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 smtClean="0"/>
              <a:t>mengharapkan</a:t>
            </a:r>
            <a:endParaRPr lang="en-US" dirty="0"/>
          </a:p>
          <a:p>
            <a:r>
              <a:rPr lang="en-US" dirty="0" err="1" smtClean="0"/>
              <a:t>keridaan</a:t>
            </a:r>
            <a:r>
              <a:rPr lang="en-US" dirty="0" smtClean="0"/>
              <a:t> </a:t>
            </a:r>
            <a:r>
              <a:rPr lang="en-US" dirty="0"/>
              <a:t>Allah, kami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menghendaki</a:t>
            </a:r>
            <a:r>
              <a:rPr lang="en-US" dirty="0"/>
              <a:t> </a:t>
            </a:r>
            <a:r>
              <a:rPr lang="en-US" dirty="0" err="1"/>
              <a:t>balasan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kamu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pula (</a:t>
            </a:r>
            <a:r>
              <a:rPr lang="en-US" dirty="0" err="1"/>
              <a:t>ucapan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terima</a:t>
            </a:r>
            <a:r>
              <a:rPr lang="en-US" dirty="0" smtClean="0"/>
              <a:t> </a:t>
            </a:r>
            <a:r>
              <a:rPr lang="en-US" dirty="0" err="1"/>
              <a:t>kasih</a:t>
            </a:r>
            <a:r>
              <a:rPr lang="en-US" dirty="0"/>
              <a:t>.	</a:t>
            </a:r>
            <a:r>
              <a:rPr lang="en-US" dirty="0" err="1"/>
              <a:t>إِنَّمَا</a:t>
            </a:r>
            <a:r>
              <a:rPr lang="en-US" dirty="0"/>
              <a:t> </a:t>
            </a:r>
            <a:r>
              <a:rPr lang="en-US" dirty="0" err="1"/>
              <a:t>نُطْعِمُكُمْ</a:t>
            </a:r>
            <a:r>
              <a:rPr lang="en-US" dirty="0"/>
              <a:t> </a:t>
            </a:r>
            <a:r>
              <a:rPr lang="en-US" dirty="0" err="1"/>
              <a:t>لِوَجْهِ</a:t>
            </a:r>
            <a:r>
              <a:rPr lang="en-US" dirty="0"/>
              <a:t> </a:t>
            </a:r>
            <a:r>
              <a:rPr lang="en-US" dirty="0" err="1"/>
              <a:t>اللَّهِ</a:t>
            </a:r>
            <a:r>
              <a:rPr lang="en-US" dirty="0"/>
              <a:t> </a:t>
            </a:r>
            <a:r>
              <a:rPr lang="en-US" dirty="0" err="1"/>
              <a:t>لا</a:t>
            </a:r>
            <a:r>
              <a:rPr lang="en-US" dirty="0"/>
              <a:t> </a:t>
            </a:r>
            <a:r>
              <a:rPr lang="en-US" dirty="0" err="1"/>
              <a:t>نُرِيدُ</a:t>
            </a:r>
            <a:r>
              <a:rPr lang="en-US" dirty="0"/>
              <a:t> </a:t>
            </a:r>
            <a:r>
              <a:rPr lang="en-US" dirty="0" err="1"/>
              <a:t>مِنْكُمْ</a:t>
            </a:r>
            <a:r>
              <a:rPr lang="en-US" dirty="0"/>
              <a:t> </a:t>
            </a:r>
            <a:r>
              <a:rPr lang="en-US" dirty="0" err="1"/>
              <a:t>جَزَاءً</a:t>
            </a:r>
            <a:r>
              <a:rPr lang="en-US" dirty="0"/>
              <a:t> </a:t>
            </a:r>
            <a:r>
              <a:rPr lang="en-US" dirty="0" err="1"/>
              <a:t>وَلا</a:t>
            </a:r>
            <a:r>
              <a:rPr lang="en-US" dirty="0"/>
              <a:t> </a:t>
            </a:r>
            <a:r>
              <a:rPr lang="en-US" dirty="0" err="1"/>
              <a:t>شُكُورًا</a:t>
            </a:r>
            <a:r>
              <a:rPr lang="en-US" dirty="0"/>
              <a:t>		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957247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762000" y="159603"/>
            <a:ext cx="8262168" cy="1200329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Asuransi</a:t>
            </a:r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36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Mikro</a:t>
            </a:r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en-US" sz="36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Syariah</a:t>
            </a:r>
            <a:endParaRPr lang="en-US" sz="3600" b="1" cap="all" dirty="0" smtClean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(</a:t>
            </a:r>
            <a:r>
              <a:rPr lang="en-US" sz="3600" b="1" cap="all" dirty="0" err="1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Microtakaful</a:t>
            </a:r>
            <a:r>
              <a:rPr lang="en-US" sz="36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)</a:t>
            </a:r>
            <a:endParaRPr lang="en-US" sz="36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1143000" y="1600200"/>
            <a:ext cx="73914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>
              <a:spcBef>
                <a:spcPct val="20000"/>
              </a:spcBef>
              <a:defRPr/>
            </a:pPr>
            <a:endParaRPr lang="id-ID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algn="ctr">
              <a:spcBef>
                <a:spcPct val="20000"/>
              </a:spcBef>
              <a:defRPr/>
            </a:pPr>
            <a:r>
              <a:rPr lang="en-US" sz="2400" dirty="0" err="1"/>
              <a:t>Berdasarkan</a:t>
            </a:r>
            <a:r>
              <a:rPr lang="en-US" sz="2400" dirty="0"/>
              <a:t> </a:t>
            </a:r>
            <a:r>
              <a:rPr lang="en-US" sz="2400" dirty="0" err="1"/>
              <a:t>karakteristik</a:t>
            </a:r>
            <a:r>
              <a:rPr lang="en-US" sz="2400" dirty="0"/>
              <a:t> </a:t>
            </a:r>
            <a:r>
              <a:rPr lang="en-US" sz="2400" dirty="0" err="1"/>
              <a:t>asuransi</a:t>
            </a:r>
            <a:r>
              <a:rPr lang="en-US" sz="2400" dirty="0"/>
              <a:t> </a:t>
            </a:r>
            <a:r>
              <a:rPr lang="en-US" sz="2400" dirty="0" err="1"/>
              <a:t>mikro</a:t>
            </a:r>
            <a:r>
              <a:rPr lang="en-US" sz="2400" dirty="0"/>
              <a:t> </a:t>
            </a:r>
            <a:r>
              <a:rPr lang="en-US" sz="2400" dirty="0" err="1"/>
              <a:t>dimaksud</a:t>
            </a:r>
            <a:r>
              <a:rPr lang="en-US" sz="2400" dirty="0"/>
              <a:t>, </a:t>
            </a:r>
            <a:r>
              <a:rPr lang="en-US" sz="2400" dirty="0" err="1"/>
              <a:t>asuransi</a:t>
            </a:r>
            <a:r>
              <a:rPr lang="en-US" sz="2400" dirty="0"/>
              <a:t> </a:t>
            </a:r>
            <a:r>
              <a:rPr lang="en-US" sz="2400" dirty="0" err="1"/>
              <a:t>mikro</a:t>
            </a:r>
            <a:r>
              <a:rPr lang="en-US" sz="2400" dirty="0"/>
              <a:t> </a:t>
            </a:r>
            <a:r>
              <a:rPr lang="en-US" sz="2400" dirty="0" err="1"/>
              <a:t>indonesia</a:t>
            </a:r>
            <a:r>
              <a:rPr lang="en-US" sz="2400" dirty="0"/>
              <a:t> </a:t>
            </a:r>
            <a:r>
              <a:rPr lang="en-US" sz="2400" dirty="0" err="1"/>
              <a:t>didefinisikan</a:t>
            </a:r>
            <a:r>
              <a:rPr lang="en-US" sz="2400" dirty="0"/>
              <a:t> </a:t>
            </a:r>
            <a:r>
              <a:rPr lang="en-US" sz="2400" dirty="0" err="1"/>
              <a:t>sebagai</a:t>
            </a:r>
            <a:r>
              <a:rPr lang="en-US" sz="2400" dirty="0"/>
              <a:t> </a:t>
            </a:r>
            <a:r>
              <a:rPr lang="en-US" sz="2400" dirty="0" err="1"/>
              <a:t>berikut</a:t>
            </a:r>
            <a:r>
              <a:rPr lang="en-US" sz="2400" dirty="0"/>
              <a:t>:</a:t>
            </a:r>
          </a:p>
          <a:p>
            <a:pPr algn="ctr">
              <a:spcBef>
                <a:spcPct val="20000"/>
              </a:spcBef>
              <a:defRPr/>
            </a:pP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“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Asuransi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Mikro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Syariah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Indonesia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adalah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program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asuransi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 smtClean="0">
                <a:solidFill>
                  <a:schemeClr val="accent6">
                    <a:lumMod val="75000"/>
                  </a:schemeClr>
                </a:solidFill>
              </a:rPr>
              <a:t>Syariah</a:t>
            </a:r>
            <a:r>
              <a:rPr lang="en-US" sz="2400" dirty="0" smtClean="0">
                <a:solidFill>
                  <a:schemeClr val="accent6">
                    <a:lumMod val="75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diperuntukkan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bagi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masyarakat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berpenghasilan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rendah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 yang 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sederhana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fitur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administrasinya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mudah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didapat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ekonomis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harganya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serta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segera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dalam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penyelesaian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pemberian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santunannya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”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adalah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perlindungan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bagi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keluarga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masyarakat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miskin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atas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risiko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keuangan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yang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menimpa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mereka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seperti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kematian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kecelakaan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sakit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kehilangan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aset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dan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hari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accent6">
                    <a:lumMod val="75000"/>
                  </a:schemeClr>
                </a:solidFill>
              </a:rPr>
              <a:t>tua</a:t>
            </a:r>
            <a:r>
              <a:rPr lang="en-US" sz="2400" dirty="0">
                <a:solidFill>
                  <a:schemeClr val="accent6">
                    <a:lumMod val="75000"/>
                  </a:schemeClr>
                </a:solidFill>
              </a:rPr>
              <a:t>. </a:t>
            </a:r>
          </a:p>
          <a:p>
            <a:pPr algn="ctr">
              <a:spcBef>
                <a:spcPct val="20000"/>
              </a:spcBef>
              <a:defRPr/>
            </a:pPr>
            <a:endParaRPr lang="en-US" sz="20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33598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1828800" y="933450"/>
            <a:ext cx="5905500" cy="5238750"/>
            <a:chOff x="1337" y="754"/>
            <a:chExt cx="3720" cy="3492"/>
          </a:xfrm>
        </p:grpSpPr>
        <p:sp>
          <p:nvSpPr>
            <p:cNvPr id="9277" name="AutoShape 8"/>
            <p:cNvSpPr>
              <a:spLocks noChangeArrowheads="1"/>
            </p:cNvSpPr>
            <p:nvPr/>
          </p:nvSpPr>
          <p:spPr bwMode="auto">
            <a:xfrm>
              <a:off x="1337" y="754"/>
              <a:ext cx="3720" cy="3492"/>
            </a:xfrm>
            <a:prstGeom prst="foldedCorner">
              <a:avLst>
                <a:gd name="adj" fmla="val 10426"/>
              </a:avLst>
            </a:prstGeom>
            <a:solidFill>
              <a:schemeClr val="bg1"/>
            </a:solidFill>
            <a:ln w="12700" cap="sq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sp>
          <p:nvSpPr>
            <p:cNvPr id="9278" name="Rectangle 9"/>
            <p:cNvSpPr>
              <a:spLocks noChangeArrowheads="1"/>
            </p:cNvSpPr>
            <p:nvPr/>
          </p:nvSpPr>
          <p:spPr bwMode="auto">
            <a:xfrm>
              <a:off x="1700" y="2569"/>
              <a:ext cx="377" cy="1090"/>
            </a:xfrm>
            <a:prstGeom prst="rect">
              <a:avLst/>
            </a:prstGeom>
            <a:solidFill>
              <a:schemeClr val="bg1"/>
            </a:solidFill>
            <a:ln w="28575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r>
                <a:rPr lang="en-US" sz="1700" dirty="0" err="1">
                  <a:solidFill>
                    <a:srgbClr val="000000"/>
                  </a:solidFill>
                  <a:latin typeface="Times New Roman" pitchFamily="18" charset="0"/>
                </a:rPr>
                <a:t>Shadaqah</a:t>
              </a:r>
              <a:r>
                <a:rPr lang="en-US" sz="1700" dirty="0">
                  <a:solidFill>
                    <a:srgbClr val="000000"/>
                  </a:solidFill>
                  <a:latin typeface="Times New Roman" pitchFamily="18" charset="0"/>
                </a:rPr>
                <a:t>/Charity</a:t>
              </a:r>
            </a:p>
          </p:txBody>
        </p:sp>
        <p:cxnSp>
          <p:nvCxnSpPr>
            <p:cNvPr id="9279" name="AutoShape 10"/>
            <p:cNvCxnSpPr>
              <a:cxnSpLocks noChangeShapeType="1"/>
            </p:cNvCxnSpPr>
            <p:nvPr/>
          </p:nvCxnSpPr>
          <p:spPr bwMode="auto">
            <a:xfrm flipV="1">
              <a:off x="1700" y="3666"/>
              <a:ext cx="2858" cy="2"/>
            </a:xfrm>
            <a:prstGeom prst="straightConnector1">
              <a:avLst/>
            </a:prstGeom>
            <a:noFill/>
            <a:ln w="28575" cap="sq">
              <a:noFill/>
              <a:round/>
              <a:headEnd/>
              <a:tailEnd/>
            </a:ln>
          </p:spPr>
        </p:cxnSp>
        <p:grpSp>
          <p:nvGrpSpPr>
            <p:cNvPr id="3" name="Group 11"/>
            <p:cNvGrpSpPr>
              <a:grpSpLocks/>
            </p:cNvGrpSpPr>
            <p:nvPr/>
          </p:nvGrpSpPr>
          <p:grpSpPr bwMode="auto">
            <a:xfrm rot="1530055">
              <a:off x="1789" y="2115"/>
              <a:ext cx="2903" cy="963"/>
              <a:chOff x="1837" y="1298"/>
              <a:chExt cx="2903" cy="963"/>
            </a:xfrm>
          </p:grpSpPr>
          <p:pic>
            <p:nvPicPr>
              <p:cNvPr id="9281" name="Picture 12" descr="u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3289" y="1298"/>
                <a:ext cx="1451" cy="77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82" name="Picture 13" descr="b"/>
              <p:cNvPicPr>
                <a:picLocks noChangeAspect="1" noChangeArrowheads="1"/>
              </p:cNvPicPr>
              <p:nvPr/>
            </p:nvPicPr>
            <p:blipFill>
              <a:blip r:embed="rId4"/>
              <a:srcRect/>
              <a:stretch>
                <a:fillRect/>
              </a:stretch>
            </p:blipFill>
            <p:spPr bwMode="auto">
              <a:xfrm>
                <a:off x="1837" y="1298"/>
                <a:ext cx="1452" cy="78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83" name="Text Box 14"/>
              <p:cNvSpPr txBox="1">
                <a:spLocks noChangeArrowheads="1"/>
              </p:cNvSpPr>
              <p:nvPr/>
            </p:nvSpPr>
            <p:spPr bwMode="auto">
              <a:xfrm>
                <a:off x="1837" y="2056"/>
                <a:ext cx="2903" cy="205"/>
              </a:xfrm>
              <a:prstGeom prst="rect">
                <a:avLst/>
              </a:prstGeom>
              <a:solidFill>
                <a:schemeClr val="bg1">
                  <a:alpha val="29019"/>
                </a:schemeClr>
              </a:solidFill>
              <a:ln w="12700" cap="sq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poor family</a:t>
                </a:r>
              </a:p>
            </p:txBody>
          </p:sp>
        </p:grpSp>
      </p:grpSp>
      <p:grpSp>
        <p:nvGrpSpPr>
          <p:cNvPr id="4" name="Group 15"/>
          <p:cNvGrpSpPr>
            <a:grpSpLocks/>
          </p:cNvGrpSpPr>
          <p:nvPr/>
        </p:nvGrpSpPr>
        <p:grpSpPr bwMode="auto">
          <a:xfrm>
            <a:off x="1828800" y="933450"/>
            <a:ext cx="5905500" cy="5238750"/>
            <a:chOff x="1247" y="754"/>
            <a:chExt cx="3720" cy="3492"/>
          </a:xfrm>
        </p:grpSpPr>
        <p:sp>
          <p:nvSpPr>
            <p:cNvPr id="9268" name="AutoShape 16"/>
            <p:cNvSpPr>
              <a:spLocks noChangeArrowheads="1"/>
            </p:cNvSpPr>
            <p:nvPr/>
          </p:nvSpPr>
          <p:spPr bwMode="auto">
            <a:xfrm>
              <a:off x="1247" y="754"/>
              <a:ext cx="3720" cy="3492"/>
            </a:xfrm>
            <a:prstGeom prst="foldedCorner">
              <a:avLst>
                <a:gd name="adj" fmla="val 10426"/>
              </a:avLst>
            </a:prstGeom>
            <a:solidFill>
              <a:schemeClr val="bg1"/>
            </a:solidFill>
            <a:ln w="12700" cap="sq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cxnSp>
          <p:nvCxnSpPr>
            <p:cNvPr id="9269" name="AutoShape 17"/>
            <p:cNvCxnSpPr>
              <a:cxnSpLocks noChangeShapeType="1"/>
            </p:cNvCxnSpPr>
            <p:nvPr/>
          </p:nvCxnSpPr>
          <p:spPr bwMode="auto">
            <a:xfrm>
              <a:off x="1610" y="3658"/>
              <a:ext cx="2898" cy="0"/>
            </a:xfrm>
            <a:prstGeom prst="straightConnector1">
              <a:avLst/>
            </a:prstGeom>
            <a:noFill/>
            <a:ln w="28575">
              <a:noFill/>
              <a:round/>
              <a:headEnd/>
              <a:tailEnd/>
            </a:ln>
          </p:spPr>
        </p:cxnSp>
        <p:cxnSp>
          <p:nvCxnSpPr>
            <p:cNvPr id="9270" name="AutoShape 18"/>
            <p:cNvCxnSpPr>
              <a:cxnSpLocks noChangeShapeType="1"/>
            </p:cNvCxnSpPr>
            <p:nvPr/>
          </p:nvCxnSpPr>
          <p:spPr bwMode="auto">
            <a:xfrm>
              <a:off x="1615" y="3431"/>
              <a:ext cx="2898" cy="0"/>
            </a:xfrm>
            <a:prstGeom prst="straightConnector1">
              <a:avLst/>
            </a:prstGeom>
            <a:noFill/>
            <a:ln w="28575">
              <a:noFill/>
              <a:prstDash val="dash"/>
              <a:round/>
              <a:headEnd/>
              <a:tailEnd/>
            </a:ln>
          </p:spPr>
        </p:cxnSp>
        <p:sp>
          <p:nvSpPr>
            <p:cNvPr id="9271" name="Rectangle 19"/>
            <p:cNvSpPr>
              <a:spLocks noChangeArrowheads="1"/>
            </p:cNvSpPr>
            <p:nvPr/>
          </p:nvSpPr>
          <p:spPr bwMode="auto">
            <a:xfrm>
              <a:off x="1615" y="2568"/>
              <a:ext cx="377" cy="1090"/>
            </a:xfrm>
            <a:prstGeom prst="rect">
              <a:avLst/>
            </a:prstGeom>
            <a:solidFill>
              <a:schemeClr val="bg1"/>
            </a:solidFill>
            <a:ln w="28575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r>
                <a:rPr lang="en-US" sz="1700" dirty="0" err="1">
                  <a:solidFill>
                    <a:srgbClr val="000000"/>
                  </a:solidFill>
                  <a:latin typeface="Times New Roman" pitchFamily="18" charset="0"/>
                </a:rPr>
                <a:t>Shadaqah</a:t>
              </a:r>
              <a:r>
                <a:rPr lang="en-US" sz="1700" dirty="0">
                  <a:solidFill>
                    <a:srgbClr val="000000"/>
                  </a:solidFill>
                  <a:latin typeface="Times New Roman" pitchFamily="18" charset="0"/>
                </a:rPr>
                <a:t>/Charity</a:t>
              </a:r>
            </a:p>
          </p:txBody>
        </p:sp>
        <p:sp>
          <p:nvSpPr>
            <p:cNvPr id="9272" name="Rectangle 20"/>
            <p:cNvSpPr>
              <a:spLocks noChangeArrowheads="1"/>
            </p:cNvSpPr>
            <p:nvPr/>
          </p:nvSpPr>
          <p:spPr bwMode="auto">
            <a:xfrm>
              <a:off x="2245" y="2796"/>
              <a:ext cx="379" cy="862"/>
            </a:xfrm>
            <a:prstGeom prst="rect">
              <a:avLst/>
            </a:prstGeom>
            <a:solidFill>
              <a:schemeClr val="bg1"/>
            </a:solidFill>
            <a:ln w="28575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r>
                <a:rPr lang="en-US" sz="1700" dirty="0" err="1">
                  <a:solidFill>
                    <a:srgbClr val="000000"/>
                  </a:solidFill>
                  <a:latin typeface="Times New Roman" pitchFamily="18" charset="0"/>
                </a:rPr>
                <a:t>Qardh</a:t>
              </a:r>
              <a:r>
                <a:rPr lang="en-US" sz="1700" dirty="0">
                  <a:solidFill>
                    <a:srgbClr val="000000"/>
                  </a:solidFill>
                  <a:latin typeface="Times New Roman" pitchFamily="18" charset="0"/>
                </a:rPr>
                <a:t>/Loan</a:t>
              </a:r>
            </a:p>
          </p:txBody>
        </p:sp>
        <p:grpSp>
          <p:nvGrpSpPr>
            <p:cNvPr id="5" name="Group 21"/>
            <p:cNvGrpSpPr>
              <a:grpSpLocks/>
            </p:cNvGrpSpPr>
            <p:nvPr/>
          </p:nvGrpSpPr>
          <p:grpSpPr bwMode="auto">
            <a:xfrm rot="1178961">
              <a:off x="1699" y="1979"/>
              <a:ext cx="2904" cy="963"/>
              <a:chOff x="1383" y="346"/>
              <a:chExt cx="2904" cy="963"/>
            </a:xfrm>
          </p:grpSpPr>
          <p:pic>
            <p:nvPicPr>
              <p:cNvPr id="9274" name="Picture 22" descr="l"/>
              <p:cNvPicPr>
                <a:picLocks noChangeAspect="1" noChangeArrowheads="1"/>
              </p:cNvPicPr>
              <p:nvPr/>
            </p:nvPicPr>
            <p:blipFill>
              <a:blip r:embed="rId5"/>
              <a:srcRect/>
              <a:stretch>
                <a:fillRect/>
              </a:stretch>
            </p:blipFill>
            <p:spPr bwMode="auto">
              <a:xfrm>
                <a:off x="2834" y="346"/>
                <a:ext cx="1452" cy="77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75" name="Picture 23" descr="DSCN3268"/>
              <p:cNvPicPr>
                <a:picLocks noChangeAspect="1" noChangeArrowheads="1"/>
              </p:cNvPicPr>
              <p:nvPr/>
            </p:nvPicPr>
            <p:blipFill>
              <a:blip r:embed="rId6"/>
              <a:srcRect/>
              <a:stretch>
                <a:fillRect/>
              </a:stretch>
            </p:blipFill>
            <p:spPr bwMode="auto">
              <a:xfrm>
                <a:off x="1383" y="346"/>
                <a:ext cx="1452" cy="77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76" name="Text Box 24"/>
              <p:cNvSpPr txBox="1">
                <a:spLocks noChangeArrowheads="1"/>
              </p:cNvSpPr>
              <p:nvPr/>
            </p:nvSpPr>
            <p:spPr bwMode="auto">
              <a:xfrm>
                <a:off x="1384" y="1104"/>
                <a:ext cx="2903" cy="205"/>
              </a:xfrm>
              <a:prstGeom prst="rect">
                <a:avLst/>
              </a:prstGeom>
              <a:solidFill>
                <a:schemeClr val="bg1">
                  <a:alpha val="29019"/>
                </a:schemeClr>
              </a:solidFill>
              <a:ln w="12700" cap="sq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poor family</a:t>
                </a:r>
              </a:p>
            </p:txBody>
          </p:sp>
        </p:grpSp>
      </p:grpSp>
      <p:grpSp>
        <p:nvGrpSpPr>
          <p:cNvPr id="6" name="Group 25"/>
          <p:cNvGrpSpPr>
            <a:grpSpLocks/>
          </p:cNvGrpSpPr>
          <p:nvPr/>
        </p:nvGrpSpPr>
        <p:grpSpPr bwMode="auto">
          <a:xfrm>
            <a:off x="1905000" y="914400"/>
            <a:ext cx="5905500" cy="5238750"/>
            <a:chOff x="1337" y="754"/>
            <a:chExt cx="3720" cy="3492"/>
          </a:xfrm>
        </p:grpSpPr>
        <p:sp>
          <p:nvSpPr>
            <p:cNvPr id="9257" name="AutoShape 26"/>
            <p:cNvSpPr>
              <a:spLocks noChangeArrowheads="1"/>
            </p:cNvSpPr>
            <p:nvPr/>
          </p:nvSpPr>
          <p:spPr bwMode="auto">
            <a:xfrm>
              <a:off x="1337" y="754"/>
              <a:ext cx="3720" cy="3492"/>
            </a:xfrm>
            <a:prstGeom prst="foldedCorner">
              <a:avLst>
                <a:gd name="adj" fmla="val 10426"/>
              </a:avLst>
            </a:prstGeom>
            <a:solidFill>
              <a:schemeClr val="bg1"/>
            </a:solidFill>
            <a:ln w="12700" cap="sq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cxnSp>
          <p:nvCxnSpPr>
            <p:cNvPr id="9258" name="AutoShape 27"/>
            <p:cNvCxnSpPr>
              <a:cxnSpLocks noChangeShapeType="1"/>
            </p:cNvCxnSpPr>
            <p:nvPr/>
          </p:nvCxnSpPr>
          <p:spPr bwMode="auto">
            <a:xfrm>
              <a:off x="1726" y="3086"/>
              <a:ext cx="2857" cy="0"/>
            </a:xfrm>
            <a:prstGeom prst="straightConnector1">
              <a:avLst/>
            </a:prstGeom>
            <a:noFill/>
            <a:ln w="28575">
              <a:noFill/>
              <a:prstDash val="dash"/>
              <a:round/>
              <a:headEnd/>
              <a:tailEnd/>
            </a:ln>
          </p:spPr>
        </p:cxnSp>
        <p:cxnSp>
          <p:nvCxnSpPr>
            <p:cNvPr id="9259" name="AutoShape 28"/>
            <p:cNvCxnSpPr>
              <a:cxnSpLocks noChangeShapeType="1"/>
            </p:cNvCxnSpPr>
            <p:nvPr/>
          </p:nvCxnSpPr>
          <p:spPr bwMode="auto">
            <a:xfrm>
              <a:off x="1700" y="3658"/>
              <a:ext cx="2898" cy="0"/>
            </a:xfrm>
            <a:prstGeom prst="straightConnector1">
              <a:avLst/>
            </a:prstGeom>
            <a:noFill/>
            <a:ln w="28575">
              <a:noFill/>
              <a:round/>
              <a:headEnd/>
              <a:tailEnd/>
            </a:ln>
          </p:spPr>
        </p:cxnSp>
        <p:cxnSp>
          <p:nvCxnSpPr>
            <p:cNvPr id="9260" name="AutoShape 29"/>
            <p:cNvCxnSpPr>
              <a:cxnSpLocks noChangeShapeType="1"/>
            </p:cNvCxnSpPr>
            <p:nvPr/>
          </p:nvCxnSpPr>
          <p:spPr bwMode="auto">
            <a:xfrm>
              <a:off x="1705" y="3385"/>
              <a:ext cx="2898" cy="0"/>
            </a:xfrm>
            <a:prstGeom prst="straightConnector1">
              <a:avLst/>
            </a:prstGeom>
            <a:noFill/>
            <a:ln w="28575">
              <a:noFill/>
              <a:prstDash val="dash"/>
              <a:round/>
              <a:headEnd/>
              <a:tailEnd/>
            </a:ln>
          </p:spPr>
        </p:cxnSp>
        <p:sp>
          <p:nvSpPr>
            <p:cNvPr id="9261" name="Rectangle 30"/>
            <p:cNvSpPr>
              <a:spLocks noChangeArrowheads="1"/>
            </p:cNvSpPr>
            <p:nvPr/>
          </p:nvSpPr>
          <p:spPr bwMode="auto">
            <a:xfrm>
              <a:off x="1705" y="2569"/>
              <a:ext cx="377" cy="1089"/>
            </a:xfrm>
            <a:prstGeom prst="rect">
              <a:avLst/>
            </a:prstGeom>
            <a:solidFill>
              <a:schemeClr val="bg1"/>
            </a:solidFill>
            <a:ln w="28575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r>
                <a:rPr lang="en-US" sz="1700" dirty="0" err="1">
                  <a:solidFill>
                    <a:srgbClr val="000000"/>
                  </a:solidFill>
                  <a:latin typeface="Times New Roman" pitchFamily="18" charset="0"/>
                </a:rPr>
                <a:t>Shadaqah</a:t>
              </a:r>
              <a:r>
                <a:rPr lang="en-US" sz="1700" dirty="0">
                  <a:solidFill>
                    <a:srgbClr val="000000"/>
                  </a:solidFill>
                  <a:latin typeface="Times New Roman" pitchFamily="18" charset="0"/>
                </a:rPr>
                <a:t>/Charity</a:t>
              </a:r>
            </a:p>
          </p:txBody>
        </p:sp>
        <p:sp>
          <p:nvSpPr>
            <p:cNvPr id="9262" name="Rectangle 31"/>
            <p:cNvSpPr>
              <a:spLocks noChangeArrowheads="1"/>
            </p:cNvSpPr>
            <p:nvPr/>
          </p:nvSpPr>
          <p:spPr bwMode="auto">
            <a:xfrm>
              <a:off x="2335" y="2705"/>
              <a:ext cx="379" cy="953"/>
            </a:xfrm>
            <a:prstGeom prst="rect">
              <a:avLst/>
            </a:prstGeom>
            <a:solidFill>
              <a:schemeClr val="bg1"/>
            </a:solidFill>
            <a:ln w="28575" cap="sq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r>
                <a:rPr lang="en-US" sz="1700" dirty="0" err="1">
                  <a:solidFill>
                    <a:srgbClr val="000000"/>
                  </a:solidFill>
                  <a:latin typeface="Times New Roman" pitchFamily="18" charset="0"/>
                </a:rPr>
                <a:t>Qardh</a:t>
              </a:r>
              <a:r>
                <a:rPr lang="en-US" sz="1700" dirty="0">
                  <a:solidFill>
                    <a:srgbClr val="000000"/>
                  </a:solidFill>
                  <a:latin typeface="Times New Roman" pitchFamily="18" charset="0"/>
                </a:rPr>
                <a:t>/Loan</a:t>
              </a:r>
            </a:p>
          </p:txBody>
        </p:sp>
        <p:sp>
          <p:nvSpPr>
            <p:cNvPr id="9263" name="Rectangle 32"/>
            <p:cNvSpPr>
              <a:spLocks noChangeArrowheads="1"/>
            </p:cNvSpPr>
            <p:nvPr/>
          </p:nvSpPr>
          <p:spPr bwMode="auto">
            <a:xfrm>
              <a:off x="2970" y="2841"/>
              <a:ext cx="379" cy="81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</p:spPr>
          <p:txBody>
            <a:bodyPr vert="eaVert" wrap="none" anchor="ctr"/>
            <a:lstStyle/>
            <a:p>
              <a:pPr algn="ctr"/>
              <a:r>
                <a:rPr lang="en-US" sz="1700" dirty="0">
                  <a:solidFill>
                    <a:srgbClr val="000000"/>
                  </a:solidFill>
                  <a:latin typeface="Times New Roman" pitchFamily="18" charset="0"/>
                </a:rPr>
                <a:t>Financing</a:t>
              </a:r>
            </a:p>
          </p:txBody>
        </p:sp>
        <p:grpSp>
          <p:nvGrpSpPr>
            <p:cNvPr id="7" name="Group 33"/>
            <p:cNvGrpSpPr>
              <a:grpSpLocks/>
            </p:cNvGrpSpPr>
            <p:nvPr/>
          </p:nvGrpSpPr>
          <p:grpSpPr bwMode="auto">
            <a:xfrm rot="713805">
              <a:off x="1789" y="1861"/>
              <a:ext cx="2903" cy="955"/>
              <a:chOff x="295" y="391"/>
              <a:chExt cx="2903" cy="955"/>
            </a:xfrm>
          </p:grpSpPr>
          <p:pic>
            <p:nvPicPr>
              <p:cNvPr id="9265" name="Picture 34" descr="urami icon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1746" y="391"/>
                <a:ext cx="1452" cy="774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9266" name="Picture 35" descr="DSCN3050"/>
              <p:cNvPicPr>
                <a:picLocks noChangeAspect="1" noChangeArrowheads="1"/>
              </p:cNvPicPr>
              <p:nvPr/>
            </p:nvPicPr>
            <p:blipFill>
              <a:blip r:embed="rId8"/>
              <a:srcRect/>
              <a:stretch>
                <a:fillRect/>
              </a:stretch>
            </p:blipFill>
            <p:spPr bwMode="auto">
              <a:xfrm>
                <a:off x="295" y="391"/>
                <a:ext cx="1452" cy="771"/>
              </a:xfrm>
              <a:prstGeom prst="rect">
                <a:avLst/>
              </a:prstGeom>
              <a:solidFill>
                <a:schemeClr val="bg1"/>
              </a:solidFill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9267" name="Text Box 36"/>
              <p:cNvSpPr txBox="1">
                <a:spLocks noChangeArrowheads="1"/>
              </p:cNvSpPr>
              <p:nvPr/>
            </p:nvSpPr>
            <p:spPr bwMode="auto">
              <a:xfrm>
                <a:off x="295" y="997"/>
                <a:ext cx="2903" cy="349"/>
              </a:xfrm>
              <a:prstGeom prst="rect">
                <a:avLst/>
              </a:prstGeom>
              <a:solidFill>
                <a:schemeClr val="bg1">
                  <a:alpha val="29019"/>
                </a:schemeClr>
              </a:solidFill>
              <a:ln w="12700" cap="sq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poor family &amp; </a:t>
                </a:r>
              </a:p>
              <a:p>
                <a:pPr algn="ctr"/>
                <a:r>
                  <a:rPr lang="en-US" sz="1400" b="1" dirty="0">
                    <a:solidFill>
                      <a:schemeClr val="bg1"/>
                    </a:solidFill>
                  </a:rPr>
                  <a:t>micro/people business</a:t>
                </a:r>
              </a:p>
            </p:txBody>
          </p:sp>
        </p:grpSp>
      </p:grpSp>
      <p:grpSp>
        <p:nvGrpSpPr>
          <p:cNvPr id="8" name="Group 37"/>
          <p:cNvGrpSpPr>
            <a:grpSpLocks/>
          </p:cNvGrpSpPr>
          <p:nvPr/>
        </p:nvGrpSpPr>
        <p:grpSpPr bwMode="auto">
          <a:xfrm>
            <a:off x="1905000" y="933450"/>
            <a:ext cx="5905500" cy="5238750"/>
            <a:chOff x="1337" y="754"/>
            <a:chExt cx="3720" cy="3492"/>
          </a:xfrm>
        </p:grpSpPr>
        <p:sp>
          <p:nvSpPr>
            <p:cNvPr id="9243" name="AutoShape 38"/>
            <p:cNvSpPr>
              <a:spLocks noChangeArrowheads="1"/>
            </p:cNvSpPr>
            <p:nvPr/>
          </p:nvSpPr>
          <p:spPr bwMode="auto">
            <a:xfrm>
              <a:off x="1337" y="754"/>
              <a:ext cx="3720" cy="3492"/>
            </a:xfrm>
            <a:prstGeom prst="foldedCorner">
              <a:avLst>
                <a:gd name="adj" fmla="val 10426"/>
              </a:avLst>
            </a:prstGeom>
            <a:solidFill>
              <a:schemeClr val="bg1"/>
            </a:solidFill>
            <a:ln w="12700" cap="sq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grpSp>
          <p:nvGrpSpPr>
            <p:cNvPr id="9" name="Group 39"/>
            <p:cNvGrpSpPr>
              <a:grpSpLocks/>
            </p:cNvGrpSpPr>
            <p:nvPr/>
          </p:nvGrpSpPr>
          <p:grpSpPr bwMode="auto">
            <a:xfrm>
              <a:off x="1700" y="1797"/>
              <a:ext cx="2950" cy="1862"/>
              <a:chOff x="1700" y="1797"/>
              <a:chExt cx="2950" cy="1862"/>
            </a:xfrm>
          </p:grpSpPr>
          <p:cxnSp>
            <p:nvCxnSpPr>
              <p:cNvPr id="9245" name="AutoShape 40"/>
              <p:cNvCxnSpPr>
                <a:cxnSpLocks noChangeShapeType="1"/>
              </p:cNvCxnSpPr>
              <p:nvPr/>
            </p:nvCxnSpPr>
            <p:spPr bwMode="auto">
              <a:xfrm>
                <a:off x="1705" y="3159"/>
                <a:ext cx="2898" cy="0"/>
              </a:xfrm>
              <a:prstGeom prst="straightConnector1">
                <a:avLst/>
              </a:prstGeom>
              <a:noFill/>
              <a:ln w="28575">
                <a:noFill/>
                <a:prstDash val="dash"/>
                <a:round/>
                <a:headEnd/>
                <a:tailEnd/>
              </a:ln>
            </p:spPr>
          </p:cxnSp>
          <p:cxnSp>
            <p:nvCxnSpPr>
              <p:cNvPr id="9246" name="AutoShape 41"/>
              <p:cNvCxnSpPr>
                <a:cxnSpLocks noChangeShapeType="1"/>
              </p:cNvCxnSpPr>
              <p:nvPr/>
            </p:nvCxnSpPr>
            <p:spPr bwMode="auto">
              <a:xfrm>
                <a:off x="1700" y="3658"/>
                <a:ext cx="2898" cy="0"/>
              </a:xfrm>
              <a:prstGeom prst="straightConnector1">
                <a:avLst/>
              </a:prstGeom>
              <a:noFill/>
              <a:ln w="28575" cap="sq">
                <a:noFill/>
                <a:round/>
                <a:headEnd/>
                <a:tailEnd/>
              </a:ln>
            </p:spPr>
          </p:cxnSp>
          <p:cxnSp>
            <p:nvCxnSpPr>
              <p:cNvPr id="9247" name="AutoShape 42"/>
              <p:cNvCxnSpPr>
                <a:cxnSpLocks noChangeShapeType="1"/>
              </p:cNvCxnSpPr>
              <p:nvPr/>
            </p:nvCxnSpPr>
            <p:spPr bwMode="auto">
              <a:xfrm>
                <a:off x="1705" y="3385"/>
                <a:ext cx="2898" cy="0"/>
              </a:xfrm>
              <a:prstGeom prst="straightConnector1">
                <a:avLst/>
              </a:prstGeom>
              <a:noFill/>
              <a:ln w="28575">
                <a:noFill/>
                <a:prstDash val="dash"/>
                <a:round/>
                <a:headEnd/>
                <a:tailEnd/>
              </a:ln>
            </p:spPr>
          </p:cxnSp>
          <p:cxnSp>
            <p:nvCxnSpPr>
              <p:cNvPr id="9248" name="AutoShape 43"/>
              <p:cNvCxnSpPr>
                <a:cxnSpLocks noChangeShapeType="1"/>
              </p:cNvCxnSpPr>
              <p:nvPr/>
            </p:nvCxnSpPr>
            <p:spPr bwMode="auto">
              <a:xfrm flipH="1">
                <a:off x="1733" y="2913"/>
                <a:ext cx="2859" cy="0"/>
              </a:xfrm>
              <a:prstGeom prst="straightConnector1">
                <a:avLst/>
              </a:prstGeom>
              <a:noFill/>
              <a:ln w="28575">
                <a:noFill/>
                <a:prstDash val="dash"/>
                <a:round/>
                <a:headEnd/>
                <a:tailEnd/>
              </a:ln>
            </p:spPr>
          </p:cxnSp>
          <p:sp>
            <p:nvSpPr>
              <p:cNvPr id="9249" name="Rectangle 44"/>
              <p:cNvSpPr>
                <a:spLocks noChangeArrowheads="1"/>
              </p:cNvSpPr>
              <p:nvPr/>
            </p:nvSpPr>
            <p:spPr bwMode="auto">
              <a:xfrm>
                <a:off x="1705" y="2568"/>
                <a:ext cx="377" cy="1090"/>
              </a:xfrm>
              <a:prstGeom prst="rect">
                <a:avLst/>
              </a:prstGeom>
              <a:solidFill>
                <a:schemeClr val="bg1"/>
              </a:solidFill>
              <a:ln w="28575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algn="ctr"/>
                <a:r>
                  <a:rPr lang="en-US" sz="1700" dirty="0" err="1">
                    <a:solidFill>
                      <a:srgbClr val="000000"/>
                    </a:solidFill>
                    <a:latin typeface="Times New Roman" pitchFamily="18" charset="0"/>
                  </a:rPr>
                  <a:t>Shadaqah</a:t>
                </a:r>
                <a:r>
                  <a:rPr lang="en-US" sz="1700" dirty="0">
                    <a:solidFill>
                      <a:srgbClr val="000000"/>
                    </a:solidFill>
                    <a:latin typeface="Times New Roman" pitchFamily="18" charset="0"/>
                  </a:rPr>
                  <a:t>/Charity</a:t>
                </a:r>
              </a:p>
            </p:txBody>
          </p:sp>
          <p:sp>
            <p:nvSpPr>
              <p:cNvPr id="9250" name="Rectangle 45"/>
              <p:cNvSpPr>
                <a:spLocks noChangeArrowheads="1"/>
              </p:cNvSpPr>
              <p:nvPr/>
            </p:nvSpPr>
            <p:spPr bwMode="auto">
              <a:xfrm>
                <a:off x="2335" y="2660"/>
                <a:ext cx="379" cy="998"/>
              </a:xfrm>
              <a:prstGeom prst="rect">
                <a:avLst/>
              </a:prstGeom>
              <a:solidFill>
                <a:schemeClr val="bg1"/>
              </a:solidFill>
              <a:ln w="28575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algn="ctr"/>
                <a:r>
                  <a:rPr lang="en-US" sz="1400" dirty="0" err="1">
                    <a:solidFill>
                      <a:srgbClr val="000000"/>
                    </a:solidFill>
                    <a:latin typeface="Verdana" pitchFamily="34" charset="0"/>
                  </a:rPr>
                  <a:t>Qardh</a:t>
                </a:r>
                <a:r>
                  <a:rPr lang="en-US" sz="1400" dirty="0">
                    <a:solidFill>
                      <a:srgbClr val="000000"/>
                    </a:solidFill>
                    <a:latin typeface="Verdana" pitchFamily="34" charset="0"/>
                  </a:rPr>
                  <a:t>/Loan</a:t>
                </a:r>
              </a:p>
            </p:txBody>
          </p:sp>
          <p:sp>
            <p:nvSpPr>
              <p:cNvPr id="9251" name="Rectangle 46"/>
              <p:cNvSpPr>
                <a:spLocks noChangeArrowheads="1"/>
              </p:cNvSpPr>
              <p:nvPr/>
            </p:nvSpPr>
            <p:spPr bwMode="auto">
              <a:xfrm>
                <a:off x="3605" y="2841"/>
                <a:ext cx="370" cy="817"/>
              </a:xfrm>
              <a:prstGeom prst="rect">
                <a:avLst/>
              </a:prstGeom>
              <a:solidFill>
                <a:schemeClr val="bg1"/>
              </a:solidFill>
              <a:ln w="28575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anchor="ctr"/>
              <a:lstStyle/>
              <a:p>
                <a:pPr algn="ctr"/>
                <a:r>
                  <a:rPr lang="en-US" sz="1700" dirty="0">
                    <a:solidFill>
                      <a:srgbClr val="000000"/>
                    </a:solidFill>
                    <a:latin typeface="Times New Roman" pitchFamily="18" charset="0"/>
                  </a:rPr>
                  <a:t>Saving/investment</a:t>
                </a:r>
              </a:p>
            </p:txBody>
          </p:sp>
          <p:sp>
            <p:nvSpPr>
              <p:cNvPr id="9252" name="Rectangle 47"/>
              <p:cNvSpPr>
                <a:spLocks noChangeArrowheads="1"/>
              </p:cNvSpPr>
              <p:nvPr/>
            </p:nvSpPr>
            <p:spPr bwMode="auto">
              <a:xfrm>
                <a:off x="2970" y="2750"/>
                <a:ext cx="379" cy="909"/>
              </a:xfrm>
              <a:prstGeom prst="rect">
                <a:avLst/>
              </a:prstGeom>
              <a:solidFill>
                <a:schemeClr val="bg1"/>
              </a:solidFill>
              <a:ln w="28575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algn="ctr"/>
                <a:r>
                  <a:rPr lang="en-US" sz="1700" dirty="0">
                    <a:solidFill>
                      <a:srgbClr val="000000"/>
                    </a:solidFill>
                    <a:latin typeface="Times New Roman" pitchFamily="18" charset="0"/>
                  </a:rPr>
                  <a:t>Financing</a:t>
                </a:r>
              </a:p>
            </p:txBody>
          </p:sp>
          <p:grpSp>
            <p:nvGrpSpPr>
              <p:cNvPr id="10" name="Group 48"/>
              <p:cNvGrpSpPr>
                <a:grpSpLocks/>
              </p:cNvGrpSpPr>
              <p:nvPr/>
            </p:nvGrpSpPr>
            <p:grpSpPr bwMode="auto">
              <a:xfrm rot="479565">
                <a:off x="1746" y="1797"/>
                <a:ext cx="2904" cy="955"/>
                <a:chOff x="340" y="391"/>
                <a:chExt cx="2904" cy="955"/>
              </a:xfrm>
            </p:grpSpPr>
            <p:pic>
              <p:nvPicPr>
                <p:cNvPr id="9254" name="Picture 49"/>
                <p:cNvPicPr>
                  <a:picLocks noChangeAspect="1" noChangeArrowheads="1"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340" y="391"/>
                  <a:ext cx="1451" cy="753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255" name="Picture 50" descr="DROPPING006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1746" y="391"/>
                  <a:ext cx="1497" cy="771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9256" name="Text Box 51"/>
                <p:cNvSpPr txBox="1">
                  <a:spLocks noChangeArrowheads="1"/>
                </p:cNvSpPr>
                <p:nvPr/>
              </p:nvSpPr>
              <p:spPr bwMode="auto">
                <a:xfrm>
                  <a:off x="341" y="997"/>
                  <a:ext cx="2903" cy="349"/>
                </a:xfrm>
                <a:prstGeom prst="rect">
                  <a:avLst/>
                </a:prstGeom>
                <a:solidFill>
                  <a:schemeClr val="bg1">
                    <a:alpha val="29019"/>
                  </a:schemeClr>
                </a:solidFill>
                <a:ln w="12700" cap="sq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1400" b="1" dirty="0">
                      <a:solidFill>
                        <a:schemeClr val="bg1"/>
                      </a:solidFill>
                    </a:rPr>
                    <a:t>poor family &amp; </a:t>
                  </a:r>
                </a:p>
                <a:p>
                  <a:pPr algn="ctr"/>
                  <a:r>
                    <a:rPr lang="en-US" sz="1400" b="1" dirty="0">
                      <a:solidFill>
                        <a:schemeClr val="bg1"/>
                      </a:solidFill>
                    </a:rPr>
                    <a:t>micro/people business</a:t>
                  </a:r>
                </a:p>
              </p:txBody>
            </p:sp>
          </p:grpSp>
        </p:grpSp>
      </p:grpSp>
      <p:grpSp>
        <p:nvGrpSpPr>
          <p:cNvPr id="11" name="Group 52"/>
          <p:cNvGrpSpPr>
            <a:grpSpLocks/>
          </p:cNvGrpSpPr>
          <p:nvPr/>
        </p:nvGrpSpPr>
        <p:grpSpPr bwMode="auto">
          <a:xfrm>
            <a:off x="1866900" y="914400"/>
            <a:ext cx="5905500" cy="5238750"/>
            <a:chOff x="1020" y="436"/>
            <a:chExt cx="3720" cy="3492"/>
          </a:xfrm>
        </p:grpSpPr>
        <p:sp>
          <p:nvSpPr>
            <p:cNvPr id="9228" name="AutoShape 53"/>
            <p:cNvSpPr>
              <a:spLocks noChangeArrowheads="1"/>
            </p:cNvSpPr>
            <p:nvPr/>
          </p:nvSpPr>
          <p:spPr bwMode="auto">
            <a:xfrm>
              <a:off x="1020" y="436"/>
              <a:ext cx="3720" cy="3492"/>
            </a:xfrm>
            <a:prstGeom prst="foldedCorner">
              <a:avLst>
                <a:gd name="adj" fmla="val 10125"/>
              </a:avLst>
            </a:prstGeom>
            <a:solidFill>
              <a:schemeClr val="bg1"/>
            </a:solidFill>
            <a:ln w="12700" cap="sq">
              <a:noFill/>
              <a:round/>
              <a:headEnd/>
              <a:tailEnd/>
            </a:ln>
          </p:spPr>
          <p:txBody>
            <a:bodyPr wrap="none" anchor="ctr"/>
            <a:lstStyle/>
            <a:p>
              <a:endParaRPr lang="id-ID"/>
            </a:p>
          </p:txBody>
        </p:sp>
        <p:grpSp>
          <p:nvGrpSpPr>
            <p:cNvPr id="12" name="Group 54"/>
            <p:cNvGrpSpPr>
              <a:grpSpLocks/>
            </p:cNvGrpSpPr>
            <p:nvPr/>
          </p:nvGrpSpPr>
          <p:grpSpPr bwMode="auto">
            <a:xfrm>
              <a:off x="1417" y="1206"/>
              <a:ext cx="2916" cy="2025"/>
              <a:chOff x="2051" y="1680"/>
              <a:chExt cx="2916" cy="2025"/>
            </a:xfrm>
          </p:grpSpPr>
          <p:cxnSp>
            <p:nvCxnSpPr>
              <p:cNvPr id="9230" name="AutoShape 55"/>
              <p:cNvCxnSpPr>
                <a:cxnSpLocks noChangeShapeType="1"/>
                <a:stCxn id="9234" idx="1"/>
                <a:endCxn id="9238" idx="3"/>
              </p:cNvCxnSpPr>
              <p:nvPr/>
            </p:nvCxnSpPr>
            <p:spPr bwMode="auto">
              <a:xfrm>
                <a:off x="2051" y="3159"/>
                <a:ext cx="2916" cy="0"/>
              </a:xfrm>
              <a:prstGeom prst="straightConnector1">
                <a:avLst/>
              </a:prstGeom>
              <a:noFill/>
              <a:ln w="28575">
                <a:noFill/>
                <a:prstDash val="dash"/>
                <a:round/>
                <a:headEnd/>
                <a:tailEnd/>
              </a:ln>
            </p:spPr>
          </p:cxnSp>
          <p:cxnSp>
            <p:nvCxnSpPr>
              <p:cNvPr id="9231" name="AutoShape 56"/>
              <p:cNvCxnSpPr>
                <a:cxnSpLocks noChangeShapeType="1"/>
              </p:cNvCxnSpPr>
              <p:nvPr/>
            </p:nvCxnSpPr>
            <p:spPr bwMode="auto">
              <a:xfrm>
                <a:off x="2055" y="3704"/>
                <a:ext cx="2898" cy="0"/>
              </a:xfrm>
              <a:prstGeom prst="straightConnector1">
                <a:avLst/>
              </a:prstGeom>
              <a:noFill/>
              <a:ln w="28575" cap="sq">
                <a:noFill/>
                <a:round/>
                <a:headEnd/>
                <a:tailEnd/>
              </a:ln>
            </p:spPr>
          </p:cxnSp>
          <p:cxnSp>
            <p:nvCxnSpPr>
              <p:cNvPr id="9232" name="AutoShape 57"/>
              <p:cNvCxnSpPr>
                <a:cxnSpLocks noChangeShapeType="1"/>
              </p:cNvCxnSpPr>
              <p:nvPr/>
            </p:nvCxnSpPr>
            <p:spPr bwMode="auto">
              <a:xfrm>
                <a:off x="2055" y="2887"/>
                <a:ext cx="2898" cy="0"/>
              </a:xfrm>
              <a:prstGeom prst="straightConnector1">
                <a:avLst/>
              </a:prstGeom>
              <a:noFill/>
              <a:ln w="28575">
                <a:noFill/>
                <a:prstDash val="dash"/>
                <a:round/>
                <a:headEnd/>
                <a:tailEnd/>
              </a:ln>
            </p:spPr>
          </p:cxnSp>
          <p:cxnSp>
            <p:nvCxnSpPr>
              <p:cNvPr id="9233" name="AutoShape 58"/>
              <p:cNvCxnSpPr>
                <a:cxnSpLocks noChangeShapeType="1"/>
              </p:cNvCxnSpPr>
              <p:nvPr/>
            </p:nvCxnSpPr>
            <p:spPr bwMode="auto">
              <a:xfrm>
                <a:off x="2060" y="3431"/>
                <a:ext cx="2898" cy="0"/>
              </a:xfrm>
              <a:prstGeom prst="straightConnector1">
                <a:avLst/>
              </a:prstGeom>
              <a:noFill/>
              <a:ln w="28575">
                <a:noFill/>
                <a:prstDash val="dash"/>
                <a:round/>
                <a:headEnd/>
                <a:tailEnd/>
              </a:ln>
            </p:spPr>
          </p:cxnSp>
          <p:sp>
            <p:nvSpPr>
              <p:cNvPr id="9234" name="Rectangle 59"/>
              <p:cNvSpPr>
                <a:spLocks noChangeArrowheads="1"/>
              </p:cNvSpPr>
              <p:nvPr/>
            </p:nvSpPr>
            <p:spPr bwMode="auto">
              <a:xfrm>
                <a:off x="2060" y="2614"/>
                <a:ext cx="377" cy="1090"/>
              </a:xfrm>
              <a:prstGeom prst="rect">
                <a:avLst/>
              </a:prstGeom>
              <a:solidFill>
                <a:schemeClr val="bg1"/>
              </a:solidFill>
              <a:ln w="28575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algn="ctr"/>
                <a:r>
                  <a:rPr lang="en-US" sz="1700" dirty="0" err="1">
                    <a:solidFill>
                      <a:srgbClr val="000000"/>
                    </a:solidFill>
                    <a:latin typeface="Times New Roman" pitchFamily="18" charset="0"/>
                  </a:rPr>
                  <a:t>Shadaqah</a:t>
                </a:r>
                <a:r>
                  <a:rPr lang="en-US" sz="1700" dirty="0">
                    <a:solidFill>
                      <a:srgbClr val="000000"/>
                    </a:solidFill>
                    <a:latin typeface="Times New Roman" pitchFamily="18" charset="0"/>
                  </a:rPr>
                  <a:t>/Charity</a:t>
                </a:r>
              </a:p>
            </p:txBody>
          </p:sp>
          <p:sp>
            <p:nvSpPr>
              <p:cNvPr id="9235" name="Rectangle 60"/>
              <p:cNvSpPr>
                <a:spLocks noChangeArrowheads="1"/>
              </p:cNvSpPr>
              <p:nvPr/>
            </p:nvSpPr>
            <p:spPr bwMode="auto">
              <a:xfrm>
                <a:off x="2690" y="2614"/>
                <a:ext cx="379" cy="1090"/>
              </a:xfrm>
              <a:prstGeom prst="rect">
                <a:avLst/>
              </a:prstGeom>
              <a:solidFill>
                <a:schemeClr val="bg1"/>
              </a:solidFill>
              <a:ln w="28575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algn="ctr"/>
                <a:r>
                  <a:rPr lang="en-US" sz="1700" dirty="0" err="1">
                    <a:solidFill>
                      <a:srgbClr val="000000"/>
                    </a:solidFill>
                    <a:latin typeface="Times New Roman" pitchFamily="18" charset="0"/>
                  </a:rPr>
                  <a:t>Qardh</a:t>
                </a:r>
                <a:r>
                  <a:rPr lang="en-US" sz="1700" dirty="0">
                    <a:solidFill>
                      <a:srgbClr val="000000"/>
                    </a:solidFill>
                    <a:latin typeface="Times New Roman" pitchFamily="18" charset="0"/>
                  </a:rPr>
                  <a:t>/Loan</a:t>
                </a:r>
              </a:p>
            </p:txBody>
          </p:sp>
          <p:sp>
            <p:nvSpPr>
              <p:cNvPr id="9236" name="Rectangle 61"/>
              <p:cNvSpPr>
                <a:spLocks noChangeArrowheads="1"/>
              </p:cNvSpPr>
              <p:nvPr/>
            </p:nvSpPr>
            <p:spPr bwMode="auto">
              <a:xfrm>
                <a:off x="3960" y="2614"/>
                <a:ext cx="370" cy="1090"/>
              </a:xfrm>
              <a:prstGeom prst="rect">
                <a:avLst/>
              </a:prstGeom>
              <a:solidFill>
                <a:schemeClr val="bg1"/>
              </a:solidFill>
              <a:ln w="28575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algn="ctr"/>
                <a:r>
                  <a:rPr lang="en-US" sz="1700" dirty="0">
                    <a:solidFill>
                      <a:srgbClr val="000000"/>
                    </a:solidFill>
                    <a:latin typeface="Times New Roman" pitchFamily="18" charset="0"/>
                  </a:rPr>
                  <a:t>Saving/Investment</a:t>
                </a:r>
              </a:p>
            </p:txBody>
          </p:sp>
          <p:sp>
            <p:nvSpPr>
              <p:cNvPr id="9237" name="Rectangle 62"/>
              <p:cNvSpPr>
                <a:spLocks noChangeArrowheads="1"/>
              </p:cNvSpPr>
              <p:nvPr/>
            </p:nvSpPr>
            <p:spPr bwMode="auto">
              <a:xfrm>
                <a:off x="3325" y="2615"/>
                <a:ext cx="379" cy="1090"/>
              </a:xfrm>
              <a:prstGeom prst="rect">
                <a:avLst/>
              </a:prstGeom>
              <a:solidFill>
                <a:schemeClr val="bg1"/>
              </a:solidFill>
              <a:ln w="28575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algn="ctr"/>
                <a:r>
                  <a:rPr lang="en-US" sz="1700" dirty="0">
                    <a:solidFill>
                      <a:srgbClr val="000000"/>
                    </a:solidFill>
                    <a:latin typeface="Times New Roman" pitchFamily="18" charset="0"/>
                  </a:rPr>
                  <a:t>Financing</a:t>
                </a:r>
              </a:p>
            </p:txBody>
          </p:sp>
          <p:sp>
            <p:nvSpPr>
              <p:cNvPr id="9238" name="Rectangle 63"/>
              <p:cNvSpPr>
                <a:spLocks noChangeArrowheads="1"/>
              </p:cNvSpPr>
              <p:nvPr/>
            </p:nvSpPr>
            <p:spPr bwMode="auto">
              <a:xfrm>
                <a:off x="4588" y="2614"/>
                <a:ext cx="370" cy="1090"/>
              </a:xfrm>
              <a:prstGeom prst="rect">
                <a:avLst/>
              </a:prstGeom>
              <a:solidFill>
                <a:schemeClr val="bg1"/>
              </a:solidFill>
              <a:ln w="28575" cap="sq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vert="eaVert" wrap="none" anchor="ctr"/>
              <a:lstStyle/>
              <a:p>
                <a:pPr algn="ctr"/>
                <a:r>
                  <a:rPr lang="en-US" sz="1700" dirty="0">
                    <a:solidFill>
                      <a:srgbClr val="000000"/>
                    </a:solidFill>
                    <a:latin typeface="Times New Roman" pitchFamily="18" charset="0"/>
                  </a:rPr>
                  <a:t>Risk Sharing</a:t>
                </a:r>
              </a:p>
            </p:txBody>
          </p:sp>
          <p:grpSp>
            <p:nvGrpSpPr>
              <p:cNvPr id="13" name="Group 64"/>
              <p:cNvGrpSpPr>
                <a:grpSpLocks/>
              </p:cNvGrpSpPr>
              <p:nvPr/>
            </p:nvGrpSpPr>
            <p:grpSpPr bwMode="auto">
              <a:xfrm>
                <a:off x="2056" y="1680"/>
                <a:ext cx="2903" cy="957"/>
                <a:chOff x="158" y="183"/>
                <a:chExt cx="2903" cy="957"/>
              </a:xfrm>
            </p:grpSpPr>
            <p:pic>
              <p:nvPicPr>
                <p:cNvPr id="9240" name="Picture 65" descr="Resize of ikhtiar icon"/>
                <p:cNvPicPr>
                  <a:picLocks noChangeAspect="1" noChangeArrowheads="1"/>
                </p:cNvPicPr>
                <p:nvPr/>
              </p:nvPicPr>
              <p:blipFill>
                <a:blip r:embed="rId11"/>
                <a:srcRect/>
                <a:stretch>
                  <a:fillRect/>
                </a:stretch>
              </p:blipFill>
              <p:spPr bwMode="auto">
                <a:xfrm>
                  <a:off x="158" y="183"/>
                  <a:ext cx="1452" cy="77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9241" name="Picture 66"/>
                <p:cNvPicPr>
                  <a:picLocks noChangeAspect="1" noChangeArrowheads="1"/>
                </p:cNvPicPr>
                <p:nvPr/>
              </p:nvPicPr>
              <p:blipFill>
                <a:blip r:embed="rId12"/>
                <a:srcRect/>
                <a:stretch>
                  <a:fillRect/>
                </a:stretch>
              </p:blipFill>
              <p:spPr bwMode="auto">
                <a:xfrm>
                  <a:off x="1609" y="187"/>
                  <a:ext cx="1452" cy="794"/>
                </a:xfrm>
                <a:prstGeom prst="rect">
                  <a:avLst/>
                </a:prstGeom>
                <a:solidFill>
                  <a:schemeClr val="bg1"/>
                </a:solidFill>
                <a:ln w="9525">
                  <a:noFill/>
                  <a:miter lim="800000"/>
                  <a:headEnd/>
                  <a:tailEnd/>
                </a:ln>
              </p:spPr>
            </p:pic>
            <p:sp>
              <p:nvSpPr>
                <p:cNvPr id="9242" name="Text Box 67"/>
                <p:cNvSpPr txBox="1">
                  <a:spLocks noChangeArrowheads="1"/>
                </p:cNvSpPr>
                <p:nvPr/>
              </p:nvSpPr>
              <p:spPr bwMode="auto">
                <a:xfrm>
                  <a:off x="158" y="791"/>
                  <a:ext cx="2903" cy="349"/>
                </a:xfrm>
                <a:prstGeom prst="rect">
                  <a:avLst/>
                </a:prstGeom>
                <a:solidFill>
                  <a:schemeClr val="bg1">
                    <a:alpha val="29019"/>
                  </a:schemeClr>
                </a:solidFill>
                <a:ln w="12700" cap="sq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pPr algn="ctr"/>
                  <a:r>
                    <a:rPr lang="en-US" sz="1400" b="1" dirty="0">
                      <a:solidFill>
                        <a:schemeClr val="bg1"/>
                      </a:solidFill>
                    </a:rPr>
                    <a:t>poor family &amp; </a:t>
                  </a:r>
                </a:p>
                <a:p>
                  <a:pPr algn="ctr"/>
                  <a:r>
                    <a:rPr lang="en-US" sz="1400" b="1" dirty="0">
                      <a:solidFill>
                        <a:schemeClr val="bg1"/>
                      </a:solidFill>
                    </a:rPr>
                    <a:t>micro/people business</a:t>
                  </a:r>
                </a:p>
              </p:txBody>
            </p:sp>
          </p:grpSp>
        </p:grpSp>
      </p:grp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2122715" y="695740"/>
            <a:ext cx="5746241" cy="835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5784" tIns="47892" rIns="95784" bIns="47892">
            <a:spAutoFit/>
          </a:bodyPr>
          <a:lstStyle/>
          <a:p>
            <a:r>
              <a:rPr lang="id-ID" sz="2500" b="1" dirty="0">
                <a:solidFill>
                  <a:srgbClr val="1B0D81"/>
                </a:solidFill>
                <a:latin typeface="Myriad Roman" pitchFamily="34" charset="0"/>
              </a:rPr>
              <a:t>INSTRUMENT FOR </a:t>
            </a:r>
            <a:r>
              <a:rPr lang="en-US" sz="2500" b="1" dirty="0">
                <a:solidFill>
                  <a:srgbClr val="1B0D81"/>
                </a:solidFill>
                <a:latin typeface="Myriad Roman" pitchFamily="34" charset="0"/>
              </a:rPr>
              <a:t>EMPOWERMENT</a:t>
            </a:r>
          </a:p>
          <a:p>
            <a:r>
              <a:rPr lang="en-US" sz="2300" b="1" dirty="0">
                <a:solidFill>
                  <a:srgbClr val="DA6D00"/>
                </a:solidFill>
                <a:latin typeface="Myriad Roman" pitchFamily="34" charset="0"/>
              </a:rPr>
              <a:t>Five Pillars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93" r="87194"/>
          <a:stretch/>
        </p:blipFill>
        <p:spPr>
          <a:xfrm>
            <a:off x="7217448" y="3492382"/>
            <a:ext cx="1806697" cy="1615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602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9" descr="2 copy"/>
          <p:cNvPicPr>
            <a:picLocks noChangeAspect="1" noChangeArrowheads="1"/>
          </p:cNvPicPr>
          <p:nvPr/>
        </p:nvPicPr>
        <p:blipFill rotWithShape="1">
          <a:blip r:embed="rId2"/>
          <a:srcRect l="17610" t="29394" r="16262" b="7616"/>
          <a:stretch/>
        </p:blipFill>
        <p:spPr bwMode="auto">
          <a:xfrm>
            <a:off x="1115616" y="1735400"/>
            <a:ext cx="6552728" cy="4854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Text Box 4"/>
          <p:cNvSpPr txBox="1">
            <a:spLocks noChangeArrowheads="1"/>
          </p:cNvSpPr>
          <p:nvPr/>
        </p:nvSpPr>
        <p:spPr bwMode="auto">
          <a:xfrm>
            <a:off x="2987824" y="764704"/>
            <a:ext cx="5746241" cy="835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5784" tIns="47892" rIns="95784" bIns="47892">
            <a:spAutoFit/>
          </a:bodyPr>
          <a:lstStyle/>
          <a:p>
            <a:r>
              <a:rPr lang="id-ID" sz="2500" b="1" dirty="0">
                <a:solidFill>
                  <a:srgbClr val="1B0D81"/>
                </a:solidFill>
                <a:latin typeface="Myriad Roman" pitchFamily="34" charset="0"/>
              </a:rPr>
              <a:t>INSTRUMENT FOR </a:t>
            </a:r>
            <a:r>
              <a:rPr lang="en-US" sz="2500" b="1" dirty="0">
                <a:solidFill>
                  <a:srgbClr val="1B0D81"/>
                </a:solidFill>
                <a:latin typeface="Myriad Roman" pitchFamily="34" charset="0"/>
              </a:rPr>
              <a:t>EMPOWERMENT</a:t>
            </a:r>
          </a:p>
          <a:p>
            <a:r>
              <a:rPr lang="en-US" sz="2300" b="1" dirty="0">
                <a:solidFill>
                  <a:srgbClr val="DA6D00"/>
                </a:solidFill>
                <a:latin typeface="Myriad Roman" pitchFamily="34" charset="0"/>
              </a:rPr>
              <a:t>5</a:t>
            </a:r>
            <a:r>
              <a:rPr lang="en-US" sz="2300" b="1" dirty="0" smtClean="0">
                <a:solidFill>
                  <a:srgbClr val="DA6D00"/>
                </a:solidFill>
                <a:latin typeface="Myriad Roman" pitchFamily="34" charset="0"/>
              </a:rPr>
              <a:t> Pillars and 3 </a:t>
            </a:r>
            <a:r>
              <a:rPr lang="en-US" sz="2300" b="1" dirty="0" err="1" smtClean="0">
                <a:solidFill>
                  <a:srgbClr val="DA6D00"/>
                </a:solidFill>
                <a:latin typeface="Myriad Roman" pitchFamily="34" charset="0"/>
              </a:rPr>
              <a:t>Intitutions</a:t>
            </a:r>
            <a:endParaRPr lang="en-US" sz="2300" b="1" dirty="0">
              <a:solidFill>
                <a:srgbClr val="DA6D00"/>
              </a:solidFill>
              <a:latin typeface="Myriad Roman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4870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762000" y="159603"/>
            <a:ext cx="8262168" cy="76944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b="1" cap="all" dirty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+mn-lt"/>
                <a:cs typeface="+mn-cs"/>
              </a:rPr>
              <a:t>Mengapa Keuangan mikro ?</a:t>
            </a:r>
            <a:endParaRPr lang="en-US" sz="4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+mn-lt"/>
              <a:cs typeface="+mn-cs"/>
            </a:endParaRPr>
          </a:p>
        </p:txBody>
      </p:sp>
      <p:sp>
        <p:nvSpPr>
          <p:cNvPr id="3" name="Text Box 22"/>
          <p:cNvSpPr txBox="1">
            <a:spLocks noChangeArrowheads="1"/>
          </p:cNvSpPr>
          <p:nvPr/>
        </p:nvSpPr>
        <p:spPr bwMode="auto">
          <a:xfrm>
            <a:off x="1408113" y="3733800"/>
            <a:ext cx="1944687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Orang</a:t>
            </a:r>
            <a:r>
              <a:rPr lang="en-US" sz="20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miskin</a:t>
            </a:r>
            <a:endParaRPr lang="en-US" sz="2000" b="1" dirty="0"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5" name="AutoShape 24"/>
          <p:cNvSpPr>
            <a:spLocks noChangeArrowheads="1"/>
          </p:cNvSpPr>
          <p:nvPr/>
        </p:nvSpPr>
        <p:spPr bwMode="auto">
          <a:xfrm>
            <a:off x="3581400" y="1447800"/>
            <a:ext cx="2438400" cy="1524000"/>
          </a:xfrm>
          <a:prstGeom prst="foldedCorner">
            <a:avLst>
              <a:gd name="adj" fmla="val 27630"/>
            </a:avLst>
          </a:prstGeom>
          <a:solidFill>
            <a:schemeClr val="accent6"/>
          </a:solidFill>
          <a:ln w="9525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 dirty="0">
              <a:solidFill>
                <a:schemeClr val="bg1"/>
              </a:solidFill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  <a:cs typeface="+mn-cs"/>
              </a:rPr>
              <a:t>Keperluan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  <a:cs typeface="+mn-cs"/>
              </a:rPr>
              <a:t>Permodalan untuk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solidFill>
                  <a:schemeClr val="bg1"/>
                </a:solidFill>
                <a:cs typeface="+mn-cs"/>
              </a:rPr>
              <a:t>Usaha</a:t>
            </a:r>
            <a:endParaRPr lang="en-US" dirty="0">
              <a:solidFill>
                <a:schemeClr val="bg1"/>
              </a:solidFill>
              <a:cs typeface="+mn-cs"/>
            </a:endParaRPr>
          </a:p>
        </p:txBody>
      </p:sp>
      <p:sp>
        <p:nvSpPr>
          <p:cNvPr id="7" name="AutoShape 26"/>
          <p:cNvSpPr>
            <a:spLocks noChangeArrowheads="1"/>
          </p:cNvSpPr>
          <p:nvPr/>
        </p:nvSpPr>
        <p:spPr bwMode="auto">
          <a:xfrm>
            <a:off x="1066800" y="4114800"/>
            <a:ext cx="2667000" cy="1828800"/>
          </a:xfrm>
          <a:prstGeom prst="foldedCorner">
            <a:avLst>
              <a:gd name="adj" fmla="val 12500"/>
            </a:avLst>
          </a:prstGeom>
          <a:solidFill>
            <a:srgbClr val="B1E5FF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latin typeface="+mj-lt"/>
                <a:cs typeface="+mn-cs"/>
              </a:rPr>
              <a:t>Tidak memiliki :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latin typeface="+mj-lt"/>
                <a:cs typeface="+mn-cs"/>
              </a:rPr>
              <a:t> akses, agunan, lap. Keu,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latin typeface="+mj-lt"/>
                <a:cs typeface="+mn-cs"/>
              </a:rPr>
              <a:t>Dll.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latin typeface="+mj-lt"/>
                <a:cs typeface="+mn-cs"/>
              </a:rPr>
              <a:t> </a:t>
            </a:r>
            <a:endParaRPr lang="en-US" dirty="0">
              <a:latin typeface="+mj-lt"/>
              <a:cs typeface="+mn-cs"/>
            </a:endParaRPr>
          </a:p>
        </p:txBody>
      </p:sp>
      <p:sp>
        <p:nvSpPr>
          <p:cNvPr id="8" name="Text Box 28"/>
          <p:cNvSpPr txBox="1">
            <a:spLocks noChangeArrowheads="1"/>
          </p:cNvSpPr>
          <p:nvPr/>
        </p:nvSpPr>
        <p:spPr bwMode="auto">
          <a:xfrm>
            <a:off x="3470704" y="3197423"/>
            <a:ext cx="202170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14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Modal dperlukan oleh</a:t>
            </a:r>
            <a:endParaRPr lang="en-US" sz="1400" b="1" dirty="0"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11" name="Frame 10"/>
          <p:cNvSpPr/>
          <p:nvPr/>
        </p:nvSpPr>
        <p:spPr>
          <a:xfrm>
            <a:off x="3352800" y="1295400"/>
            <a:ext cx="2819400" cy="1905000"/>
          </a:xfrm>
          <a:prstGeom prst="frame">
            <a:avLst>
              <a:gd name="adj1" fmla="val 10472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tx1"/>
              </a:solidFill>
            </a:endParaRPr>
          </a:p>
        </p:txBody>
      </p:sp>
      <p:sp>
        <p:nvSpPr>
          <p:cNvPr id="14" name="Bent-Up Arrow 13"/>
          <p:cNvSpPr/>
          <p:nvPr/>
        </p:nvSpPr>
        <p:spPr>
          <a:xfrm rot="10800000" flipH="1">
            <a:off x="6172200" y="2057400"/>
            <a:ext cx="1219200" cy="1600200"/>
          </a:xfrm>
          <a:prstGeom prst="bentUpArrow">
            <a:avLst>
              <a:gd name="adj1" fmla="val 12122"/>
              <a:gd name="adj2" fmla="val 14537"/>
              <a:gd name="adj3" fmla="val 20775"/>
            </a:avLst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15" name="Bent-Up Arrow 14"/>
          <p:cNvSpPr/>
          <p:nvPr/>
        </p:nvSpPr>
        <p:spPr>
          <a:xfrm rot="10800000">
            <a:off x="2133600" y="2133600"/>
            <a:ext cx="1219200" cy="1600200"/>
          </a:xfrm>
          <a:prstGeom prst="bentUpArrow">
            <a:avLst>
              <a:gd name="adj1" fmla="val 12122"/>
              <a:gd name="adj2" fmla="val 14537"/>
              <a:gd name="adj3" fmla="val 20775"/>
            </a:avLst>
          </a:prstGeom>
          <a:solidFill>
            <a:schemeClr val="accent6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pic>
        <p:nvPicPr>
          <p:cNvPr id="16" name="Picture 15" descr="DSCN5500.jpg"/>
          <p:cNvPicPr>
            <a:picLocks noChangeAspect="1"/>
          </p:cNvPicPr>
          <p:nvPr/>
        </p:nvPicPr>
        <p:blipFill>
          <a:blip r:embed="rId3" cstate="screen">
            <a:lum bright="6000" contrast="-5000"/>
          </a:blip>
          <a:srcRect/>
          <a:stretch>
            <a:fillRect/>
          </a:stretch>
        </p:blipFill>
        <p:spPr>
          <a:xfrm>
            <a:off x="1066799" y="4114800"/>
            <a:ext cx="2667001" cy="1828800"/>
          </a:xfrm>
          <a:prstGeom prst="rect">
            <a:avLst/>
          </a:prstGeom>
          <a:ln>
            <a:noFill/>
          </a:ln>
          <a:effectLst>
            <a:outerShdw sx="1000" sy="1000" algn="ctr" rotWithShape="0">
              <a:srgbClr val="000000"/>
            </a:out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</p:pic>
      <p:sp>
        <p:nvSpPr>
          <p:cNvPr id="17" name="Frame 16"/>
          <p:cNvSpPr/>
          <p:nvPr/>
        </p:nvSpPr>
        <p:spPr>
          <a:xfrm>
            <a:off x="990600" y="3733800"/>
            <a:ext cx="2819400" cy="2286000"/>
          </a:xfrm>
          <a:prstGeom prst="frame">
            <a:avLst>
              <a:gd name="adj1" fmla="val 407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tx1"/>
              </a:solidFill>
            </a:endParaRPr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6437313" y="3695700"/>
            <a:ext cx="19446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 err="1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Ora</a:t>
            </a:r>
            <a:r>
              <a:rPr lang="id-ID" sz="2000" b="1" dirty="0"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ng Kaya</a:t>
            </a:r>
            <a:endParaRPr lang="en-US" sz="2000" b="1" dirty="0"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  <p:sp>
        <p:nvSpPr>
          <p:cNvPr id="19" name="AutoShape 26"/>
          <p:cNvSpPr>
            <a:spLocks noChangeArrowheads="1"/>
          </p:cNvSpPr>
          <p:nvPr/>
        </p:nvSpPr>
        <p:spPr bwMode="auto">
          <a:xfrm>
            <a:off x="5918200" y="4076700"/>
            <a:ext cx="2667000" cy="1943100"/>
          </a:xfrm>
          <a:prstGeom prst="foldedCorner">
            <a:avLst>
              <a:gd name="adj" fmla="val 12500"/>
            </a:avLst>
          </a:prstGeom>
          <a:solidFill>
            <a:srgbClr val="B1E5FF"/>
          </a:solidFill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latin typeface="+mj-lt"/>
                <a:cs typeface="+mn-cs"/>
              </a:rPr>
              <a:t>Memiliki Akses, Agunan,</a:t>
            </a:r>
            <a:endParaRPr lang="en-US" dirty="0">
              <a:latin typeface="+mj-lt"/>
              <a:cs typeface="+mn-cs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latin typeface="+mj-lt"/>
                <a:cs typeface="+mn-cs"/>
              </a:rPr>
              <a:t>Laporan Keuangan</a:t>
            </a:r>
            <a:r>
              <a:rPr lang="en-US" dirty="0">
                <a:latin typeface="+mj-lt"/>
                <a:cs typeface="+mn-cs"/>
              </a:rPr>
              <a:t>,</a:t>
            </a:r>
            <a:r>
              <a:rPr lang="id-ID" dirty="0">
                <a:latin typeface="+mj-lt"/>
                <a:cs typeface="+mn-cs"/>
              </a:rPr>
              <a:t> dan</a:t>
            </a:r>
            <a:r>
              <a:rPr lang="en-US" dirty="0">
                <a:latin typeface="+mj-lt"/>
                <a:cs typeface="+mn-cs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dirty="0">
                <a:latin typeface="+mj-lt"/>
                <a:cs typeface="+mn-cs"/>
              </a:rPr>
              <a:t>Proposal Bisnis</a:t>
            </a:r>
            <a:endParaRPr lang="en-US" dirty="0">
              <a:latin typeface="+mj-lt"/>
              <a:cs typeface="+mn-cs"/>
            </a:endParaRPr>
          </a:p>
        </p:txBody>
      </p:sp>
      <p:sp>
        <p:nvSpPr>
          <p:cNvPr id="21" name="Frame 20"/>
          <p:cNvSpPr/>
          <p:nvPr/>
        </p:nvSpPr>
        <p:spPr>
          <a:xfrm>
            <a:off x="5841642" y="3696237"/>
            <a:ext cx="2819400" cy="2399763"/>
          </a:xfrm>
          <a:prstGeom prst="frame">
            <a:avLst>
              <a:gd name="adj1" fmla="val 407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>
              <a:solidFill>
                <a:schemeClr val="tx1"/>
              </a:solidFill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216842" y="4191000"/>
            <a:ext cx="2362200" cy="169848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id-ID"/>
          </a:p>
        </p:txBody>
      </p:sp>
      <p:sp>
        <p:nvSpPr>
          <p:cNvPr id="27" name="Rectangle 26"/>
          <p:cNvSpPr/>
          <p:nvPr/>
        </p:nvSpPr>
        <p:spPr>
          <a:xfrm>
            <a:off x="1441699" y="5181600"/>
            <a:ext cx="1911101" cy="707886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+mn-lt"/>
                <a:cs typeface="+mn-cs"/>
              </a:rPr>
              <a:t>Solusi??</a:t>
            </a:r>
            <a:endParaRPr lang="en-US" sz="4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+mn-lt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1216842" y="4136886"/>
            <a:ext cx="2364558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  <a:cs typeface="+mn-cs"/>
              </a:rPr>
              <a:t>Keuangan Mikro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  <a:cs typeface="+mn-cs"/>
              </a:rPr>
              <a:t>BPRS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2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  <a:cs typeface="+mn-cs"/>
              </a:rPr>
              <a:t>KBMT,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810790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7" grpId="0" animBg="1"/>
      <p:bldP spid="18" grpId="0"/>
      <p:bldP spid="19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Angles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ngle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83</TotalTime>
  <Words>766</Words>
  <Application>Microsoft Macintosh PowerPoint</Application>
  <PresentationFormat>On-screen Show (4:3)</PresentationFormat>
  <Paragraphs>174</Paragraphs>
  <Slides>20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Angles</vt:lpstr>
      <vt:lpstr>PowerPoint Presentation</vt:lpstr>
      <vt:lpstr>Pemerataan &amp; Distribusi harta</vt:lpstr>
      <vt:lpstr>Pemerataan dan distribusi harta</vt:lpstr>
      <vt:lpstr>Pemerataan dan distribusi harta</vt:lpstr>
      <vt:lpstr>Kepedulian Keluarga nabi terhadap “KAUM mikro”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SONY VAIO</dc:creator>
  <cp:lastModifiedBy>muhammad syakir sula</cp:lastModifiedBy>
  <cp:revision>8</cp:revision>
  <dcterms:created xsi:type="dcterms:W3CDTF">2014-09-08T02:59:13Z</dcterms:created>
  <dcterms:modified xsi:type="dcterms:W3CDTF">2014-10-12T22:54:02Z</dcterms:modified>
</cp:coreProperties>
</file>