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15"/>
  </p:notesMasterIdLst>
  <p:sldIdLst>
    <p:sldId id="256" r:id="rId2"/>
    <p:sldId id="270" r:id="rId3"/>
    <p:sldId id="258" r:id="rId4"/>
    <p:sldId id="266" r:id="rId5"/>
    <p:sldId id="257" r:id="rId6"/>
    <p:sldId id="380" r:id="rId7"/>
    <p:sldId id="379" r:id="rId8"/>
    <p:sldId id="381" r:id="rId9"/>
    <p:sldId id="267" r:id="rId10"/>
    <p:sldId id="275" r:id="rId11"/>
    <p:sldId id="268" r:id="rId12"/>
    <p:sldId id="298" r:id="rId13"/>
    <p:sldId id="300" r:id="rId14"/>
    <p:sldId id="375" r:id="rId15"/>
    <p:sldId id="299" r:id="rId16"/>
    <p:sldId id="301" r:id="rId17"/>
    <p:sldId id="376" r:id="rId18"/>
    <p:sldId id="303" r:id="rId19"/>
    <p:sldId id="305" r:id="rId20"/>
    <p:sldId id="306" r:id="rId21"/>
    <p:sldId id="307" r:id="rId22"/>
    <p:sldId id="308" r:id="rId23"/>
    <p:sldId id="309" r:id="rId24"/>
    <p:sldId id="271" r:id="rId25"/>
    <p:sldId id="260" r:id="rId26"/>
    <p:sldId id="261" r:id="rId27"/>
    <p:sldId id="262" r:id="rId28"/>
    <p:sldId id="263" r:id="rId29"/>
    <p:sldId id="373" r:id="rId30"/>
    <p:sldId id="310" r:id="rId31"/>
    <p:sldId id="311" r:id="rId32"/>
    <p:sldId id="374" r:id="rId33"/>
    <p:sldId id="312" r:id="rId34"/>
    <p:sldId id="314" r:id="rId35"/>
    <p:sldId id="316" r:id="rId36"/>
    <p:sldId id="272" r:id="rId37"/>
    <p:sldId id="317" r:id="rId38"/>
    <p:sldId id="319" r:id="rId39"/>
    <p:sldId id="318" r:id="rId40"/>
    <p:sldId id="320" r:id="rId41"/>
    <p:sldId id="274" r:id="rId42"/>
    <p:sldId id="321" r:id="rId43"/>
    <p:sldId id="276" r:id="rId44"/>
    <p:sldId id="322" r:id="rId45"/>
    <p:sldId id="277" r:id="rId46"/>
    <p:sldId id="278" r:id="rId47"/>
    <p:sldId id="279" r:id="rId48"/>
    <p:sldId id="280" r:id="rId49"/>
    <p:sldId id="281" r:id="rId50"/>
    <p:sldId id="282" r:id="rId51"/>
    <p:sldId id="324" r:id="rId52"/>
    <p:sldId id="325" r:id="rId53"/>
    <p:sldId id="283" r:id="rId54"/>
    <p:sldId id="326" r:id="rId55"/>
    <p:sldId id="284" r:id="rId56"/>
    <p:sldId id="327" r:id="rId57"/>
    <p:sldId id="285" r:id="rId58"/>
    <p:sldId id="286" r:id="rId59"/>
    <p:sldId id="329" r:id="rId60"/>
    <p:sldId id="287" r:id="rId61"/>
    <p:sldId id="323" r:id="rId62"/>
    <p:sldId id="288" r:id="rId63"/>
    <p:sldId id="330" r:id="rId64"/>
    <p:sldId id="378" r:id="rId65"/>
    <p:sldId id="315" r:id="rId66"/>
    <p:sldId id="331" r:id="rId67"/>
    <p:sldId id="332" r:id="rId68"/>
    <p:sldId id="333" r:id="rId69"/>
    <p:sldId id="334" r:id="rId70"/>
    <p:sldId id="335" r:id="rId71"/>
    <p:sldId id="336" r:id="rId72"/>
    <p:sldId id="337" r:id="rId73"/>
    <p:sldId id="338" r:id="rId74"/>
    <p:sldId id="339" r:id="rId75"/>
    <p:sldId id="345" r:id="rId76"/>
    <p:sldId id="340" r:id="rId77"/>
    <p:sldId id="342" r:id="rId78"/>
    <p:sldId id="343" r:id="rId79"/>
    <p:sldId id="350" r:id="rId80"/>
    <p:sldId id="346" r:id="rId81"/>
    <p:sldId id="347" r:id="rId82"/>
    <p:sldId id="351" r:id="rId83"/>
    <p:sldId id="349" r:id="rId84"/>
    <p:sldId id="352" r:id="rId85"/>
    <p:sldId id="353" r:id="rId86"/>
    <p:sldId id="344" r:id="rId87"/>
    <p:sldId id="354" r:id="rId88"/>
    <p:sldId id="355" r:id="rId89"/>
    <p:sldId id="377" r:id="rId90"/>
    <p:sldId id="290" r:id="rId91"/>
    <p:sldId id="356" r:id="rId92"/>
    <p:sldId id="291" r:id="rId93"/>
    <p:sldId id="357" r:id="rId94"/>
    <p:sldId id="359" r:id="rId95"/>
    <p:sldId id="360" r:id="rId96"/>
    <p:sldId id="292" r:id="rId97"/>
    <p:sldId id="361" r:id="rId98"/>
    <p:sldId id="362" r:id="rId99"/>
    <p:sldId id="293" r:id="rId100"/>
    <p:sldId id="363" r:id="rId101"/>
    <p:sldId id="364" r:id="rId102"/>
    <p:sldId id="294" r:id="rId103"/>
    <p:sldId id="365" r:id="rId104"/>
    <p:sldId id="366" r:id="rId105"/>
    <p:sldId id="295" r:id="rId106"/>
    <p:sldId id="367" r:id="rId107"/>
    <p:sldId id="368" r:id="rId108"/>
    <p:sldId id="369" r:id="rId109"/>
    <p:sldId id="370" r:id="rId110"/>
    <p:sldId id="296" r:id="rId111"/>
    <p:sldId id="371" r:id="rId112"/>
    <p:sldId id="372" r:id="rId113"/>
    <p:sldId id="297" r:id="rId114"/>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274037-4044-45C3-9082-B9FC94D8D569}"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5CBE28E2-C93B-4BD2-9C0C-765592E7EA83}">
      <dgm:prSet phldrT="[Text]" custT="1"/>
      <dgm:spPr>
        <a:solidFill>
          <a:schemeClr val="accent1">
            <a:shade val="80000"/>
            <a:hueOff val="0"/>
            <a:satOff val="0"/>
            <a:lumOff val="0"/>
          </a:schemeClr>
        </a:solidFill>
        <a:effectLst>
          <a:outerShdw blurRad="50800" dist="50800" dir="5400000" algn="ctr" rotWithShape="0">
            <a:srgbClr val="000000">
              <a:alpha val="77000"/>
            </a:srgbClr>
          </a:outerShdw>
          <a:reflection blurRad="6350" stA="50000" endA="300" endPos="55500" dist="50800" dir="5400000" sy="-100000" algn="bl" rotWithShape="0"/>
        </a:effectLst>
        <a:scene3d>
          <a:camera prst="orthographicFront"/>
          <a:lightRig rig="threePt" dir="t"/>
        </a:scene3d>
        <a:sp3d>
          <a:bevelT prst="relaxedInset"/>
        </a:sp3d>
      </dgm:spPr>
      <dgm:t>
        <a:bodyPr/>
        <a:lstStyle/>
        <a:p>
          <a:r>
            <a:rPr lang="id-ID" sz="5400" dirty="0" smtClean="0"/>
            <a:t>Akuntan Publik     </a:t>
          </a:r>
          <a:r>
            <a:rPr lang="id-ID" sz="3200" dirty="0" smtClean="0"/>
            <a:t>per 2020</a:t>
          </a:r>
          <a:endParaRPr lang="en-US" sz="3200" dirty="0"/>
        </a:p>
      </dgm:t>
    </dgm:pt>
    <dgm:pt modelId="{A353DB70-5220-467E-8833-0D5A5F5C2F03}" type="parTrans" cxnId="{A545C883-6E94-4740-BD3E-0F4EE2E91E31}">
      <dgm:prSet/>
      <dgm:spPr/>
      <dgm:t>
        <a:bodyPr/>
        <a:lstStyle/>
        <a:p>
          <a:endParaRPr lang="en-US"/>
        </a:p>
      </dgm:t>
    </dgm:pt>
    <dgm:pt modelId="{7451C9EE-10A8-4B35-9373-A68F8358A6C6}" type="sibTrans" cxnId="{A545C883-6E94-4740-BD3E-0F4EE2E91E31}">
      <dgm:prSet/>
      <dgm:spPr/>
      <dgm:t>
        <a:bodyPr/>
        <a:lstStyle/>
        <a:p>
          <a:endParaRPr lang="en-US"/>
        </a:p>
      </dgm:t>
    </dgm:pt>
    <dgm:pt modelId="{9B4F4A76-16F6-4CF6-8582-F16E4E938A71}">
      <dgm:prSet phldrT="[Text]"/>
      <dgm:spPr>
        <a:solidFill>
          <a:schemeClr val="bg2">
            <a:lumMod val="75000"/>
          </a:schemeClr>
        </a:solidFill>
      </dgm:spPr>
      <dgm:t>
        <a:bodyPr/>
        <a:lstStyle/>
        <a:p>
          <a:r>
            <a:rPr lang="en-US" b="0" i="0" u="none" dirty="0" smtClean="0"/>
            <a:t>6</a:t>
          </a:r>
          <a:r>
            <a:rPr lang="id-ID" b="0" i="0" u="none" dirty="0" smtClean="0"/>
            <a:t>31 </a:t>
          </a:r>
        </a:p>
        <a:p>
          <a:r>
            <a:rPr lang="id-ID" b="0" i="0" u="none" dirty="0" smtClean="0"/>
            <a:t>KAP</a:t>
          </a:r>
          <a:endParaRPr lang="en-US" dirty="0"/>
        </a:p>
      </dgm:t>
    </dgm:pt>
    <dgm:pt modelId="{DD08BC90-AE7F-4E70-B4CF-39B5A48D5299}" type="parTrans" cxnId="{C3792BA9-B976-49D2-9B12-96C49345BBA4}">
      <dgm:prSet/>
      <dgm:spPr/>
      <dgm:t>
        <a:bodyPr/>
        <a:lstStyle/>
        <a:p>
          <a:endParaRPr lang="en-US"/>
        </a:p>
      </dgm:t>
    </dgm:pt>
    <dgm:pt modelId="{887C59EE-0D38-4933-8CDA-4977505B3030}" type="sibTrans" cxnId="{C3792BA9-B976-49D2-9B12-96C49345BBA4}">
      <dgm:prSet/>
      <dgm:spPr/>
      <dgm:t>
        <a:bodyPr/>
        <a:lstStyle/>
        <a:p>
          <a:endParaRPr lang="en-US"/>
        </a:p>
      </dgm:t>
    </dgm:pt>
    <dgm:pt modelId="{3A972C82-6F8C-4476-B1BC-E0F135DAA556}">
      <dgm:prSet phldrT="[Text]"/>
      <dgm:spPr>
        <a:solidFill>
          <a:schemeClr val="accent2">
            <a:lumMod val="60000"/>
            <a:lumOff val="40000"/>
          </a:schemeClr>
        </a:solidFill>
      </dgm:spPr>
      <dgm:t>
        <a:bodyPr/>
        <a:lstStyle/>
        <a:p>
          <a:r>
            <a:rPr lang="id-ID" dirty="0" smtClean="0"/>
            <a:t>1423</a:t>
          </a:r>
        </a:p>
        <a:p>
          <a:r>
            <a:rPr lang="id-ID" dirty="0" smtClean="0"/>
            <a:t>AP</a:t>
          </a:r>
          <a:endParaRPr lang="en-US" dirty="0"/>
        </a:p>
      </dgm:t>
    </dgm:pt>
    <dgm:pt modelId="{FCCAA6B6-EFD2-4772-BA50-559399052EA1}" type="parTrans" cxnId="{51D0ED83-31B7-4D8D-93E0-0B4F8F112BF6}">
      <dgm:prSet/>
      <dgm:spPr/>
      <dgm:t>
        <a:bodyPr/>
        <a:lstStyle/>
        <a:p>
          <a:endParaRPr lang="en-US"/>
        </a:p>
      </dgm:t>
    </dgm:pt>
    <dgm:pt modelId="{2350B76E-967B-4612-9970-A6AEF265677C}" type="sibTrans" cxnId="{51D0ED83-31B7-4D8D-93E0-0B4F8F112BF6}">
      <dgm:prSet/>
      <dgm:spPr/>
      <dgm:t>
        <a:bodyPr/>
        <a:lstStyle/>
        <a:p>
          <a:endParaRPr lang="en-US"/>
        </a:p>
      </dgm:t>
    </dgm:pt>
    <dgm:pt modelId="{B6288638-2958-4116-A357-3AE3E877439B}">
      <dgm:prSet phldrT="[Text]"/>
      <dgm:spPr>
        <a:solidFill>
          <a:schemeClr val="accent6">
            <a:lumMod val="75000"/>
          </a:schemeClr>
        </a:solidFill>
      </dgm:spPr>
      <dgm:t>
        <a:bodyPr/>
        <a:lstStyle/>
        <a:p>
          <a:r>
            <a:rPr lang="id-ID" dirty="0" smtClean="0"/>
            <a:t>3444 </a:t>
          </a:r>
        </a:p>
        <a:p>
          <a:r>
            <a:rPr lang="id-ID" dirty="0" smtClean="0"/>
            <a:t>CPA</a:t>
          </a:r>
          <a:endParaRPr lang="en-US" dirty="0"/>
        </a:p>
      </dgm:t>
    </dgm:pt>
    <dgm:pt modelId="{E013501E-4BBC-4ADA-B84C-53EFD39AB068}" type="parTrans" cxnId="{2F34DCBB-3BAD-4B2B-9F0C-F257A89FEF16}">
      <dgm:prSet/>
      <dgm:spPr/>
      <dgm:t>
        <a:bodyPr/>
        <a:lstStyle/>
        <a:p>
          <a:endParaRPr lang="en-US"/>
        </a:p>
      </dgm:t>
    </dgm:pt>
    <dgm:pt modelId="{437DAB38-51E5-4226-8C8E-9CD25F181FBF}" type="sibTrans" cxnId="{2F34DCBB-3BAD-4B2B-9F0C-F257A89FEF16}">
      <dgm:prSet/>
      <dgm:spPr/>
      <dgm:t>
        <a:bodyPr/>
        <a:lstStyle/>
        <a:p>
          <a:endParaRPr lang="en-US"/>
        </a:p>
      </dgm:t>
    </dgm:pt>
    <dgm:pt modelId="{45D937E7-E94A-4E59-87E2-D899F9445D77}" type="pres">
      <dgm:prSet presAssocID="{43274037-4044-45C3-9082-B9FC94D8D569}" presName="composite" presStyleCnt="0">
        <dgm:presLayoutVars>
          <dgm:chMax val="1"/>
          <dgm:dir/>
          <dgm:resizeHandles val="exact"/>
        </dgm:presLayoutVars>
      </dgm:prSet>
      <dgm:spPr/>
      <dgm:t>
        <a:bodyPr/>
        <a:lstStyle/>
        <a:p>
          <a:endParaRPr lang="en-US"/>
        </a:p>
      </dgm:t>
    </dgm:pt>
    <dgm:pt modelId="{119DA806-F388-4474-800B-8E46A34F8159}" type="pres">
      <dgm:prSet presAssocID="{5CBE28E2-C93B-4BD2-9C0C-765592E7EA83}" presName="roof" presStyleLbl="dkBgShp" presStyleIdx="0" presStyleCnt="2" custLinFactNeighborY="-27970"/>
      <dgm:spPr/>
      <dgm:t>
        <a:bodyPr/>
        <a:lstStyle/>
        <a:p>
          <a:endParaRPr lang="en-US"/>
        </a:p>
      </dgm:t>
    </dgm:pt>
    <dgm:pt modelId="{A372A336-EFCD-43E3-AF31-6DE5BFC51182}" type="pres">
      <dgm:prSet presAssocID="{5CBE28E2-C93B-4BD2-9C0C-765592E7EA83}" presName="pillars" presStyleCnt="0"/>
      <dgm:spPr/>
    </dgm:pt>
    <dgm:pt modelId="{11408BEB-634B-495D-8E7B-690DF12358A3}" type="pres">
      <dgm:prSet presAssocID="{5CBE28E2-C93B-4BD2-9C0C-765592E7EA83}" presName="pillar1" presStyleLbl="node1" presStyleIdx="0" presStyleCnt="3">
        <dgm:presLayoutVars>
          <dgm:bulletEnabled val="1"/>
        </dgm:presLayoutVars>
      </dgm:prSet>
      <dgm:spPr/>
      <dgm:t>
        <a:bodyPr/>
        <a:lstStyle/>
        <a:p>
          <a:endParaRPr lang="en-US"/>
        </a:p>
      </dgm:t>
    </dgm:pt>
    <dgm:pt modelId="{CF38F14D-77CE-4183-8710-8A0B921A3049}" type="pres">
      <dgm:prSet presAssocID="{3A972C82-6F8C-4476-B1BC-E0F135DAA556}" presName="pillarX" presStyleLbl="node1" presStyleIdx="1" presStyleCnt="3">
        <dgm:presLayoutVars>
          <dgm:bulletEnabled val="1"/>
        </dgm:presLayoutVars>
      </dgm:prSet>
      <dgm:spPr/>
      <dgm:t>
        <a:bodyPr/>
        <a:lstStyle/>
        <a:p>
          <a:endParaRPr lang="en-US"/>
        </a:p>
      </dgm:t>
    </dgm:pt>
    <dgm:pt modelId="{05EA138D-7197-44B4-92F1-6A0274A60196}" type="pres">
      <dgm:prSet presAssocID="{B6288638-2958-4116-A357-3AE3E877439B}" presName="pillarX" presStyleLbl="node1" presStyleIdx="2" presStyleCnt="3">
        <dgm:presLayoutVars>
          <dgm:bulletEnabled val="1"/>
        </dgm:presLayoutVars>
      </dgm:prSet>
      <dgm:spPr/>
      <dgm:t>
        <a:bodyPr/>
        <a:lstStyle/>
        <a:p>
          <a:endParaRPr lang="en-US"/>
        </a:p>
      </dgm:t>
    </dgm:pt>
    <dgm:pt modelId="{AE2E951B-81EB-41E7-AEE2-85F5A3314616}" type="pres">
      <dgm:prSet presAssocID="{5CBE28E2-C93B-4BD2-9C0C-765592E7EA83}" presName="base" presStyleLbl="dkBgShp" presStyleIdx="1" presStyleCnt="2"/>
      <dgm:spPr/>
    </dgm:pt>
  </dgm:ptLst>
  <dgm:cxnLst>
    <dgm:cxn modelId="{2F34DCBB-3BAD-4B2B-9F0C-F257A89FEF16}" srcId="{5CBE28E2-C93B-4BD2-9C0C-765592E7EA83}" destId="{B6288638-2958-4116-A357-3AE3E877439B}" srcOrd="2" destOrd="0" parTransId="{E013501E-4BBC-4ADA-B84C-53EFD39AB068}" sibTransId="{437DAB38-51E5-4226-8C8E-9CD25F181FBF}"/>
    <dgm:cxn modelId="{33FFFBF6-12D4-4295-A997-759AFD0F515B}" type="presOf" srcId="{9B4F4A76-16F6-4CF6-8582-F16E4E938A71}" destId="{11408BEB-634B-495D-8E7B-690DF12358A3}" srcOrd="0" destOrd="0" presId="urn:microsoft.com/office/officeart/2005/8/layout/hList3"/>
    <dgm:cxn modelId="{51D0ED83-31B7-4D8D-93E0-0B4F8F112BF6}" srcId="{5CBE28E2-C93B-4BD2-9C0C-765592E7EA83}" destId="{3A972C82-6F8C-4476-B1BC-E0F135DAA556}" srcOrd="1" destOrd="0" parTransId="{FCCAA6B6-EFD2-4772-BA50-559399052EA1}" sibTransId="{2350B76E-967B-4612-9970-A6AEF265677C}"/>
    <dgm:cxn modelId="{66682EFB-66C6-4423-84AF-D1D94E460188}" type="presOf" srcId="{B6288638-2958-4116-A357-3AE3E877439B}" destId="{05EA138D-7197-44B4-92F1-6A0274A60196}" srcOrd="0" destOrd="0" presId="urn:microsoft.com/office/officeart/2005/8/layout/hList3"/>
    <dgm:cxn modelId="{A545C883-6E94-4740-BD3E-0F4EE2E91E31}" srcId="{43274037-4044-45C3-9082-B9FC94D8D569}" destId="{5CBE28E2-C93B-4BD2-9C0C-765592E7EA83}" srcOrd="0" destOrd="0" parTransId="{A353DB70-5220-467E-8833-0D5A5F5C2F03}" sibTransId="{7451C9EE-10A8-4B35-9373-A68F8358A6C6}"/>
    <dgm:cxn modelId="{59450B96-716F-41CA-A008-7E37E2153092}" type="presOf" srcId="{3A972C82-6F8C-4476-B1BC-E0F135DAA556}" destId="{CF38F14D-77CE-4183-8710-8A0B921A3049}" srcOrd="0" destOrd="0" presId="urn:microsoft.com/office/officeart/2005/8/layout/hList3"/>
    <dgm:cxn modelId="{F6050339-5E06-454D-A43D-ADA4D3372AD1}" type="presOf" srcId="{5CBE28E2-C93B-4BD2-9C0C-765592E7EA83}" destId="{119DA806-F388-4474-800B-8E46A34F8159}" srcOrd="0" destOrd="0" presId="urn:microsoft.com/office/officeart/2005/8/layout/hList3"/>
    <dgm:cxn modelId="{C3792BA9-B976-49D2-9B12-96C49345BBA4}" srcId="{5CBE28E2-C93B-4BD2-9C0C-765592E7EA83}" destId="{9B4F4A76-16F6-4CF6-8582-F16E4E938A71}" srcOrd="0" destOrd="0" parTransId="{DD08BC90-AE7F-4E70-B4CF-39B5A48D5299}" sibTransId="{887C59EE-0D38-4933-8CDA-4977505B3030}"/>
    <dgm:cxn modelId="{3F961345-3027-40C8-B461-B5CF2E7E68EE}" type="presOf" srcId="{43274037-4044-45C3-9082-B9FC94D8D569}" destId="{45D937E7-E94A-4E59-87E2-D899F9445D77}" srcOrd="0" destOrd="0" presId="urn:microsoft.com/office/officeart/2005/8/layout/hList3"/>
    <dgm:cxn modelId="{29F29D9B-8EDE-4BC0-B32E-8157E9DD0282}" type="presParOf" srcId="{45D937E7-E94A-4E59-87E2-D899F9445D77}" destId="{119DA806-F388-4474-800B-8E46A34F8159}" srcOrd="0" destOrd="0" presId="urn:microsoft.com/office/officeart/2005/8/layout/hList3"/>
    <dgm:cxn modelId="{09D63507-3CEE-4371-BECC-D384DDEF8932}" type="presParOf" srcId="{45D937E7-E94A-4E59-87E2-D899F9445D77}" destId="{A372A336-EFCD-43E3-AF31-6DE5BFC51182}" srcOrd="1" destOrd="0" presId="urn:microsoft.com/office/officeart/2005/8/layout/hList3"/>
    <dgm:cxn modelId="{B8462F5C-4965-4061-A51D-B7131600A020}" type="presParOf" srcId="{A372A336-EFCD-43E3-AF31-6DE5BFC51182}" destId="{11408BEB-634B-495D-8E7B-690DF12358A3}" srcOrd="0" destOrd="0" presId="urn:microsoft.com/office/officeart/2005/8/layout/hList3"/>
    <dgm:cxn modelId="{ACC38941-7BEB-4CE5-96D3-57C400957D26}" type="presParOf" srcId="{A372A336-EFCD-43E3-AF31-6DE5BFC51182}" destId="{CF38F14D-77CE-4183-8710-8A0B921A3049}" srcOrd="1" destOrd="0" presId="urn:microsoft.com/office/officeart/2005/8/layout/hList3"/>
    <dgm:cxn modelId="{837D45BF-34E2-4E04-8344-2137FBB55693}" type="presParOf" srcId="{A372A336-EFCD-43E3-AF31-6DE5BFC51182}" destId="{05EA138D-7197-44B4-92F1-6A0274A60196}" srcOrd="2" destOrd="0" presId="urn:microsoft.com/office/officeart/2005/8/layout/hList3"/>
    <dgm:cxn modelId="{BDBD679A-07CA-4D0C-9AE6-0B008023F59E}" type="presParOf" srcId="{45D937E7-E94A-4E59-87E2-D899F9445D77}" destId="{AE2E951B-81EB-41E7-AEE2-85F5A331461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DA806-F388-4474-800B-8E46A34F8159}">
      <dsp:nvSpPr>
        <dsp:cNvPr id="0" name=""/>
        <dsp:cNvSpPr/>
      </dsp:nvSpPr>
      <dsp:spPr>
        <a:xfrm>
          <a:off x="0" y="0"/>
          <a:ext cx="9324544" cy="1172105"/>
        </a:xfrm>
        <a:prstGeom prst="rect">
          <a:avLst/>
        </a:prstGeom>
        <a:solidFill>
          <a:schemeClr val="accent1">
            <a:shade val="80000"/>
            <a:hueOff val="0"/>
            <a:satOff val="0"/>
            <a:lumOff val="0"/>
          </a:schemeClr>
        </a:solidFill>
        <a:ln>
          <a:noFill/>
        </a:ln>
        <a:effectLst>
          <a:outerShdw blurRad="50800" dist="50800" dir="5400000" algn="ctr" rotWithShape="0">
            <a:srgbClr val="000000">
              <a:alpha val="77000"/>
            </a:srgbClr>
          </a:outerShdw>
          <a:reflection blurRad="6350" stA="50000" endA="300" endPos="55500" dist="50800" dir="5400000" sy="-100000" algn="bl" rotWithShape="0"/>
        </a:effectLst>
        <a:scene3d>
          <a:camera prst="orthographicFront"/>
          <a:lightRig rig="threePt" dir="t"/>
        </a:scene3d>
        <a:sp3d>
          <a:bevelT prst="relaxedInset"/>
        </a:sp3d>
      </dsp:spPr>
      <dsp:style>
        <a:lnRef idx="0">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id-ID" sz="5400" kern="1200" dirty="0" smtClean="0"/>
            <a:t>Akuntan Publik     </a:t>
          </a:r>
          <a:r>
            <a:rPr lang="id-ID" sz="3200" kern="1200" dirty="0" smtClean="0"/>
            <a:t>per 2020</a:t>
          </a:r>
          <a:endParaRPr lang="en-US" sz="3200" kern="1200" dirty="0"/>
        </a:p>
      </dsp:txBody>
      <dsp:txXfrm>
        <a:off x="0" y="0"/>
        <a:ext cx="9324544" cy="1172105"/>
      </dsp:txXfrm>
    </dsp:sp>
    <dsp:sp modelId="{11408BEB-634B-495D-8E7B-690DF12358A3}">
      <dsp:nvSpPr>
        <dsp:cNvPr id="0" name=""/>
        <dsp:cNvSpPr/>
      </dsp:nvSpPr>
      <dsp:spPr>
        <a:xfrm>
          <a:off x="4552" y="1172105"/>
          <a:ext cx="3105146" cy="2461420"/>
        </a:xfrm>
        <a:prstGeom prst="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r>
            <a:rPr lang="en-US" sz="6000" b="0" i="0" u="none" kern="1200" dirty="0" smtClean="0"/>
            <a:t>6</a:t>
          </a:r>
          <a:r>
            <a:rPr lang="id-ID" sz="6000" b="0" i="0" u="none" kern="1200" dirty="0" smtClean="0"/>
            <a:t>31 </a:t>
          </a:r>
        </a:p>
        <a:p>
          <a:pPr lvl="0" algn="ctr" defTabSz="2667000">
            <a:lnSpc>
              <a:spcPct val="90000"/>
            </a:lnSpc>
            <a:spcBef>
              <a:spcPct val="0"/>
            </a:spcBef>
            <a:spcAft>
              <a:spcPct val="35000"/>
            </a:spcAft>
          </a:pPr>
          <a:r>
            <a:rPr lang="id-ID" sz="6000" b="0" i="0" u="none" kern="1200" dirty="0" smtClean="0"/>
            <a:t>KAP</a:t>
          </a:r>
          <a:endParaRPr lang="en-US" sz="6000" kern="1200" dirty="0"/>
        </a:p>
      </dsp:txBody>
      <dsp:txXfrm>
        <a:off x="4552" y="1172105"/>
        <a:ext cx="3105146" cy="2461420"/>
      </dsp:txXfrm>
    </dsp:sp>
    <dsp:sp modelId="{CF38F14D-77CE-4183-8710-8A0B921A3049}">
      <dsp:nvSpPr>
        <dsp:cNvPr id="0" name=""/>
        <dsp:cNvSpPr/>
      </dsp:nvSpPr>
      <dsp:spPr>
        <a:xfrm>
          <a:off x="3109699" y="1172105"/>
          <a:ext cx="3105146" cy="2461420"/>
        </a:xfrm>
        <a:prstGeom prst="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r>
            <a:rPr lang="id-ID" sz="6000" kern="1200" dirty="0" smtClean="0"/>
            <a:t>1423</a:t>
          </a:r>
        </a:p>
        <a:p>
          <a:pPr lvl="0" algn="ctr" defTabSz="2667000">
            <a:lnSpc>
              <a:spcPct val="90000"/>
            </a:lnSpc>
            <a:spcBef>
              <a:spcPct val="0"/>
            </a:spcBef>
            <a:spcAft>
              <a:spcPct val="35000"/>
            </a:spcAft>
          </a:pPr>
          <a:r>
            <a:rPr lang="id-ID" sz="6000" kern="1200" dirty="0" smtClean="0"/>
            <a:t>AP</a:t>
          </a:r>
          <a:endParaRPr lang="en-US" sz="6000" kern="1200" dirty="0"/>
        </a:p>
      </dsp:txBody>
      <dsp:txXfrm>
        <a:off x="3109699" y="1172105"/>
        <a:ext cx="3105146" cy="2461420"/>
      </dsp:txXfrm>
    </dsp:sp>
    <dsp:sp modelId="{05EA138D-7197-44B4-92F1-6A0274A60196}">
      <dsp:nvSpPr>
        <dsp:cNvPr id="0" name=""/>
        <dsp:cNvSpPr/>
      </dsp:nvSpPr>
      <dsp:spPr>
        <a:xfrm>
          <a:off x="6214845" y="1172105"/>
          <a:ext cx="3105146" cy="2461420"/>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r>
            <a:rPr lang="id-ID" sz="6000" kern="1200" dirty="0" smtClean="0"/>
            <a:t>3444 </a:t>
          </a:r>
        </a:p>
        <a:p>
          <a:pPr lvl="0" algn="ctr" defTabSz="2667000">
            <a:lnSpc>
              <a:spcPct val="90000"/>
            </a:lnSpc>
            <a:spcBef>
              <a:spcPct val="0"/>
            </a:spcBef>
            <a:spcAft>
              <a:spcPct val="35000"/>
            </a:spcAft>
          </a:pPr>
          <a:r>
            <a:rPr lang="id-ID" sz="6000" kern="1200" dirty="0" smtClean="0"/>
            <a:t>CPA</a:t>
          </a:r>
          <a:endParaRPr lang="en-US" sz="6000" kern="1200" dirty="0"/>
        </a:p>
      </dsp:txBody>
      <dsp:txXfrm>
        <a:off x="6214845" y="1172105"/>
        <a:ext cx="3105146" cy="2461420"/>
      </dsp:txXfrm>
    </dsp:sp>
    <dsp:sp modelId="{AE2E951B-81EB-41E7-AEE2-85F5A3314616}">
      <dsp:nvSpPr>
        <dsp:cNvPr id="0" name=""/>
        <dsp:cNvSpPr/>
      </dsp:nvSpPr>
      <dsp:spPr>
        <a:xfrm>
          <a:off x="0" y="3633525"/>
          <a:ext cx="9324544" cy="27349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5DE01BA9-7165-44A5-910C-1B5599C924B7}" type="datetimeFigureOut">
              <a:rPr lang="en-US" smtClean="0"/>
              <a:t>6/19/2020</a:t>
            </a:fld>
            <a:endParaRPr lang="en-US"/>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822825"/>
            <a:ext cx="5510213" cy="3944938"/>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518650"/>
            <a:ext cx="2984500" cy="5016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02075" y="9518650"/>
            <a:ext cx="2984500" cy="501650"/>
          </a:xfrm>
          <a:prstGeom prst="rect">
            <a:avLst/>
          </a:prstGeom>
        </p:spPr>
        <p:txBody>
          <a:bodyPr vert="horz" lIns="91440" tIns="45720" rIns="91440" bIns="45720" rtlCol="0" anchor="b"/>
          <a:lstStyle>
            <a:lvl1pPr algn="r">
              <a:defRPr sz="1200"/>
            </a:lvl1pPr>
          </a:lstStyle>
          <a:p>
            <a:fld id="{E69F189E-9A1C-4A12-8731-A508A1E876C9}" type="slidenum">
              <a:rPr lang="en-US" smtClean="0"/>
              <a:t>‹#›</a:t>
            </a:fld>
            <a:endParaRPr lang="en-US"/>
          </a:p>
        </p:txBody>
      </p:sp>
    </p:spTree>
    <p:extLst>
      <p:ext uri="{BB962C8B-B14F-4D97-AF65-F5344CB8AC3E}">
        <p14:creationId xmlns:p14="http://schemas.microsoft.com/office/powerpoint/2010/main" val="4018504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CC113F0-3B87-48E7-AD4C-7E5BE999AAD4}" type="datetimeFigureOut">
              <a:rPr lang="en-US" smtClean="0"/>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77476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CC113F0-3B87-48E7-AD4C-7E5BE999AAD4}" type="datetimeFigureOut">
              <a:rPr lang="en-US" smtClean="0"/>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711617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CC113F0-3B87-48E7-AD4C-7E5BE999AAD4}" type="datetimeFigureOut">
              <a:rPr lang="en-US" smtClean="0"/>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371180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CC113F0-3B87-48E7-AD4C-7E5BE999AAD4}" type="datetimeFigureOut">
              <a:rPr lang="en-US" smtClean="0"/>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2958416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CC113F0-3B87-48E7-AD4C-7E5BE999AAD4}" type="datetimeFigureOut">
              <a:rPr lang="en-US" smtClean="0"/>
              <a:t>6/19/2020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1686946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CC113F0-3B87-48E7-AD4C-7E5BE999AAD4}" type="datetimeFigureOut">
              <a:rPr lang="en-US" smtClean="0"/>
              <a:t>6/19/2020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384098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CC113F0-3B87-48E7-AD4C-7E5BE999AAD4}" type="datetimeFigureOut">
              <a:rPr lang="en-US" smtClean="0"/>
              <a:t>6/19/2020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3203220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CC113F0-3B87-48E7-AD4C-7E5BE999AAD4}" type="datetimeFigureOut">
              <a:rPr lang="en-US" smtClean="0"/>
              <a:t>6/19/2020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186556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C113F0-3B87-48E7-AD4C-7E5BE999AAD4}" type="datetimeFigureOut">
              <a:rPr lang="en-US" smtClean="0"/>
              <a:t>6/19/2020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2793931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CC113F0-3B87-48E7-AD4C-7E5BE999AAD4}" type="datetimeFigureOut">
              <a:rPr lang="en-US" smtClean="0"/>
              <a:t>6/19/2020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2436289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CC113F0-3B87-48E7-AD4C-7E5BE999AAD4}" type="datetimeFigureOut">
              <a:rPr lang="en-US" smtClean="0"/>
              <a:t>6/19/2020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5E092-39CC-4AC3-8DB8-0E365ED2B25B}" type="slidenum">
              <a:rPr lang="en-US" smtClean="0"/>
              <a:t>‹#›</a:t>
            </a:fld>
            <a:endParaRPr lang="en-US"/>
          </a:p>
        </p:txBody>
      </p:sp>
    </p:spTree>
    <p:extLst>
      <p:ext uri="{BB962C8B-B14F-4D97-AF65-F5344CB8AC3E}">
        <p14:creationId xmlns:p14="http://schemas.microsoft.com/office/powerpoint/2010/main" val="945154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C113F0-3B87-48E7-AD4C-7E5BE999AAD4}" type="datetimeFigureOut">
              <a:rPr lang="en-US" smtClean="0"/>
              <a:t>6/19/2020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45E092-39CC-4AC3-8DB8-0E365ED2B25B}" type="slidenum">
              <a:rPr lang="en-US" smtClean="0"/>
              <a:t>‹#›</a:t>
            </a:fld>
            <a:endParaRPr lang="en-US"/>
          </a:p>
        </p:txBody>
      </p:sp>
    </p:spTree>
    <p:extLst>
      <p:ext uri="{BB962C8B-B14F-4D97-AF65-F5344CB8AC3E}">
        <p14:creationId xmlns:p14="http://schemas.microsoft.com/office/powerpoint/2010/main" val="61307177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A120'!A1"/><Relationship Id="rId7" Type="http://schemas.openxmlformats.org/officeDocument/2006/relationships/hyperlink" Target="#'A160'!A1"/><Relationship Id="rId2" Type="http://schemas.openxmlformats.org/officeDocument/2006/relationships/hyperlink" Target="#'A110'!A1"/><Relationship Id="rId1" Type="http://schemas.openxmlformats.org/officeDocument/2006/relationships/slideLayout" Target="../slideLayouts/slideLayout2.xml"/><Relationship Id="rId6" Type="http://schemas.openxmlformats.org/officeDocument/2006/relationships/hyperlink" Target="#'A140'!A1"/><Relationship Id="rId5" Type="http://schemas.openxmlformats.org/officeDocument/2006/relationships/hyperlink" Target="#'A150'!A1"/><Relationship Id="rId4" Type="http://schemas.openxmlformats.org/officeDocument/2006/relationships/hyperlink" Target="#'A130'!A1"/></Relationships>
</file>

<file path=ppt/slides/_rels/slide26.xml.rels><?xml version="1.0" encoding="UTF-8" standalone="yes"?>
<Relationships xmlns="http://schemas.openxmlformats.org/package/2006/relationships"><Relationship Id="rId8" Type="http://schemas.openxmlformats.org/officeDocument/2006/relationships/hyperlink" Target="#'A270'!A1"/><Relationship Id="rId3" Type="http://schemas.openxmlformats.org/officeDocument/2006/relationships/hyperlink" Target="#CR!A1"/><Relationship Id="rId7" Type="http://schemas.openxmlformats.org/officeDocument/2006/relationships/hyperlink" Target="#'A260'!A1"/><Relationship Id="rId2" Type="http://schemas.openxmlformats.org/officeDocument/2006/relationships/hyperlink" Target="#'A240'!A1"/><Relationship Id="rId1" Type="http://schemas.openxmlformats.org/officeDocument/2006/relationships/slideLayout" Target="../slideLayouts/slideLayout2.xml"/><Relationship Id="rId6" Type="http://schemas.openxmlformats.org/officeDocument/2006/relationships/hyperlink" Target="#'A230'!A1"/><Relationship Id="rId5" Type="http://schemas.openxmlformats.org/officeDocument/2006/relationships/hyperlink" Target="#PREANALITICAL!A1"/><Relationship Id="rId4" Type="http://schemas.openxmlformats.org/officeDocument/2006/relationships/hyperlink" Target="#'A210'!A1"/></Relationships>
</file>

<file path=ppt/slides/_rels/slide27.xml.rels><?xml version="1.0" encoding="UTF-8" standalone="yes"?>
<Relationships xmlns="http://schemas.openxmlformats.org/package/2006/relationships"><Relationship Id="rId8" Type="http://schemas.openxmlformats.org/officeDocument/2006/relationships/hyperlink" Target="#'B280'!A1"/><Relationship Id="rId3" Type="http://schemas.openxmlformats.org/officeDocument/2006/relationships/hyperlink" Target="#'B210'!A1"/><Relationship Id="rId7" Type="http://schemas.openxmlformats.org/officeDocument/2006/relationships/hyperlink" Target="#'AJE-RJE'!A1"/><Relationship Id="rId2" Type="http://schemas.openxmlformats.org/officeDocument/2006/relationships/hyperlink" Target="#'B100'!A1"/><Relationship Id="rId1" Type="http://schemas.openxmlformats.org/officeDocument/2006/relationships/slideLayout" Target="../slideLayouts/slideLayout2.xml"/><Relationship Id="rId6" Type="http://schemas.openxmlformats.org/officeDocument/2006/relationships/hyperlink" Target="#'B260'!A1"/><Relationship Id="rId11" Type="http://schemas.openxmlformats.org/officeDocument/2006/relationships/hyperlink" Target="#'B250'!A1"/><Relationship Id="rId5" Type="http://schemas.openxmlformats.org/officeDocument/2006/relationships/hyperlink" Target="#'B270'!A1"/><Relationship Id="rId10" Type="http://schemas.openxmlformats.org/officeDocument/2006/relationships/hyperlink" Target="#'B230'!A1"/><Relationship Id="rId4" Type="http://schemas.openxmlformats.org/officeDocument/2006/relationships/hyperlink" Target="#'B220'!A1"/><Relationship Id="rId9" Type="http://schemas.openxmlformats.org/officeDocument/2006/relationships/hyperlink" Target="#'B240'!A1"/></Relationships>
</file>

<file path=ppt/slides/_rels/slide28.xml.rels><?xml version="1.0" encoding="UTF-8" standalone="yes"?>
<Relationships xmlns="http://schemas.openxmlformats.org/package/2006/relationships"><Relationship Id="rId8" Type="http://schemas.openxmlformats.org/officeDocument/2006/relationships/hyperlink" Target="#'C210'!A1"/><Relationship Id="rId3" Type="http://schemas.openxmlformats.org/officeDocument/2006/relationships/hyperlink" Target="#'A270'!A1"/><Relationship Id="rId7" Type="http://schemas.openxmlformats.org/officeDocument/2006/relationships/hyperlink" Target="#'C100'!A1"/><Relationship Id="rId2" Type="http://schemas.openxmlformats.org/officeDocument/2006/relationships/hyperlink" Target="#'C220'!A1"/><Relationship Id="rId1" Type="http://schemas.openxmlformats.org/officeDocument/2006/relationships/slideLayout" Target="../slideLayouts/slideLayout2.xml"/><Relationship Id="rId6" Type="http://schemas.openxmlformats.org/officeDocument/2006/relationships/hyperlink" Target="#'C120'!A1"/><Relationship Id="rId5" Type="http://schemas.openxmlformats.org/officeDocument/2006/relationships/hyperlink" Target="#'C110'!A1"/><Relationship Id="rId4" Type="http://schemas.openxmlformats.org/officeDocument/2006/relationships/hyperlink" Target="#'C300'!A1"/><Relationship Id="rId9" Type="http://schemas.openxmlformats.org/officeDocument/2006/relationships/hyperlink" Target="#'C230'!A1"/></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Content Placeholder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4926874" y="4170661"/>
            <a:ext cx="2338251" cy="923330"/>
          </a:xfrm>
          <a:prstGeom prst="rect">
            <a:avLst/>
          </a:prstGeom>
          <a:noFill/>
        </p:spPr>
        <p:txBody>
          <a:bodyPr wrap="square" rtlCol="0">
            <a:spAutoFit/>
          </a:bodyPr>
          <a:lstStyle/>
          <a:p>
            <a:pPr algn="ctr"/>
            <a:r>
              <a:rPr lang="id-ID" dirty="0" smtClean="0"/>
              <a:t>Oleh :</a:t>
            </a:r>
          </a:p>
          <a:p>
            <a:pPr algn="ctr"/>
            <a:r>
              <a:rPr lang="id-ID" dirty="0" smtClean="0"/>
              <a:t>Muhammad Abdil Aziz</a:t>
            </a:r>
          </a:p>
          <a:p>
            <a:pPr algn="ctr"/>
            <a:r>
              <a:rPr lang="id-ID" dirty="0" smtClean="0"/>
              <a:t>Auditor di KAP HBA</a:t>
            </a:r>
            <a:endParaRPr lang="en-US" dirty="0"/>
          </a:p>
        </p:txBody>
      </p:sp>
    </p:spTree>
    <p:extLst>
      <p:ext uri="{BB962C8B-B14F-4D97-AF65-F5344CB8AC3E}">
        <p14:creationId xmlns:p14="http://schemas.microsoft.com/office/powerpoint/2010/main" val="882137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d-ID" dirty="0" smtClean="0"/>
              <a:t>Pentingnya Audit yang Berkualitas</a:t>
            </a:r>
            <a:endParaRPr lang="en-US" dirty="0"/>
          </a:p>
        </p:txBody>
      </p:sp>
      <p:sp>
        <p:nvSpPr>
          <p:cNvPr id="3" name="Content Placeholder 2"/>
          <p:cNvSpPr>
            <a:spLocks noGrp="1"/>
          </p:cNvSpPr>
          <p:nvPr>
            <p:ph idx="1"/>
          </p:nvPr>
        </p:nvSpPr>
        <p:spPr/>
        <p:txBody>
          <a:bodyPr>
            <a:normAutofit lnSpcReduction="10000"/>
          </a:bodyPr>
          <a:lstStyle/>
          <a:p>
            <a:pPr lvl="0"/>
            <a:r>
              <a:rPr lang="en-US" dirty="0" err="1"/>
              <a:t>Maraknya</a:t>
            </a:r>
            <a:r>
              <a:rPr lang="en-US" dirty="0"/>
              <a:t> </a:t>
            </a:r>
            <a:r>
              <a:rPr lang="en-US" dirty="0" err="1"/>
              <a:t>penerbitan</a:t>
            </a:r>
            <a:r>
              <a:rPr lang="en-US" dirty="0"/>
              <a:t> LAI </a:t>
            </a:r>
            <a:r>
              <a:rPr lang="en-US" dirty="0" err="1"/>
              <a:t>palsu</a:t>
            </a:r>
            <a:r>
              <a:rPr lang="en-US" dirty="0"/>
              <a:t> </a:t>
            </a:r>
            <a:r>
              <a:rPr lang="en-US" dirty="0" err="1"/>
              <a:t>oleh</a:t>
            </a:r>
            <a:r>
              <a:rPr lang="en-US" dirty="0"/>
              <a:t> </a:t>
            </a:r>
            <a:r>
              <a:rPr lang="en-US" dirty="0" err="1"/>
              <a:t>pihak</a:t>
            </a:r>
            <a:r>
              <a:rPr lang="en-US" dirty="0"/>
              <a:t> non AP, </a:t>
            </a:r>
            <a:r>
              <a:rPr lang="en-US" dirty="0" err="1"/>
              <a:t>dan</a:t>
            </a:r>
            <a:r>
              <a:rPr lang="en-US" dirty="0"/>
              <a:t> </a:t>
            </a:r>
            <a:r>
              <a:rPr lang="en-US" dirty="0" err="1"/>
              <a:t>banyak</a:t>
            </a:r>
            <a:r>
              <a:rPr lang="en-US" dirty="0"/>
              <a:t> LAI yang </a:t>
            </a:r>
            <a:r>
              <a:rPr lang="en-US" dirty="0" err="1"/>
              <a:t>diterbitkan</a:t>
            </a:r>
            <a:r>
              <a:rPr lang="en-US" dirty="0"/>
              <a:t> </a:t>
            </a:r>
            <a:r>
              <a:rPr lang="en-US" dirty="0" err="1"/>
              <a:t>oleh</a:t>
            </a:r>
            <a:r>
              <a:rPr lang="en-US" dirty="0"/>
              <a:t> AP yang </a:t>
            </a:r>
            <a:r>
              <a:rPr lang="en-US" dirty="0" err="1"/>
              <a:t>tidak</a:t>
            </a:r>
            <a:r>
              <a:rPr lang="en-US" dirty="0"/>
              <a:t> </a:t>
            </a:r>
            <a:r>
              <a:rPr lang="en-US" dirty="0" err="1"/>
              <a:t>dilaporkan</a:t>
            </a:r>
            <a:r>
              <a:rPr lang="en-US" dirty="0"/>
              <a:t> </a:t>
            </a:r>
            <a:r>
              <a:rPr lang="en-US" dirty="0" err="1"/>
              <a:t>ke</a:t>
            </a:r>
            <a:r>
              <a:rPr lang="en-US" dirty="0"/>
              <a:t> PPPK (</a:t>
            </a:r>
            <a:r>
              <a:rPr lang="en-US" dirty="0" err="1"/>
              <a:t>Proyek</a:t>
            </a:r>
            <a:r>
              <a:rPr lang="en-US" dirty="0"/>
              <a:t> </a:t>
            </a:r>
            <a:r>
              <a:rPr lang="en-US" dirty="0" err="1"/>
              <a:t>Tali</a:t>
            </a:r>
            <a:r>
              <a:rPr lang="en-US" dirty="0"/>
              <a:t>/</a:t>
            </a:r>
            <a:r>
              <a:rPr lang="en-US" dirty="0" err="1"/>
              <a:t>Taruh</a:t>
            </a:r>
            <a:r>
              <a:rPr lang="en-US" dirty="0"/>
              <a:t> </a:t>
            </a:r>
            <a:r>
              <a:rPr lang="en-US" dirty="0" err="1"/>
              <a:t>dilaci</a:t>
            </a:r>
            <a:r>
              <a:rPr lang="en-US" dirty="0"/>
              <a:t>).</a:t>
            </a:r>
          </a:p>
          <a:p>
            <a:pPr lvl="0"/>
            <a:r>
              <a:rPr lang="en-US" dirty="0"/>
              <a:t>Fee audit </a:t>
            </a:r>
            <a:r>
              <a:rPr lang="en-US" dirty="0" err="1"/>
              <a:t>cenderung</a:t>
            </a:r>
            <a:r>
              <a:rPr lang="en-US" dirty="0"/>
              <a:t> </a:t>
            </a:r>
            <a:r>
              <a:rPr lang="en-US" dirty="0" err="1"/>
              <a:t>menurun</a:t>
            </a:r>
            <a:r>
              <a:rPr lang="en-US" dirty="0"/>
              <a:t> </a:t>
            </a:r>
            <a:r>
              <a:rPr lang="en-US" dirty="0" err="1"/>
              <a:t>dari</a:t>
            </a:r>
            <a:r>
              <a:rPr lang="en-US" dirty="0"/>
              <a:t> </a:t>
            </a:r>
            <a:r>
              <a:rPr lang="en-US" dirty="0" err="1"/>
              <a:t>tahun</a:t>
            </a:r>
            <a:r>
              <a:rPr lang="en-US" dirty="0"/>
              <a:t> </a:t>
            </a:r>
            <a:r>
              <a:rPr lang="en-US" dirty="0" err="1"/>
              <a:t>ketahun</a:t>
            </a:r>
            <a:r>
              <a:rPr lang="en-US" dirty="0"/>
              <a:t> </a:t>
            </a:r>
            <a:r>
              <a:rPr lang="en-US" dirty="0" err="1"/>
              <a:t>dan</a:t>
            </a:r>
            <a:r>
              <a:rPr lang="en-US" dirty="0"/>
              <a:t> </a:t>
            </a:r>
            <a:r>
              <a:rPr lang="en-US" dirty="0" err="1"/>
              <a:t>relatif</a:t>
            </a:r>
            <a:r>
              <a:rPr lang="en-US" dirty="0"/>
              <a:t> Fee audit </a:t>
            </a:r>
            <a:r>
              <a:rPr lang="en-US" dirty="0" err="1"/>
              <a:t>rendah</a:t>
            </a:r>
            <a:r>
              <a:rPr lang="en-US" dirty="0"/>
              <a:t>.</a:t>
            </a:r>
          </a:p>
          <a:p>
            <a:r>
              <a:rPr lang="en-US" dirty="0" err="1"/>
              <a:t>Menurunnya</a:t>
            </a:r>
            <a:r>
              <a:rPr lang="en-US" dirty="0"/>
              <a:t> </a:t>
            </a:r>
            <a:r>
              <a:rPr lang="en-US" dirty="0" err="1"/>
              <a:t>citra</a:t>
            </a:r>
            <a:r>
              <a:rPr lang="en-US" dirty="0"/>
              <a:t> </a:t>
            </a:r>
            <a:r>
              <a:rPr lang="en-US" dirty="0" err="1"/>
              <a:t>profesi</a:t>
            </a:r>
            <a:r>
              <a:rPr lang="en-US" dirty="0"/>
              <a:t> di </a:t>
            </a:r>
            <a:r>
              <a:rPr lang="en-US" dirty="0" err="1"/>
              <a:t>masyarakat</a:t>
            </a:r>
            <a:r>
              <a:rPr lang="en-US" dirty="0"/>
              <a:t> </a:t>
            </a:r>
            <a:r>
              <a:rPr lang="en-US" dirty="0" err="1"/>
              <a:t>karena</a:t>
            </a:r>
            <a:r>
              <a:rPr lang="en-US" dirty="0"/>
              <a:t> </a:t>
            </a:r>
            <a:r>
              <a:rPr lang="en-US" dirty="0" err="1"/>
              <a:t>diaudit</a:t>
            </a:r>
            <a:r>
              <a:rPr lang="en-US" dirty="0"/>
              <a:t> </a:t>
            </a:r>
            <a:r>
              <a:rPr lang="en-US" dirty="0" err="1"/>
              <a:t>dan</a:t>
            </a:r>
            <a:r>
              <a:rPr lang="en-US" dirty="0"/>
              <a:t> </a:t>
            </a:r>
            <a:r>
              <a:rPr lang="en-US" dirty="0" err="1"/>
              <a:t>tidak</a:t>
            </a:r>
            <a:r>
              <a:rPr lang="en-US" dirty="0"/>
              <a:t> </a:t>
            </a:r>
            <a:r>
              <a:rPr lang="en-US" dirty="0" err="1"/>
              <a:t>diaudit</a:t>
            </a:r>
            <a:r>
              <a:rPr lang="en-US" dirty="0"/>
              <a:t> </a:t>
            </a:r>
            <a:r>
              <a:rPr lang="en-US" dirty="0" err="1"/>
              <a:t>tidak</a:t>
            </a:r>
            <a:r>
              <a:rPr lang="en-US" dirty="0"/>
              <a:t> </a:t>
            </a:r>
            <a:r>
              <a:rPr lang="en-US" dirty="0" err="1"/>
              <a:t>ada</a:t>
            </a:r>
            <a:r>
              <a:rPr lang="en-US" dirty="0"/>
              <a:t> </a:t>
            </a:r>
            <a:r>
              <a:rPr lang="en-US" dirty="0" err="1"/>
              <a:t>manfaat</a:t>
            </a:r>
            <a:r>
              <a:rPr lang="en-US" dirty="0"/>
              <a:t> </a:t>
            </a:r>
            <a:r>
              <a:rPr lang="en-US" dirty="0" err="1"/>
              <a:t>dan</a:t>
            </a:r>
            <a:r>
              <a:rPr lang="en-US" dirty="0"/>
              <a:t> </a:t>
            </a:r>
            <a:r>
              <a:rPr lang="en-US" dirty="0" err="1"/>
              <a:t>berbagai</a:t>
            </a:r>
            <a:r>
              <a:rPr lang="en-US" dirty="0"/>
              <a:t> </a:t>
            </a:r>
            <a:r>
              <a:rPr lang="en-US" dirty="0" err="1"/>
              <a:t>kasus</a:t>
            </a:r>
            <a:r>
              <a:rPr lang="en-US" dirty="0"/>
              <a:t> lain yang </a:t>
            </a:r>
            <a:r>
              <a:rPr lang="en-US" dirty="0" err="1"/>
              <a:t>terjadi</a:t>
            </a:r>
            <a:r>
              <a:rPr lang="en-US" dirty="0"/>
              <a:t> di </a:t>
            </a:r>
            <a:r>
              <a:rPr lang="en-US" dirty="0" err="1"/>
              <a:t>perusahaan</a:t>
            </a:r>
            <a:r>
              <a:rPr lang="en-US" dirty="0"/>
              <a:t> </a:t>
            </a:r>
            <a:r>
              <a:rPr lang="en-US" dirty="0" smtClean="0"/>
              <a:t>public</a:t>
            </a:r>
            <a:endParaRPr lang="id-ID" dirty="0" smtClean="0"/>
          </a:p>
          <a:p>
            <a:endParaRPr lang="id-ID" dirty="0"/>
          </a:p>
          <a:p>
            <a:r>
              <a:rPr lang="id-ID" dirty="0" smtClean="0"/>
              <a:t>PPL TPAP IAPI </a:t>
            </a:r>
            <a:r>
              <a:rPr lang="id-ID" dirty="0" err="1" smtClean="0"/>
              <a:t>tgl</a:t>
            </a:r>
            <a:r>
              <a:rPr lang="id-ID" dirty="0" smtClean="0"/>
              <a:t> 08 Juni 2020</a:t>
            </a:r>
            <a:endParaRPr lang="en-US" dirty="0"/>
          </a:p>
        </p:txBody>
      </p:sp>
    </p:spTree>
    <p:extLst>
      <p:ext uri="{BB962C8B-B14F-4D97-AF65-F5344CB8AC3E}">
        <p14:creationId xmlns:p14="http://schemas.microsoft.com/office/powerpoint/2010/main" val="29532123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a:t>A.140 Surat </a:t>
            </a:r>
            <a:r>
              <a:rPr lang="en-US" dirty="0" err="1"/>
              <a:t>Tugas</a:t>
            </a:r>
            <a:endParaRPr lang="en-US" dirty="0"/>
          </a:p>
        </p:txBody>
      </p:sp>
      <p:sp>
        <p:nvSpPr>
          <p:cNvPr id="3" name="Content Placeholder 2"/>
          <p:cNvSpPr>
            <a:spLocks noGrp="1"/>
          </p:cNvSpPr>
          <p:nvPr>
            <p:ph idx="1"/>
          </p:nvPr>
        </p:nvSpPr>
        <p:spPr/>
        <p:txBody>
          <a:bodyPr/>
          <a:lstStyle/>
          <a:p>
            <a:pPr marL="0" indent="0">
              <a:buNone/>
            </a:pPr>
            <a:r>
              <a:rPr lang="en-US" dirty="0" err="1"/>
              <a:t>Kertas</a:t>
            </a:r>
            <a:r>
              <a:rPr lang="en-US" dirty="0"/>
              <a:t> </a:t>
            </a:r>
            <a:r>
              <a:rPr lang="en-US" dirty="0" err="1"/>
              <a:t>kerja</a:t>
            </a:r>
            <a:r>
              <a:rPr lang="en-US" dirty="0"/>
              <a:t> </a:t>
            </a:r>
            <a:r>
              <a:rPr lang="en-US" dirty="0" err="1"/>
              <a:t>ini</a:t>
            </a:r>
            <a:r>
              <a:rPr lang="en-US" dirty="0"/>
              <a:t> </a:t>
            </a:r>
            <a:r>
              <a:rPr lang="en-US" dirty="0" err="1"/>
              <a:t>digunakan</a:t>
            </a:r>
            <a:r>
              <a:rPr lang="en-US" dirty="0"/>
              <a:t> </a:t>
            </a:r>
            <a:r>
              <a:rPr lang="en-US" dirty="0" err="1"/>
              <a:t>untuk</a:t>
            </a:r>
            <a:r>
              <a:rPr lang="en-US" dirty="0"/>
              <a:t> </a:t>
            </a:r>
            <a:r>
              <a:rPr lang="en-US" dirty="0" err="1"/>
              <a:t>mengecek</a:t>
            </a:r>
            <a:r>
              <a:rPr lang="en-US" dirty="0"/>
              <a:t> </a:t>
            </a:r>
            <a:r>
              <a:rPr lang="en-US" dirty="0" err="1"/>
              <a:t>kelengkapan</a:t>
            </a:r>
            <a:r>
              <a:rPr lang="en-US" dirty="0"/>
              <a:t> </a:t>
            </a:r>
            <a:r>
              <a:rPr lang="en-US" dirty="0" err="1"/>
              <a:t>surat</a:t>
            </a:r>
            <a:r>
              <a:rPr lang="en-US" dirty="0"/>
              <a:t> </a:t>
            </a:r>
            <a:r>
              <a:rPr lang="en-US" dirty="0" err="1"/>
              <a:t>tugas</a:t>
            </a:r>
            <a:r>
              <a:rPr lang="en-US" dirty="0"/>
              <a:t> </a:t>
            </a:r>
            <a:r>
              <a:rPr lang="en-US" dirty="0" err="1"/>
              <a:t>untuk</a:t>
            </a:r>
            <a:r>
              <a:rPr lang="en-US" dirty="0"/>
              <a:t> </a:t>
            </a:r>
            <a:r>
              <a:rPr lang="en-US" dirty="0" smtClean="0"/>
              <a:t>Tim</a:t>
            </a:r>
            <a:r>
              <a:rPr lang="id-ID" dirty="0" smtClean="0"/>
              <a:t> </a:t>
            </a:r>
            <a:r>
              <a:rPr lang="en-US" dirty="0" err="1" smtClean="0"/>
              <a:t>Perikatan</a:t>
            </a:r>
            <a:r>
              <a:rPr lang="en-US" dirty="0" smtClean="0"/>
              <a:t> </a:t>
            </a:r>
            <a:r>
              <a:rPr lang="en-US" dirty="0"/>
              <a:t>yang </a:t>
            </a:r>
            <a:r>
              <a:rPr lang="en-US" dirty="0" err="1"/>
              <a:t>akan</a:t>
            </a:r>
            <a:r>
              <a:rPr lang="en-US" dirty="0"/>
              <a:t> </a:t>
            </a:r>
            <a:r>
              <a:rPr lang="en-US" dirty="0" err="1"/>
              <a:t>melaksanakan</a:t>
            </a:r>
            <a:r>
              <a:rPr lang="en-US" dirty="0"/>
              <a:t> audit. Auditor </a:t>
            </a:r>
            <a:r>
              <a:rPr lang="en-US" dirty="0" err="1"/>
              <a:t>diminta</a:t>
            </a:r>
            <a:r>
              <a:rPr lang="en-US" dirty="0"/>
              <a:t> </a:t>
            </a:r>
            <a:r>
              <a:rPr lang="en-US" dirty="0" err="1"/>
              <a:t>untuk</a:t>
            </a:r>
            <a:r>
              <a:rPr lang="en-US" dirty="0"/>
              <a:t> </a:t>
            </a:r>
            <a:r>
              <a:rPr lang="en-US" dirty="0" err="1"/>
              <a:t>menggunakan</a:t>
            </a:r>
            <a:r>
              <a:rPr lang="en-US" dirty="0"/>
              <a:t> </a:t>
            </a:r>
            <a:r>
              <a:rPr lang="en-US" dirty="0" err="1" smtClean="0"/>
              <a:t>pilihan</a:t>
            </a:r>
            <a:r>
              <a:rPr lang="id-ID" dirty="0" smtClean="0"/>
              <a:t> </a:t>
            </a:r>
            <a:r>
              <a:rPr lang="en-US" dirty="0" smtClean="0"/>
              <a:t>dropdown </a:t>
            </a:r>
            <a:r>
              <a:rPr lang="en-US" dirty="0" err="1"/>
              <a:t>dalam</a:t>
            </a:r>
            <a:r>
              <a:rPr lang="en-US" dirty="0"/>
              <a:t> </a:t>
            </a:r>
            <a:r>
              <a:rPr lang="en-US" dirty="0" err="1"/>
              <a:t>menjawab</a:t>
            </a:r>
            <a:r>
              <a:rPr lang="en-US" dirty="0"/>
              <a:t> </a:t>
            </a:r>
            <a:r>
              <a:rPr lang="en-US" dirty="0" err="1"/>
              <a:t>setiap</a:t>
            </a:r>
            <a:r>
              <a:rPr lang="en-US" dirty="0"/>
              <a:t> </a:t>
            </a:r>
            <a:r>
              <a:rPr lang="en-US" dirty="0" err="1"/>
              <a:t>pertanyaan</a:t>
            </a:r>
            <a:endParaRPr lang="en-US" dirty="0"/>
          </a:p>
        </p:txBody>
      </p:sp>
    </p:spTree>
    <p:extLst>
      <p:ext uri="{BB962C8B-B14F-4D97-AF65-F5344CB8AC3E}">
        <p14:creationId xmlns:p14="http://schemas.microsoft.com/office/powerpoint/2010/main" val="201358158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130629" y="182880"/>
            <a:ext cx="11874137" cy="6453051"/>
          </a:xfrm>
        </p:spPr>
        <p:txBody>
          <a:bodyPr>
            <a:noAutofit/>
          </a:bodyPr>
          <a:lstStyle/>
          <a:p>
            <a:pPr marL="0" indent="0">
              <a:buNone/>
            </a:pPr>
            <a:r>
              <a:rPr lang="en-US" sz="3200" dirty="0" err="1" smtClean="0"/>
              <a:t>Simpulan</a:t>
            </a:r>
            <a:r>
              <a:rPr lang="en-US" sz="3200" dirty="0" smtClean="0"/>
              <a:t> </a:t>
            </a:r>
            <a:r>
              <a:rPr lang="en-US" sz="3200" dirty="0" err="1"/>
              <a:t>akan</a:t>
            </a:r>
            <a:r>
              <a:rPr lang="en-US" sz="3200" dirty="0"/>
              <a:t> </a:t>
            </a:r>
            <a:r>
              <a:rPr lang="en-US" sz="3200" dirty="0" err="1"/>
              <a:t>muncul</a:t>
            </a:r>
            <a:r>
              <a:rPr lang="en-US" sz="3200" dirty="0"/>
              <a:t> </a:t>
            </a:r>
            <a:r>
              <a:rPr lang="en-US" sz="3200" dirty="0" err="1"/>
              <a:t>secara</a:t>
            </a:r>
            <a:r>
              <a:rPr lang="en-US" sz="3200" dirty="0"/>
              <a:t> </a:t>
            </a:r>
            <a:r>
              <a:rPr lang="en-US" sz="3200" dirty="0" err="1"/>
              <a:t>otomatis</a:t>
            </a:r>
            <a:r>
              <a:rPr lang="en-US" sz="3200" dirty="0"/>
              <a:t> </a:t>
            </a:r>
            <a:r>
              <a:rPr lang="en-US" sz="3200" dirty="0" err="1"/>
              <a:t>pada</a:t>
            </a:r>
            <a:r>
              <a:rPr lang="en-US" sz="3200" dirty="0"/>
              <a:t> </a:t>
            </a:r>
            <a:r>
              <a:rPr lang="en-US" sz="3200" dirty="0" err="1"/>
              <a:t>kotak</a:t>
            </a:r>
            <a:r>
              <a:rPr lang="en-US" sz="3200" dirty="0"/>
              <a:t> </a:t>
            </a:r>
            <a:r>
              <a:rPr lang="en-US" sz="3200" dirty="0" err="1"/>
              <a:t>simpulan</a:t>
            </a:r>
            <a:r>
              <a:rPr lang="en-US" sz="3200" dirty="0"/>
              <a:t>. </a:t>
            </a:r>
            <a:r>
              <a:rPr lang="en-US" sz="3200" dirty="0" err="1"/>
              <a:t>Simpulan</a:t>
            </a:r>
            <a:r>
              <a:rPr lang="en-US" sz="3200" dirty="0"/>
              <a:t> </a:t>
            </a:r>
            <a:r>
              <a:rPr lang="en-US" sz="3200" dirty="0" err="1"/>
              <a:t>terdiri</a:t>
            </a:r>
            <a:r>
              <a:rPr lang="en-US" sz="3200" dirty="0"/>
              <a:t> </a:t>
            </a:r>
            <a:r>
              <a:rPr lang="en-US" sz="3200" dirty="0" err="1" smtClean="0"/>
              <a:t>dari</a:t>
            </a:r>
            <a:r>
              <a:rPr lang="id-ID" sz="3200" dirty="0" smtClean="0"/>
              <a:t> </a:t>
            </a:r>
            <a:r>
              <a:rPr lang="en-US" sz="3200" dirty="0" smtClean="0"/>
              <a:t>2 </a:t>
            </a:r>
            <a:r>
              <a:rPr lang="en-US" sz="3200" dirty="0"/>
              <a:t>(</a:t>
            </a:r>
            <a:r>
              <a:rPr lang="en-US" sz="3200" dirty="0" err="1"/>
              <a:t>dua</a:t>
            </a:r>
            <a:r>
              <a:rPr lang="en-US" sz="3200" dirty="0"/>
              <a:t>) </a:t>
            </a:r>
            <a:r>
              <a:rPr lang="en-US" sz="3200" dirty="0" err="1"/>
              <a:t>kondisi</a:t>
            </a:r>
            <a:r>
              <a:rPr lang="en-US" sz="3200" dirty="0"/>
              <a:t> </a:t>
            </a:r>
            <a:r>
              <a:rPr lang="en-US" sz="3200" dirty="0" err="1"/>
              <a:t>yaitu</a:t>
            </a:r>
            <a:r>
              <a:rPr lang="en-US" sz="3200" dirty="0"/>
              <a:t> ”Surat </a:t>
            </a:r>
            <a:r>
              <a:rPr lang="en-US" sz="3200" dirty="0" err="1"/>
              <a:t>Tugas</a:t>
            </a:r>
            <a:r>
              <a:rPr lang="en-US" sz="3200" dirty="0"/>
              <a:t> </a:t>
            </a:r>
            <a:r>
              <a:rPr lang="en-US" sz="3200" dirty="0" err="1"/>
              <a:t>Memadai</a:t>
            </a:r>
            <a:r>
              <a:rPr lang="en-US" sz="3200" dirty="0"/>
              <a:t>” </a:t>
            </a:r>
            <a:r>
              <a:rPr lang="en-US" sz="3200" dirty="0" err="1"/>
              <a:t>atau</a:t>
            </a:r>
            <a:r>
              <a:rPr lang="en-US" sz="3200" dirty="0"/>
              <a:t> “Surat </a:t>
            </a:r>
            <a:r>
              <a:rPr lang="en-US" sz="3200" dirty="0" err="1"/>
              <a:t>Tugas</a:t>
            </a:r>
            <a:r>
              <a:rPr lang="en-US" sz="3200" dirty="0"/>
              <a:t> </a:t>
            </a:r>
            <a:r>
              <a:rPr lang="en-US" sz="3200" dirty="0" err="1" smtClean="0"/>
              <a:t>Tidak</a:t>
            </a:r>
            <a:r>
              <a:rPr lang="id-ID" sz="3200" dirty="0" smtClean="0"/>
              <a:t> </a:t>
            </a:r>
            <a:r>
              <a:rPr lang="en-US" sz="3200" dirty="0" err="1" smtClean="0"/>
              <a:t>Memadai</a:t>
            </a:r>
            <a:r>
              <a:rPr lang="en-US" sz="3200" dirty="0"/>
              <a:t>”. </a:t>
            </a:r>
            <a:r>
              <a:rPr lang="en-US" sz="3200" dirty="0" err="1"/>
              <a:t>Simpulan</a:t>
            </a:r>
            <a:r>
              <a:rPr lang="en-US" sz="3200" dirty="0"/>
              <a:t> “Surat </a:t>
            </a:r>
            <a:r>
              <a:rPr lang="en-US" sz="3200" dirty="0" err="1"/>
              <a:t>Tugas</a:t>
            </a:r>
            <a:r>
              <a:rPr lang="en-US" sz="3200" dirty="0"/>
              <a:t> </a:t>
            </a:r>
            <a:r>
              <a:rPr lang="en-US" sz="3200" dirty="0" err="1"/>
              <a:t>Tidak</a:t>
            </a:r>
            <a:r>
              <a:rPr lang="en-US" sz="3200" dirty="0"/>
              <a:t> </a:t>
            </a:r>
            <a:r>
              <a:rPr lang="en-US" sz="3200" dirty="0" err="1"/>
              <a:t>Memadai</a:t>
            </a:r>
            <a:r>
              <a:rPr lang="en-US" sz="3200" dirty="0"/>
              <a:t>” </a:t>
            </a:r>
            <a:r>
              <a:rPr lang="en-US" sz="3200" dirty="0" err="1"/>
              <a:t>dapat</a:t>
            </a:r>
            <a:r>
              <a:rPr lang="en-US" sz="3200" dirty="0"/>
              <a:t> </a:t>
            </a:r>
            <a:r>
              <a:rPr lang="en-US" sz="3200" dirty="0" err="1"/>
              <a:t>disebabkan</a:t>
            </a:r>
            <a:r>
              <a:rPr lang="en-US" sz="3200" dirty="0"/>
              <a:t> 2 (</a:t>
            </a:r>
            <a:r>
              <a:rPr lang="en-US" sz="3200" dirty="0" err="1" smtClean="0"/>
              <a:t>dua</a:t>
            </a:r>
            <a:r>
              <a:rPr lang="en-US" sz="3200" dirty="0" smtClean="0"/>
              <a:t>)</a:t>
            </a:r>
            <a:r>
              <a:rPr lang="id-ID" sz="3200" dirty="0" smtClean="0"/>
              <a:t> </a:t>
            </a:r>
            <a:r>
              <a:rPr lang="en-US" sz="3200" dirty="0" err="1" smtClean="0"/>
              <a:t>alasan</a:t>
            </a:r>
            <a:r>
              <a:rPr lang="en-US" sz="3200" dirty="0" smtClean="0"/>
              <a:t> </a:t>
            </a:r>
            <a:r>
              <a:rPr lang="en-US" sz="3200" dirty="0" err="1"/>
              <a:t>yaitu</a:t>
            </a:r>
            <a:r>
              <a:rPr lang="en-US" sz="3200" dirty="0"/>
              <a:t> auditor </a:t>
            </a:r>
            <a:r>
              <a:rPr lang="en-US" sz="3200" dirty="0" err="1"/>
              <a:t>tidak</a:t>
            </a:r>
            <a:r>
              <a:rPr lang="en-US" sz="3200" dirty="0"/>
              <a:t> </a:t>
            </a:r>
            <a:r>
              <a:rPr lang="en-US" sz="3200" dirty="0" err="1"/>
              <a:t>lengkap</a:t>
            </a:r>
            <a:r>
              <a:rPr lang="en-US" sz="3200" dirty="0"/>
              <a:t> </a:t>
            </a:r>
            <a:r>
              <a:rPr lang="en-US" sz="3200" dirty="0" err="1"/>
              <a:t>dalam</a:t>
            </a:r>
            <a:r>
              <a:rPr lang="en-US" sz="3200" dirty="0"/>
              <a:t> </a:t>
            </a:r>
            <a:r>
              <a:rPr lang="en-US" sz="3200" dirty="0" err="1"/>
              <a:t>melakukan</a:t>
            </a:r>
            <a:r>
              <a:rPr lang="en-US" sz="3200" dirty="0"/>
              <a:t> </a:t>
            </a:r>
            <a:r>
              <a:rPr lang="en-US" sz="3200" dirty="0" err="1"/>
              <a:t>pengisian</a:t>
            </a:r>
            <a:r>
              <a:rPr lang="en-US" sz="3200" dirty="0"/>
              <a:t> </a:t>
            </a:r>
            <a:r>
              <a:rPr lang="en-US" sz="3200" dirty="0" err="1"/>
              <a:t>atau</a:t>
            </a:r>
            <a:r>
              <a:rPr lang="en-US" sz="3200" dirty="0"/>
              <a:t> </a:t>
            </a:r>
            <a:r>
              <a:rPr lang="en-US" sz="3200" dirty="0" err="1"/>
              <a:t>surat</a:t>
            </a:r>
            <a:r>
              <a:rPr lang="en-US" sz="3200" dirty="0"/>
              <a:t> </a:t>
            </a:r>
            <a:r>
              <a:rPr lang="en-US" sz="3200" dirty="0" err="1" smtClean="0"/>
              <a:t>tugas</a:t>
            </a:r>
            <a:r>
              <a:rPr lang="id-ID" sz="3200" dirty="0" smtClean="0"/>
              <a:t> </a:t>
            </a:r>
            <a:r>
              <a:rPr lang="en-US" sz="3200" dirty="0" err="1" smtClean="0"/>
              <a:t>tidak</a:t>
            </a:r>
            <a:r>
              <a:rPr lang="en-US" sz="3200" dirty="0" smtClean="0"/>
              <a:t> </a:t>
            </a:r>
            <a:r>
              <a:rPr lang="en-US" sz="3200" dirty="0" err="1"/>
              <a:t>mencakup</a:t>
            </a:r>
            <a:r>
              <a:rPr lang="en-US" sz="3200" dirty="0"/>
              <a:t> </a:t>
            </a:r>
            <a:r>
              <a:rPr lang="en-US" sz="3200" dirty="0" err="1"/>
              <a:t>semua</a:t>
            </a:r>
            <a:r>
              <a:rPr lang="en-US" sz="3200" dirty="0"/>
              <a:t> </a:t>
            </a:r>
            <a:r>
              <a:rPr lang="en-US" sz="3200" dirty="0" err="1"/>
              <a:t>kriteria</a:t>
            </a:r>
            <a:r>
              <a:rPr lang="en-US" sz="3200" dirty="0"/>
              <a:t> yang </a:t>
            </a:r>
            <a:r>
              <a:rPr lang="en-US" sz="3200" dirty="0" err="1"/>
              <a:t>terdapat</a:t>
            </a:r>
            <a:r>
              <a:rPr lang="en-US" sz="3200" dirty="0"/>
              <a:t> </a:t>
            </a:r>
            <a:r>
              <a:rPr lang="en-US" sz="3200" dirty="0" err="1"/>
              <a:t>pada</a:t>
            </a:r>
            <a:r>
              <a:rPr lang="en-US" sz="3200" dirty="0"/>
              <a:t> </a:t>
            </a:r>
            <a:r>
              <a:rPr lang="en-US" sz="3200" dirty="0" err="1"/>
              <a:t>kertas</a:t>
            </a:r>
            <a:r>
              <a:rPr lang="en-US" sz="3200" dirty="0"/>
              <a:t> </a:t>
            </a:r>
            <a:r>
              <a:rPr lang="en-US" sz="3200" dirty="0" err="1"/>
              <a:t>kerja</a:t>
            </a:r>
            <a:r>
              <a:rPr lang="en-US" sz="3200" dirty="0"/>
              <a:t> A.140.</a:t>
            </a:r>
          </a:p>
          <a:p>
            <a:pPr marL="0" indent="0">
              <a:buNone/>
            </a:pPr>
            <a:r>
              <a:rPr lang="en-US" sz="3200" dirty="0" err="1" smtClean="0"/>
              <a:t>Jika</a:t>
            </a:r>
            <a:r>
              <a:rPr lang="en-US" sz="3200" dirty="0" smtClean="0"/>
              <a:t> </a:t>
            </a:r>
            <a:r>
              <a:rPr lang="en-US" sz="3200" dirty="0" err="1"/>
              <a:t>pada</a:t>
            </a:r>
            <a:r>
              <a:rPr lang="en-US" sz="3200" dirty="0"/>
              <a:t> </a:t>
            </a:r>
            <a:r>
              <a:rPr lang="en-US" sz="3200" dirty="0" err="1"/>
              <a:t>kotak</a:t>
            </a:r>
            <a:r>
              <a:rPr lang="en-US" sz="3200" dirty="0"/>
              <a:t> </a:t>
            </a:r>
            <a:r>
              <a:rPr lang="en-US" sz="3200" dirty="0" err="1"/>
              <a:t>penjelasan</a:t>
            </a:r>
            <a:r>
              <a:rPr lang="en-US" sz="3200" dirty="0"/>
              <a:t> </a:t>
            </a:r>
            <a:r>
              <a:rPr lang="en-US" sz="3200" dirty="0" err="1"/>
              <a:t>akan</a:t>
            </a:r>
            <a:r>
              <a:rPr lang="en-US" sz="3200" dirty="0"/>
              <a:t> </a:t>
            </a:r>
            <a:r>
              <a:rPr lang="en-US" sz="3200" dirty="0" err="1"/>
              <a:t>muncul</a:t>
            </a:r>
            <a:r>
              <a:rPr lang="en-US" sz="3200" dirty="0"/>
              <a:t> </a:t>
            </a:r>
            <a:r>
              <a:rPr lang="en-US" sz="3200" dirty="0" err="1"/>
              <a:t>tulisan</a:t>
            </a:r>
            <a:r>
              <a:rPr lang="en-US" sz="3200" dirty="0"/>
              <a:t> "</a:t>
            </a:r>
            <a:r>
              <a:rPr lang="en-US" sz="3200" dirty="0" err="1"/>
              <a:t>Jelaskan</a:t>
            </a:r>
            <a:r>
              <a:rPr lang="en-US" sz="3200" dirty="0"/>
              <a:t> </a:t>
            </a:r>
            <a:r>
              <a:rPr lang="en-US" sz="3200" dirty="0" err="1"/>
              <a:t>bagaimana</a:t>
            </a:r>
            <a:r>
              <a:rPr lang="en-US" sz="3200" dirty="0"/>
              <a:t> </a:t>
            </a:r>
            <a:r>
              <a:rPr lang="en-US" sz="3200" dirty="0" smtClean="0"/>
              <a:t>KAP</a:t>
            </a:r>
            <a:r>
              <a:rPr lang="id-ID" sz="3200" dirty="0" smtClean="0"/>
              <a:t> </a:t>
            </a:r>
            <a:r>
              <a:rPr lang="en-US" sz="3200" dirty="0" err="1" smtClean="0"/>
              <a:t>memodifikasi</a:t>
            </a:r>
            <a:r>
              <a:rPr lang="en-US" sz="3200" dirty="0" smtClean="0"/>
              <a:t> </a:t>
            </a:r>
            <a:r>
              <a:rPr lang="en-US" sz="3200" dirty="0" err="1"/>
              <a:t>surat</a:t>
            </a:r>
            <a:r>
              <a:rPr lang="en-US" sz="3200" dirty="0"/>
              <a:t> </a:t>
            </a:r>
            <a:r>
              <a:rPr lang="en-US" sz="3200" dirty="0" err="1"/>
              <a:t>tugas</a:t>
            </a:r>
            <a:r>
              <a:rPr lang="en-US" sz="3200" dirty="0"/>
              <a:t>" </a:t>
            </a:r>
            <a:r>
              <a:rPr lang="en-US" sz="3200" dirty="0" err="1"/>
              <a:t>maka</a:t>
            </a:r>
            <a:r>
              <a:rPr lang="en-US" sz="3200" dirty="0"/>
              <a:t> auditor </a:t>
            </a:r>
            <a:r>
              <a:rPr lang="en-US" sz="3200" dirty="0" err="1"/>
              <a:t>diminta</a:t>
            </a:r>
            <a:r>
              <a:rPr lang="en-US" sz="3200" dirty="0"/>
              <a:t> </a:t>
            </a:r>
            <a:r>
              <a:rPr lang="en-US" sz="3200" dirty="0" err="1"/>
              <a:t>untuk</a:t>
            </a:r>
            <a:r>
              <a:rPr lang="en-US" sz="3200" dirty="0"/>
              <a:t> </a:t>
            </a:r>
            <a:r>
              <a:rPr lang="en-US" sz="3200" dirty="0" err="1"/>
              <a:t>menjelaskan</a:t>
            </a:r>
            <a:r>
              <a:rPr lang="en-US" sz="3200" dirty="0"/>
              <a:t> </a:t>
            </a:r>
            <a:r>
              <a:rPr lang="en-US" sz="3200" dirty="0" err="1" smtClean="0"/>
              <a:t>bagaimana</a:t>
            </a:r>
            <a:r>
              <a:rPr lang="id-ID" sz="3200" dirty="0" smtClean="0"/>
              <a:t> </a:t>
            </a:r>
            <a:r>
              <a:rPr lang="en-US" sz="3200" dirty="0" smtClean="0"/>
              <a:t>KAP </a:t>
            </a:r>
            <a:r>
              <a:rPr lang="en-US" sz="3200" dirty="0" err="1"/>
              <a:t>melakukan</a:t>
            </a:r>
            <a:r>
              <a:rPr lang="en-US" sz="3200" dirty="0"/>
              <a:t> </a:t>
            </a:r>
            <a:r>
              <a:rPr lang="en-US" sz="3200" dirty="0" err="1"/>
              <a:t>modifikasi</a:t>
            </a:r>
            <a:r>
              <a:rPr lang="en-US" sz="3200" dirty="0"/>
              <a:t> </a:t>
            </a:r>
            <a:r>
              <a:rPr lang="en-US" sz="3200" dirty="0" err="1"/>
              <a:t>surat</a:t>
            </a:r>
            <a:r>
              <a:rPr lang="en-US" sz="3200" dirty="0"/>
              <a:t> </a:t>
            </a:r>
            <a:r>
              <a:rPr lang="en-US" sz="3200" dirty="0" err="1"/>
              <a:t>tugas</a:t>
            </a:r>
            <a:r>
              <a:rPr lang="en-US" sz="3200" dirty="0"/>
              <a:t> </a:t>
            </a:r>
            <a:r>
              <a:rPr lang="en-US" sz="3200" dirty="0" err="1"/>
              <a:t>tersebut</a:t>
            </a:r>
            <a:r>
              <a:rPr lang="en-US" sz="3200" dirty="0"/>
              <a:t>. </a:t>
            </a:r>
            <a:r>
              <a:rPr lang="en-US" sz="3200" dirty="0" err="1"/>
              <a:t>Tulisan</a:t>
            </a:r>
            <a:r>
              <a:rPr lang="en-US" sz="3200" dirty="0"/>
              <a:t> </a:t>
            </a:r>
            <a:r>
              <a:rPr lang="en-US" sz="3200" dirty="0" err="1"/>
              <a:t>tersebut</a:t>
            </a:r>
            <a:r>
              <a:rPr lang="en-US" sz="3200" dirty="0"/>
              <a:t> </a:t>
            </a:r>
            <a:r>
              <a:rPr lang="en-US" sz="3200" dirty="0" err="1"/>
              <a:t>akan</a:t>
            </a:r>
            <a:r>
              <a:rPr lang="en-US" sz="3200" dirty="0"/>
              <a:t> </a:t>
            </a:r>
            <a:r>
              <a:rPr lang="en-US" sz="3200" dirty="0" err="1"/>
              <a:t>muncul</a:t>
            </a:r>
            <a:r>
              <a:rPr lang="en-US" sz="3200" dirty="0"/>
              <a:t> </a:t>
            </a:r>
            <a:r>
              <a:rPr lang="en-US" sz="3200" dirty="0" err="1" smtClean="0"/>
              <a:t>jika</a:t>
            </a:r>
            <a:r>
              <a:rPr lang="id-ID" sz="3200" dirty="0" smtClean="0"/>
              <a:t> </a:t>
            </a:r>
            <a:r>
              <a:rPr lang="en-US" sz="3200" dirty="0" err="1" smtClean="0"/>
              <a:t>terdapat</a:t>
            </a:r>
            <a:r>
              <a:rPr lang="en-US" sz="3200" dirty="0" smtClean="0"/>
              <a:t> </a:t>
            </a:r>
            <a:r>
              <a:rPr lang="en-US" sz="3200" dirty="0" err="1"/>
              <a:t>kriteria</a:t>
            </a:r>
            <a:r>
              <a:rPr lang="en-US" sz="3200" dirty="0"/>
              <a:t> yang </a:t>
            </a:r>
            <a:r>
              <a:rPr lang="en-US" sz="3200" dirty="0" err="1"/>
              <a:t>tidak</a:t>
            </a:r>
            <a:r>
              <a:rPr lang="en-US" sz="3200" dirty="0"/>
              <a:t> </a:t>
            </a:r>
            <a:r>
              <a:rPr lang="en-US" sz="3200" dirty="0" err="1"/>
              <a:t>tercantum</a:t>
            </a:r>
            <a:r>
              <a:rPr lang="en-US" sz="3200" dirty="0"/>
              <a:t> </a:t>
            </a:r>
            <a:r>
              <a:rPr lang="en-US" sz="3200" dirty="0" err="1"/>
              <a:t>pada</a:t>
            </a:r>
            <a:r>
              <a:rPr lang="en-US" sz="3200" dirty="0"/>
              <a:t> </a:t>
            </a:r>
            <a:r>
              <a:rPr lang="en-US" sz="3200" dirty="0" err="1"/>
              <a:t>kertas</a:t>
            </a:r>
            <a:r>
              <a:rPr lang="en-US" sz="3200" dirty="0"/>
              <a:t> </a:t>
            </a:r>
            <a:r>
              <a:rPr lang="en-US" sz="3200" dirty="0" err="1"/>
              <a:t>kerja</a:t>
            </a:r>
            <a:r>
              <a:rPr lang="en-US" sz="3200" dirty="0"/>
              <a:t> A.140.</a:t>
            </a:r>
          </a:p>
          <a:p>
            <a:pPr marL="0" indent="0">
              <a:buNone/>
            </a:pPr>
            <a:r>
              <a:rPr lang="en-US" sz="3200" dirty="0" smtClean="0"/>
              <a:t>Kotak </a:t>
            </a:r>
            <a:r>
              <a:rPr lang="en-US" sz="3200" dirty="0"/>
              <a:t>“Status KKP” </a:t>
            </a:r>
            <a:r>
              <a:rPr lang="en-US" sz="3200" dirty="0" err="1"/>
              <a:t>menginformasikan</a:t>
            </a:r>
            <a:r>
              <a:rPr lang="en-US" sz="3200" dirty="0"/>
              <a:t> </a:t>
            </a:r>
            <a:r>
              <a:rPr lang="en-US" sz="3200" dirty="0" err="1"/>
              <a:t>kertas</a:t>
            </a:r>
            <a:r>
              <a:rPr lang="en-US" sz="3200" dirty="0"/>
              <a:t> </a:t>
            </a:r>
            <a:r>
              <a:rPr lang="en-US" sz="3200" dirty="0" err="1"/>
              <a:t>kerja</a:t>
            </a:r>
            <a:r>
              <a:rPr lang="en-US" sz="3200" dirty="0"/>
              <a:t> </a:t>
            </a:r>
            <a:r>
              <a:rPr lang="en-US" sz="3200" dirty="0" err="1"/>
              <a:t>kelengkapan</a:t>
            </a:r>
            <a:r>
              <a:rPr lang="en-US" sz="3200" dirty="0"/>
              <a:t> </a:t>
            </a:r>
            <a:r>
              <a:rPr lang="en-US" sz="3200" dirty="0" err="1"/>
              <a:t>pengisian</a:t>
            </a:r>
            <a:r>
              <a:rPr lang="en-US" sz="3200" dirty="0"/>
              <a:t> </a:t>
            </a:r>
            <a:r>
              <a:rPr lang="en-US" sz="3200" dirty="0" err="1" smtClean="0"/>
              <a:t>kotak</a:t>
            </a:r>
            <a:r>
              <a:rPr lang="id-ID" sz="3200" dirty="0" smtClean="0"/>
              <a:t> </a:t>
            </a:r>
            <a:r>
              <a:rPr lang="en-US" sz="3200" dirty="0" err="1" smtClean="0"/>
              <a:t>warna</a:t>
            </a:r>
            <a:r>
              <a:rPr lang="en-US" sz="3200" dirty="0" smtClean="0"/>
              <a:t> </a:t>
            </a:r>
            <a:r>
              <a:rPr lang="en-US" sz="3200" dirty="0"/>
              <a:t>“</a:t>
            </a:r>
            <a:r>
              <a:rPr lang="en-US" sz="3200" dirty="0" err="1"/>
              <a:t>Hijau</a:t>
            </a:r>
            <a:r>
              <a:rPr lang="en-US" sz="3200" dirty="0"/>
              <a:t>”. Status KKP </a:t>
            </a:r>
            <a:r>
              <a:rPr lang="en-US" sz="3200" dirty="0" err="1"/>
              <a:t>dapat</a:t>
            </a:r>
            <a:r>
              <a:rPr lang="en-US" sz="3200" dirty="0"/>
              <a:t> </a:t>
            </a:r>
            <a:r>
              <a:rPr lang="en-US" sz="3200" dirty="0" err="1"/>
              <a:t>berupa</a:t>
            </a:r>
            <a:r>
              <a:rPr lang="en-US" sz="3200" dirty="0"/>
              <a:t> “Completed” </a:t>
            </a:r>
            <a:r>
              <a:rPr lang="en-US" sz="3200" dirty="0" err="1"/>
              <a:t>atau</a:t>
            </a:r>
            <a:r>
              <a:rPr lang="en-US" sz="3200" dirty="0"/>
              <a:t> “</a:t>
            </a:r>
            <a:r>
              <a:rPr lang="en-US" sz="3200" dirty="0" err="1"/>
              <a:t>Incompleted</a:t>
            </a:r>
            <a:r>
              <a:rPr lang="en-US" sz="3200" dirty="0"/>
              <a:t>”.</a:t>
            </a:r>
          </a:p>
        </p:txBody>
      </p:sp>
    </p:spTree>
    <p:extLst>
      <p:ext uri="{BB962C8B-B14F-4D97-AF65-F5344CB8AC3E}">
        <p14:creationId xmlns:p14="http://schemas.microsoft.com/office/powerpoint/2010/main" val="112299986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1572874" cy="6858000"/>
          </a:xfrm>
        </p:spPr>
      </p:pic>
    </p:spTree>
    <p:extLst>
      <p:ext uri="{BB962C8B-B14F-4D97-AF65-F5344CB8AC3E}">
        <p14:creationId xmlns:p14="http://schemas.microsoft.com/office/powerpoint/2010/main" val="318485200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a:t>A.150 </a:t>
            </a:r>
            <a:r>
              <a:rPr lang="en-US" dirty="0" err="1"/>
              <a:t>Pernyataan</a:t>
            </a:r>
            <a:r>
              <a:rPr lang="en-US" dirty="0"/>
              <a:t> </a:t>
            </a:r>
            <a:r>
              <a:rPr lang="en-US" dirty="0" err="1"/>
              <a:t>Independensi</a:t>
            </a:r>
            <a:endParaRPr lang="en-US" dirty="0"/>
          </a:p>
        </p:txBody>
      </p:sp>
      <p:sp>
        <p:nvSpPr>
          <p:cNvPr id="3" name="Content Placeholder 2"/>
          <p:cNvSpPr>
            <a:spLocks noGrp="1"/>
          </p:cNvSpPr>
          <p:nvPr>
            <p:ph idx="1"/>
          </p:nvPr>
        </p:nvSpPr>
        <p:spPr/>
        <p:txBody>
          <a:bodyPr/>
          <a:lstStyle/>
          <a:p>
            <a:r>
              <a:rPr lang="en-US" dirty="0" err="1"/>
              <a:t>Kertas</a:t>
            </a:r>
            <a:r>
              <a:rPr lang="en-US" dirty="0"/>
              <a:t> </a:t>
            </a:r>
            <a:r>
              <a:rPr lang="en-US" dirty="0" err="1"/>
              <a:t>kerja</a:t>
            </a:r>
            <a:r>
              <a:rPr lang="en-US" dirty="0"/>
              <a:t> </a:t>
            </a:r>
            <a:r>
              <a:rPr lang="en-US" dirty="0" err="1"/>
              <a:t>ini</a:t>
            </a:r>
            <a:r>
              <a:rPr lang="en-US" dirty="0"/>
              <a:t> </a:t>
            </a:r>
            <a:r>
              <a:rPr lang="en-US" dirty="0" err="1"/>
              <a:t>berisi</a:t>
            </a:r>
            <a:r>
              <a:rPr lang="en-US" dirty="0"/>
              <a:t> </a:t>
            </a:r>
            <a:r>
              <a:rPr lang="en-US" dirty="0" err="1"/>
              <a:t>informasi</a:t>
            </a:r>
            <a:r>
              <a:rPr lang="en-US" dirty="0"/>
              <a:t> </a:t>
            </a:r>
            <a:r>
              <a:rPr lang="en-US" dirty="0" err="1"/>
              <a:t>mengenai</a:t>
            </a:r>
            <a:r>
              <a:rPr lang="en-US" dirty="0"/>
              <a:t> </a:t>
            </a:r>
            <a:r>
              <a:rPr lang="en-US" dirty="0" err="1"/>
              <a:t>analisis</a:t>
            </a:r>
            <a:r>
              <a:rPr lang="en-US" dirty="0"/>
              <a:t> KAP </a:t>
            </a:r>
            <a:r>
              <a:rPr lang="en-US" dirty="0" err="1"/>
              <a:t>terhadap</a:t>
            </a:r>
            <a:r>
              <a:rPr lang="en-US" dirty="0"/>
              <a:t> </a:t>
            </a:r>
            <a:r>
              <a:rPr lang="en-US" dirty="0" err="1"/>
              <a:t>independensi</a:t>
            </a:r>
            <a:r>
              <a:rPr lang="en-US" dirty="0"/>
              <a:t> </a:t>
            </a:r>
            <a:r>
              <a:rPr lang="en-US" dirty="0" err="1" smtClean="0"/>
              <a:t>atas</a:t>
            </a:r>
            <a:r>
              <a:rPr lang="id-ID" dirty="0" smtClean="0"/>
              <a:t> </a:t>
            </a:r>
            <a:r>
              <a:rPr lang="en-US" dirty="0" err="1" smtClean="0"/>
              <a:t>pelaksanaan</a:t>
            </a:r>
            <a:r>
              <a:rPr lang="en-US" dirty="0" smtClean="0"/>
              <a:t> </a:t>
            </a:r>
            <a:r>
              <a:rPr lang="en-US" dirty="0"/>
              <a:t>audit </a:t>
            </a:r>
            <a:r>
              <a:rPr lang="en-US" dirty="0" err="1"/>
              <a:t>baik</a:t>
            </a:r>
            <a:r>
              <a:rPr lang="en-US" dirty="0"/>
              <a:t> </a:t>
            </a:r>
            <a:r>
              <a:rPr lang="en-US" dirty="0" err="1"/>
              <a:t>untuk</a:t>
            </a:r>
            <a:r>
              <a:rPr lang="en-US" dirty="0"/>
              <a:t> Tim </a:t>
            </a:r>
            <a:r>
              <a:rPr lang="en-US" dirty="0" err="1"/>
              <a:t>Perikatan</a:t>
            </a:r>
            <a:r>
              <a:rPr lang="en-US" dirty="0"/>
              <a:t> </a:t>
            </a:r>
            <a:r>
              <a:rPr lang="en-US" dirty="0" err="1"/>
              <a:t>maupun</a:t>
            </a:r>
            <a:r>
              <a:rPr lang="en-US" dirty="0"/>
              <a:t> Kantor </a:t>
            </a:r>
            <a:r>
              <a:rPr lang="en-US" dirty="0" err="1"/>
              <a:t>Akuntan</a:t>
            </a:r>
            <a:r>
              <a:rPr lang="en-US" dirty="0"/>
              <a:t> </a:t>
            </a:r>
            <a:r>
              <a:rPr lang="en-US" dirty="0" err="1"/>
              <a:t>Publik</a:t>
            </a:r>
            <a:r>
              <a:rPr lang="en-US" dirty="0"/>
              <a:t>. </a:t>
            </a:r>
            <a:r>
              <a:rPr lang="en-US" dirty="0" smtClean="0"/>
              <a:t>Auditor</a:t>
            </a:r>
            <a:r>
              <a:rPr lang="id-ID" dirty="0" smtClean="0"/>
              <a:t> </a:t>
            </a:r>
            <a:r>
              <a:rPr lang="en-US" dirty="0" err="1" smtClean="0"/>
              <a:t>diminta</a:t>
            </a:r>
            <a:r>
              <a:rPr lang="en-US" dirty="0" smtClean="0"/>
              <a:t> </a:t>
            </a:r>
            <a:r>
              <a:rPr lang="en-US" dirty="0" err="1"/>
              <a:t>untuk</a:t>
            </a:r>
            <a:r>
              <a:rPr lang="en-US" dirty="0"/>
              <a:t> </a:t>
            </a:r>
            <a:r>
              <a:rPr lang="en-US" dirty="0" err="1"/>
              <a:t>menggunakan</a:t>
            </a:r>
            <a:r>
              <a:rPr lang="en-US" dirty="0"/>
              <a:t> </a:t>
            </a:r>
            <a:r>
              <a:rPr lang="en-US" dirty="0" err="1"/>
              <a:t>pilihan</a:t>
            </a:r>
            <a:r>
              <a:rPr lang="en-US" dirty="0"/>
              <a:t> dropdown </a:t>
            </a:r>
            <a:r>
              <a:rPr lang="en-US" dirty="0" err="1"/>
              <a:t>dalam</a:t>
            </a:r>
            <a:r>
              <a:rPr lang="en-US" dirty="0"/>
              <a:t> </a:t>
            </a:r>
            <a:r>
              <a:rPr lang="en-US" dirty="0" err="1"/>
              <a:t>menjawab</a:t>
            </a:r>
            <a:r>
              <a:rPr lang="en-US" dirty="0"/>
              <a:t> </a:t>
            </a:r>
            <a:r>
              <a:rPr lang="en-US" dirty="0" err="1"/>
              <a:t>pertanyaan</a:t>
            </a:r>
            <a:r>
              <a:rPr lang="en-US" dirty="0"/>
              <a:t>.</a:t>
            </a:r>
          </a:p>
        </p:txBody>
      </p:sp>
    </p:spTree>
    <p:extLst>
      <p:ext uri="{BB962C8B-B14F-4D97-AF65-F5344CB8AC3E}">
        <p14:creationId xmlns:p14="http://schemas.microsoft.com/office/powerpoint/2010/main" val="171322917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117566" y="143691"/>
            <a:ext cx="11887200" cy="6583680"/>
          </a:xfrm>
        </p:spPr>
        <p:txBody>
          <a:bodyPr>
            <a:normAutofit/>
          </a:bodyPr>
          <a:lstStyle/>
          <a:p>
            <a:pPr marL="0" indent="0">
              <a:buNone/>
            </a:pPr>
            <a:r>
              <a:rPr lang="en-US" dirty="0" err="1" smtClean="0"/>
              <a:t>Simpulan</a:t>
            </a:r>
            <a:r>
              <a:rPr lang="en-US" dirty="0" smtClean="0"/>
              <a:t> </a:t>
            </a:r>
            <a:r>
              <a:rPr lang="en-US" dirty="0" err="1"/>
              <a:t>akan</a:t>
            </a:r>
            <a:r>
              <a:rPr lang="en-US" dirty="0"/>
              <a:t> </a:t>
            </a:r>
            <a:r>
              <a:rPr lang="en-US" dirty="0" err="1"/>
              <a:t>muncul</a:t>
            </a:r>
            <a:r>
              <a:rPr lang="en-US" dirty="0"/>
              <a:t> </a:t>
            </a:r>
            <a:r>
              <a:rPr lang="en-US" dirty="0" err="1"/>
              <a:t>secara</a:t>
            </a:r>
            <a:r>
              <a:rPr lang="en-US" dirty="0"/>
              <a:t> </a:t>
            </a:r>
            <a:r>
              <a:rPr lang="en-US" dirty="0" err="1"/>
              <a:t>otomatis</a:t>
            </a:r>
            <a:r>
              <a:rPr lang="en-US" dirty="0"/>
              <a:t> </a:t>
            </a:r>
            <a:r>
              <a:rPr lang="en-US" dirty="0" err="1"/>
              <a:t>pada</a:t>
            </a:r>
            <a:r>
              <a:rPr lang="en-US" dirty="0"/>
              <a:t> </a:t>
            </a:r>
            <a:r>
              <a:rPr lang="en-US" dirty="0" err="1"/>
              <a:t>kotak</a:t>
            </a:r>
            <a:r>
              <a:rPr lang="en-US" dirty="0"/>
              <a:t> </a:t>
            </a:r>
            <a:r>
              <a:rPr lang="en-US" dirty="0" err="1"/>
              <a:t>simpulan</a:t>
            </a:r>
            <a:r>
              <a:rPr lang="en-US" dirty="0"/>
              <a:t>. </a:t>
            </a:r>
            <a:r>
              <a:rPr lang="en-US" dirty="0" err="1"/>
              <a:t>Simpulan</a:t>
            </a:r>
            <a:r>
              <a:rPr lang="en-US" dirty="0"/>
              <a:t> </a:t>
            </a:r>
            <a:r>
              <a:rPr lang="en-US" dirty="0" err="1"/>
              <a:t>terdiri</a:t>
            </a:r>
            <a:r>
              <a:rPr lang="en-US" dirty="0"/>
              <a:t> </a:t>
            </a:r>
            <a:r>
              <a:rPr lang="en-US" dirty="0" err="1" smtClean="0"/>
              <a:t>dari</a:t>
            </a:r>
            <a:r>
              <a:rPr lang="id-ID" dirty="0" smtClean="0"/>
              <a:t> </a:t>
            </a:r>
            <a:r>
              <a:rPr lang="en-US" dirty="0" smtClean="0"/>
              <a:t>2 </a:t>
            </a:r>
            <a:r>
              <a:rPr lang="en-US" dirty="0"/>
              <a:t>(</a:t>
            </a:r>
            <a:r>
              <a:rPr lang="en-US" dirty="0" err="1"/>
              <a:t>dua</a:t>
            </a:r>
            <a:r>
              <a:rPr lang="en-US" dirty="0"/>
              <a:t>) </a:t>
            </a:r>
            <a:r>
              <a:rPr lang="en-US" dirty="0" err="1"/>
              <a:t>kondisi</a:t>
            </a:r>
            <a:r>
              <a:rPr lang="en-US" dirty="0"/>
              <a:t> </a:t>
            </a:r>
            <a:r>
              <a:rPr lang="en-US" dirty="0" err="1"/>
              <a:t>yaitu</a:t>
            </a:r>
            <a:r>
              <a:rPr lang="en-US" dirty="0"/>
              <a:t> ”</a:t>
            </a:r>
            <a:r>
              <a:rPr lang="en-US" dirty="0" err="1"/>
              <a:t>Pernyataan</a:t>
            </a:r>
            <a:r>
              <a:rPr lang="en-US" dirty="0"/>
              <a:t> </a:t>
            </a:r>
            <a:r>
              <a:rPr lang="en-US" dirty="0" err="1"/>
              <a:t>Independensi</a:t>
            </a:r>
            <a:r>
              <a:rPr lang="en-US" dirty="0"/>
              <a:t> </a:t>
            </a:r>
            <a:r>
              <a:rPr lang="en-US" dirty="0" err="1"/>
              <a:t>Memadai</a:t>
            </a:r>
            <a:r>
              <a:rPr lang="en-US" dirty="0"/>
              <a:t>” </a:t>
            </a:r>
            <a:r>
              <a:rPr lang="en-US" dirty="0" err="1"/>
              <a:t>atau</a:t>
            </a:r>
            <a:r>
              <a:rPr lang="en-US" dirty="0"/>
              <a:t> “</a:t>
            </a:r>
            <a:r>
              <a:rPr lang="en-US" dirty="0" err="1" smtClean="0"/>
              <a:t>Pernyataan</a:t>
            </a:r>
            <a:r>
              <a:rPr lang="id-ID" dirty="0" smtClean="0"/>
              <a:t> </a:t>
            </a:r>
            <a:r>
              <a:rPr lang="en-US" dirty="0" err="1" smtClean="0"/>
              <a:t>Independensi</a:t>
            </a:r>
            <a:r>
              <a:rPr lang="en-US" dirty="0" smtClean="0"/>
              <a:t> </a:t>
            </a:r>
            <a:r>
              <a:rPr lang="en-US" dirty="0" err="1"/>
              <a:t>Tidak</a:t>
            </a:r>
            <a:r>
              <a:rPr lang="en-US" dirty="0"/>
              <a:t> </a:t>
            </a:r>
            <a:r>
              <a:rPr lang="en-US" dirty="0" err="1"/>
              <a:t>Memadai</a:t>
            </a:r>
            <a:r>
              <a:rPr lang="en-US" dirty="0"/>
              <a:t>”. </a:t>
            </a:r>
            <a:r>
              <a:rPr lang="en-US" dirty="0" err="1"/>
              <a:t>Simpulan</a:t>
            </a:r>
            <a:r>
              <a:rPr lang="en-US" dirty="0"/>
              <a:t> “</a:t>
            </a:r>
            <a:r>
              <a:rPr lang="en-US" dirty="0" err="1"/>
              <a:t>Pernyataan</a:t>
            </a:r>
            <a:r>
              <a:rPr lang="en-US" dirty="0"/>
              <a:t> </a:t>
            </a:r>
            <a:r>
              <a:rPr lang="en-US" dirty="0" err="1"/>
              <a:t>Independensi</a:t>
            </a:r>
            <a:r>
              <a:rPr lang="en-US" dirty="0"/>
              <a:t> </a:t>
            </a:r>
            <a:r>
              <a:rPr lang="en-US" dirty="0" err="1" smtClean="0"/>
              <a:t>Tidak</a:t>
            </a:r>
            <a:r>
              <a:rPr lang="id-ID" dirty="0" smtClean="0"/>
              <a:t> </a:t>
            </a:r>
            <a:r>
              <a:rPr lang="en-US" dirty="0" err="1" smtClean="0"/>
              <a:t>Memadai</a:t>
            </a:r>
            <a:r>
              <a:rPr lang="en-US" dirty="0"/>
              <a:t>” </a:t>
            </a:r>
            <a:r>
              <a:rPr lang="en-US" dirty="0" err="1"/>
              <a:t>dapat</a:t>
            </a:r>
            <a:r>
              <a:rPr lang="en-US" dirty="0"/>
              <a:t> </a:t>
            </a:r>
            <a:r>
              <a:rPr lang="en-US" dirty="0" err="1"/>
              <a:t>disebabkan</a:t>
            </a:r>
            <a:r>
              <a:rPr lang="en-US" dirty="0"/>
              <a:t> 2 (</a:t>
            </a:r>
            <a:r>
              <a:rPr lang="en-US" dirty="0" err="1"/>
              <a:t>dua</a:t>
            </a:r>
            <a:r>
              <a:rPr lang="en-US" dirty="0"/>
              <a:t>) </a:t>
            </a:r>
            <a:r>
              <a:rPr lang="en-US" dirty="0" err="1"/>
              <a:t>alasan</a:t>
            </a:r>
            <a:r>
              <a:rPr lang="en-US" dirty="0"/>
              <a:t> </a:t>
            </a:r>
            <a:r>
              <a:rPr lang="en-US" dirty="0" err="1"/>
              <a:t>yaitu</a:t>
            </a:r>
            <a:r>
              <a:rPr lang="en-US" dirty="0"/>
              <a:t> auditor </a:t>
            </a:r>
            <a:r>
              <a:rPr lang="en-US" dirty="0" err="1"/>
              <a:t>tidak</a:t>
            </a:r>
            <a:r>
              <a:rPr lang="en-US" dirty="0"/>
              <a:t> </a:t>
            </a:r>
            <a:r>
              <a:rPr lang="en-US" dirty="0" err="1"/>
              <a:t>lengkap</a:t>
            </a:r>
            <a:r>
              <a:rPr lang="en-US" dirty="0"/>
              <a:t> </a:t>
            </a:r>
            <a:r>
              <a:rPr lang="en-US" dirty="0" err="1" smtClean="0"/>
              <a:t>dalam</a:t>
            </a:r>
            <a:r>
              <a:rPr lang="id-ID" dirty="0" smtClean="0"/>
              <a:t> </a:t>
            </a:r>
            <a:r>
              <a:rPr lang="en-US" dirty="0" err="1" smtClean="0"/>
              <a:t>melakukan</a:t>
            </a:r>
            <a:r>
              <a:rPr lang="en-US" dirty="0" smtClean="0"/>
              <a:t> </a:t>
            </a:r>
            <a:r>
              <a:rPr lang="en-US" dirty="0" err="1"/>
              <a:t>pengisian</a:t>
            </a:r>
            <a:r>
              <a:rPr lang="en-US" dirty="0"/>
              <a:t> </a:t>
            </a:r>
            <a:r>
              <a:rPr lang="en-US" dirty="0" err="1"/>
              <a:t>atau</a:t>
            </a:r>
            <a:r>
              <a:rPr lang="en-US" dirty="0"/>
              <a:t> </a:t>
            </a:r>
            <a:r>
              <a:rPr lang="en-US" dirty="0" err="1"/>
              <a:t>pernyataan</a:t>
            </a:r>
            <a:r>
              <a:rPr lang="en-US" dirty="0"/>
              <a:t> </a:t>
            </a:r>
            <a:r>
              <a:rPr lang="en-US" dirty="0" err="1"/>
              <a:t>independensi</a:t>
            </a:r>
            <a:r>
              <a:rPr lang="en-US" dirty="0"/>
              <a:t> </a:t>
            </a:r>
            <a:r>
              <a:rPr lang="en-US" dirty="0" err="1"/>
              <a:t>tidak</a:t>
            </a:r>
            <a:r>
              <a:rPr lang="en-US" dirty="0"/>
              <a:t> </a:t>
            </a:r>
            <a:r>
              <a:rPr lang="en-US" dirty="0" err="1"/>
              <a:t>mencakup</a:t>
            </a:r>
            <a:r>
              <a:rPr lang="en-US" dirty="0"/>
              <a:t> </a:t>
            </a:r>
            <a:r>
              <a:rPr lang="en-US" dirty="0" err="1" smtClean="0"/>
              <a:t>semua</a:t>
            </a:r>
            <a:r>
              <a:rPr lang="id-ID" dirty="0" smtClean="0"/>
              <a:t> </a:t>
            </a:r>
            <a:r>
              <a:rPr lang="en-US" dirty="0" err="1" smtClean="0"/>
              <a:t>kriteria</a:t>
            </a:r>
            <a:r>
              <a:rPr lang="en-US" dirty="0" smtClean="0"/>
              <a:t> </a:t>
            </a:r>
            <a:r>
              <a:rPr lang="en-US" dirty="0"/>
              <a:t>yang </a:t>
            </a:r>
            <a:r>
              <a:rPr lang="en-US" dirty="0" err="1"/>
              <a:t>terdapat</a:t>
            </a:r>
            <a:r>
              <a:rPr lang="en-US" dirty="0"/>
              <a:t> </a:t>
            </a:r>
            <a:r>
              <a:rPr lang="en-US" dirty="0" err="1"/>
              <a:t>pada</a:t>
            </a:r>
            <a:r>
              <a:rPr lang="en-US" dirty="0"/>
              <a:t> </a:t>
            </a:r>
            <a:r>
              <a:rPr lang="en-US" dirty="0" err="1"/>
              <a:t>kertas</a:t>
            </a:r>
            <a:r>
              <a:rPr lang="en-US" dirty="0"/>
              <a:t> </a:t>
            </a:r>
            <a:r>
              <a:rPr lang="en-US" dirty="0" err="1"/>
              <a:t>kerja</a:t>
            </a:r>
            <a:r>
              <a:rPr lang="en-US" dirty="0"/>
              <a:t> A.150.</a:t>
            </a:r>
          </a:p>
          <a:p>
            <a:pPr marL="0" indent="0">
              <a:buNone/>
            </a:pPr>
            <a:r>
              <a:rPr lang="en-US" dirty="0" err="1" smtClean="0"/>
              <a:t>Jika</a:t>
            </a:r>
            <a:r>
              <a:rPr lang="en-US" dirty="0" smtClean="0"/>
              <a:t> </a:t>
            </a:r>
            <a:r>
              <a:rPr lang="en-US" dirty="0" err="1"/>
              <a:t>pada</a:t>
            </a:r>
            <a:r>
              <a:rPr lang="en-US" dirty="0"/>
              <a:t> </a:t>
            </a:r>
            <a:r>
              <a:rPr lang="en-US" dirty="0" err="1"/>
              <a:t>kotak</a:t>
            </a:r>
            <a:r>
              <a:rPr lang="en-US" dirty="0"/>
              <a:t> </a:t>
            </a:r>
            <a:r>
              <a:rPr lang="en-US" dirty="0" err="1"/>
              <a:t>penjelasan</a:t>
            </a:r>
            <a:r>
              <a:rPr lang="en-US" dirty="0"/>
              <a:t> </a:t>
            </a:r>
            <a:r>
              <a:rPr lang="en-US" dirty="0" err="1"/>
              <a:t>akan</a:t>
            </a:r>
            <a:r>
              <a:rPr lang="en-US" dirty="0"/>
              <a:t> </a:t>
            </a:r>
            <a:r>
              <a:rPr lang="en-US" dirty="0" err="1"/>
              <a:t>muncul</a:t>
            </a:r>
            <a:r>
              <a:rPr lang="en-US" dirty="0"/>
              <a:t> </a:t>
            </a:r>
            <a:r>
              <a:rPr lang="en-US" dirty="0" err="1"/>
              <a:t>tulisan</a:t>
            </a:r>
            <a:r>
              <a:rPr lang="en-US" dirty="0"/>
              <a:t> "</a:t>
            </a:r>
            <a:r>
              <a:rPr lang="en-US" dirty="0" err="1"/>
              <a:t>Jelaskan</a:t>
            </a:r>
            <a:r>
              <a:rPr lang="en-US" dirty="0"/>
              <a:t> </a:t>
            </a:r>
            <a:r>
              <a:rPr lang="en-US" dirty="0" err="1"/>
              <a:t>bagaimana</a:t>
            </a:r>
            <a:r>
              <a:rPr lang="en-US" dirty="0"/>
              <a:t> </a:t>
            </a:r>
            <a:r>
              <a:rPr lang="en-US" dirty="0" smtClean="0"/>
              <a:t>KAP</a:t>
            </a:r>
            <a:r>
              <a:rPr lang="id-ID" dirty="0" smtClean="0"/>
              <a:t> </a:t>
            </a:r>
            <a:r>
              <a:rPr lang="en-US" dirty="0" err="1" smtClean="0"/>
              <a:t>memodifikasi</a:t>
            </a:r>
            <a:r>
              <a:rPr lang="en-US" dirty="0" smtClean="0"/>
              <a:t> </a:t>
            </a:r>
            <a:r>
              <a:rPr lang="en-US" dirty="0" err="1"/>
              <a:t>pernyataan</a:t>
            </a:r>
            <a:r>
              <a:rPr lang="en-US" dirty="0"/>
              <a:t> </a:t>
            </a:r>
            <a:r>
              <a:rPr lang="en-US" dirty="0" err="1"/>
              <a:t>independensi</a:t>
            </a:r>
            <a:r>
              <a:rPr lang="en-US" dirty="0"/>
              <a:t>" </a:t>
            </a:r>
            <a:r>
              <a:rPr lang="en-US" dirty="0" err="1"/>
              <a:t>maka</a:t>
            </a:r>
            <a:r>
              <a:rPr lang="en-US" dirty="0"/>
              <a:t> auditor </a:t>
            </a:r>
            <a:r>
              <a:rPr lang="en-US" dirty="0" err="1"/>
              <a:t>diminta</a:t>
            </a:r>
            <a:r>
              <a:rPr lang="en-US" dirty="0"/>
              <a:t> </a:t>
            </a:r>
            <a:r>
              <a:rPr lang="en-US" dirty="0" err="1" smtClean="0"/>
              <a:t>untuk</a:t>
            </a:r>
            <a:r>
              <a:rPr lang="id-ID" dirty="0" smtClean="0"/>
              <a:t> </a:t>
            </a:r>
            <a:r>
              <a:rPr lang="en-US" dirty="0" err="1" smtClean="0"/>
              <a:t>menjelaskan</a:t>
            </a:r>
            <a:r>
              <a:rPr lang="en-US" dirty="0" smtClean="0"/>
              <a:t> </a:t>
            </a:r>
            <a:r>
              <a:rPr lang="en-US" dirty="0" err="1"/>
              <a:t>bagaimana</a:t>
            </a:r>
            <a:r>
              <a:rPr lang="en-US" dirty="0"/>
              <a:t> KAP </a:t>
            </a:r>
            <a:r>
              <a:rPr lang="en-US" dirty="0" err="1"/>
              <a:t>melakukan</a:t>
            </a:r>
            <a:r>
              <a:rPr lang="en-US" dirty="0"/>
              <a:t> </a:t>
            </a:r>
            <a:r>
              <a:rPr lang="en-US" dirty="0" err="1"/>
              <a:t>modifikasi</a:t>
            </a:r>
            <a:r>
              <a:rPr lang="en-US" dirty="0"/>
              <a:t> </a:t>
            </a:r>
            <a:r>
              <a:rPr lang="en-US" dirty="0" err="1"/>
              <a:t>pernyataan</a:t>
            </a:r>
            <a:r>
              <a:rPr lang="en-US" dirty="0"/>
              <a:t> </a:t>
            </a:r>
            <a:r>
              <a:rPr lang="en-US" dirty="0" err="1" smtClean="0"/>
              <a:t>independensi</a:t>
            </a:r>
            <a:r>
              <a:rPr lang="id-ID" dirty="0" smtClean="0"/>
              <a:t> </a:t>
            </a:r>
            <a:r>
              <a:rPr lang="en-US" dirty="0" err="1" smtClean="0"/>
              <a:t>tersebut</a:t>
            </a:r>
            <a:r>
              <a:rPr lang="en-US" dirty="0"/>
              <a:t>. </a:t>
            </a:r>
            <a:r>
              <a:rPr lang="en-US" dirty="0" err="1"/>
              <a:t>Tulisan</a:t>
            </a:r>
            <a:r>
              <a:rPr lang="en-US" dirty="0"/>
              <a:t> </a:t>
            </a:r>
            <a:r>
              <a:rPr lang="en-US" dirty="0" err="1"/>
              <a:t>tersebut</a:t>
            </a:r>
            <a:r>
              <a:rPr lang="en-US" dirty="0"/>
              <a:t> </a:t>
            </a:r>
            <a:r>
              <a:rPr lang="en-US" dirty="0" err="1"/>
              <a:t>akan</a:t>
            </a:r>
            <a:r>
              <a:rPr lang="en-US" dirty="0"/>
              <a:t> </a:t>
            </a:r>
            <a:r>
              <a:rPr lang="en-US" dirty="0" err="1"/>
              <a:t>muncul</a:t>
            </a:r>
            <a:r>
              <a:rPr lang="en-US" dirty="0"/>
              <a:t> </a:t>
            </a:r>
            <a:r>
              <a:rPr lang="en-US" dirty="0" err="1"/>
              <a:t>jika</a:t>
            </a:r>
            <a:r>
              <a:rPr lang="en-US" dirty="0"/>
              <a:t> </a:t>
            </a:r>
            <a:r>
              <a:rPr lang="en-US" dirty="0" err="1"/>
              <a:t>terdapat</a:t>
            </a:r>
            <a:r>
              <a:rPr lang="en-US" dirty="0"/>
              <a:t> </a:t>
            </a:r>
            <a:r>
              <a:rPr lang="en-US" dirty="0" err="1"/>
              <a:t>kriteria</a:t>
            </a:r>
            <a:r>
              <a:rPr lang="en-US" dirty="0"/>
              <a:t> yang </a:t>
            </a:r>
            <a:r>
              <a:rPr lang="en-US" dirty="0" err="1"/>
              <a:t>tidak</a:t>
            </a:r>
            <a:r>
              <a:rPr lang="en-US" dirty="0"/>
              <a:t> </a:t>
            </a:r>
            <a:r>
              <a:rPr lang="en-US" dirty="0" err="1" smtClean="0"/>
              <a:t>tercantum</a:t>
            </a:r>
            <a:r>
              <a:rPr lang="id-ID" dirty="0" smtClean="0"/>
              <a:t> </a:t>
            </a:r>
            <a:r>
              <a:rPr lang="en-US" dirty="0" err="1" smtClean="0"/>
              <a:t>pada</a:t>
            </a:r>
            <a:r>
              <a:rPr lang="en-US" dirty="0" smtClean="0"/>
              <a:t> </a:t>
            </a:r>
            <a:r>
              <a:rPr lang="en-US" dirty="0" err="1"/>
              <a:t>kertas</a:t>
            </a:r>
            <a:r>
              <a:rPr lang="en-US" dirty="0"/>
              <a:t> </a:t>
            </a:r>
            <a:r>
              <a:rPr lang="en-US" dirty="0" err="1"/>
              <a:t>kerja</a:t>
            </a:r>
            <a:r>
              <a:rPr lang="en-US" dirty="0"/>
              <a:t> A.150.</a:t>
            </a:r>
          </a:p>
          <a:p>
            <a:pPr marL="0" indent="0">
              <a:buNone/>
            </a:pPr>
            <a:r>
              <a:rPr lang="en-US" dirty="0" smtClean="0"/>
              <a:t>Kotak </a:t>
            </a:r>
            <a:r>
              <a:rPr lang="en-US" dirty="0"/>
              <a:t>“Status KKP” </a:t>
            </a:r>
            <a:r>
              <a:rPr lang="en-US" dirty="0" err="1"/>
              <a:t>menginformasikan</a:t>
            </a:r>
            <a:r>
              <a:rPr lang="en-US" dirty="0"/>
              <a:t> </a:t>
            </a:r>
            <a:r>
              <a:rPr lang="en-US" dirty="0" err="1"/>
              <a:t>kertas</a:t>
            </a:r>
            <a:r>
              <a:rPr lang="en-US" dirty="0"/>
              <a:t> </a:t>
            </a:r>
            <a:r>
              <a:rPr lang="en-US" dirty="0" err="1"/>
              <a:t>kerja</a:t>
            </a:r>
            <a:r>
              <a:rPr lang="en-US" dirty="0"/>
              <a:t> </a:t>
            </a:r>
            <a:r>
              <a:rPr lang="en-US" dirty="0" err="1"/>
              <a:t>kelengkapan</a:t>
            </a:r>
            <a:r>
              <a:rPr lang="en-US" dirty="0"/>
              <a:t> </a:t>
            </a:r>
            <a:r>
              <a:rPr lang="en-US" dirty="0" err="1"/>
              <a:t>pengisian</a:t>
            </a:r>
            <a:r>
              <a:rPr lang="en-US" dirty="0"/>
              <a:t> </a:t>
            </a:r>
            <a:r>
              <a:rPr lang="en-US" dirty="0" err="1" smtClean="0"/>
              <a:t>kotak</a:t>
            </a:r>
            <a:r>
              <a:rPr lang="id-ID" dirty="0" smtClean="0"/>
              <a:t> </a:t>
            </a:r>
            <a:r>
              <a:rPr lang="en-US" dirty="0" err="1" smtClean="0"/>
              <a:t>warna</a:t>
            </a:r>
            <a:r>
              <a:rPr lang="en-US" dirty="0" smtClean="0"/>
              <a:t> </a:t>
            </a:r>
            <a:r>
              <a:rPr lang="en-US" dirty="0"/>
              <a:t>“</a:t>
            </a:r>
            <a:r>
              <a:rPr lang="en-US" dirty="0" err="1"/>
              <a:t>Hijau</a:t>
            </a:r>
            <a:r>
              <a:rPr lang="en-US" dirty="0"/>
              <a:t>”. Status KKP </a:t>
            </a:r>
            <a:r>
              <a:rPr lang="en-US" dirty="0" err="1"/>
              <a:t>dapat</a:t>
            </a:r>
            <a:r>
              <a:rPr lang="en-US" dirty="0"/>
              <a:t> </a:t>
            </a:r>
            <a:r>
              <a:rPr lang="en-US" dirty="0" err="1"/>
              <a:t>berupa</a:t>
            </a:r>
            <a:r>
              <a:rPr lang="en-US" dirty="0"/>
              <a:t> “Completed” </a:t>
            </a:r>
            <a:r>
              <a:rPr lang="en-US" dirty="0" err="1"/>
              <a:t>atau</a:t>
            </a:r>
            <a:r>
              <a:rPr lang="en-US" dirty="0"/>
              <a:t> “</a:t>
            </a:r>
            <a:r>
              <a:rPr lang="en-US" dirty="0" err="1"/>
              <a:t>Incompleted</a:t>
            </a:r>
            <a:r>
              <a:rPr lang="en-US" dirty="0"/>
              <a:t>”.</a:t>
            </a:r>
          </a:p>
        </p:txBody>
      </p:sp>
    </p:spTree>
    <p:extLst>
      <p:ext uri="{BB962C8B-B14F-4D97-AF65-F5344CB8AC3E}">
        <p14:creationId xmlns:p14="http://schemas.microsoft.com/office/powerpoint/2010/main" val="177660352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8189" y="0"/>
            <a:ext cx="11415622" cy="6858000"/>
          </a:xfrm>
        </p:spPr>
      </p:pic>
    </p:spTree>
    <p:extLst>
      <p:ext uri="{BB962C8B-B14F-4D97-AF65-F5344CB8AC3E}">
        <p14:creationId xmlns:p14="http://schemas.microsoft.com/office/powerpoint/2010/main" val="389831407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i-FI" dirty="0"/>
              <a:t>A.160 Komunikasi Tahap Pra Perikatan</a:t>
            </a:r>
            <a:endParaRPr lang="en-US" dirty="0"/>
          </a:p>
        </p:txBody>
      </p:sp>
      <p:sp>
        <p:nvSpPr>
          <p:cNvPr id="3" name="Content Placeholder 2"/>
          <p:cNvSpPr>
            <a:spLocks noGrp="1"/>
          </p:cNvSpPr>
          <p:nvPr>
            <p:ph idx="1"/>
          </p:nvPr>
        </p:nvSpPr>
        <p:spPr/>
        <p:txBody>
          <a:bodyPr/>
          <a:lstStyle/>
          <a:p>
            <a:r>
              <a:rPr lang="en-US" dirty="0" err="1"/>
              <a:t>Kertas</a:t>
            </a:r>
            <a:r>
              <a:rPr lang="en-US" dirty="0"/>
              <a:t> </a:t>
            </a:r>
            <a:r>
              <a:rPr lang="en-US" dirty="0" err="1"/>
              <a:t>kerja</a:t>
            </a:r>
            <a:r>
              <a:rPr lang="en-US" dirty="0"/>
              <a:t> </a:t>
            </a:r>
            <a:r>
              <a:rPr lang="en-US" dirty="0" err="1"/>
              <a:t>ini</a:t>
            </a:r>
            <a:r>
              <a:rPr lang="en-US" dirty="0"/>
              <a:t> </a:t>
            </a:r>
            <a:r>
              <a:rPr lang="en-US" dirty="0" err="1"/>
              <a:t>digunakan</a:t>
            </a:r>
            <a:r>
              <a:rPr lang="en-US" dirty="0"/>
              <a:t> </a:t>
            </a:r>
            <a:r>
              <a:rPr lang="en-US" dirty="0" err="1"/>
              <a:t>kertas</a:t>
            </a:r>
            <a:r>
              <a:rPr lang="en-US" dirty="0"/>
              <a:t> </a:t>
            </a:r>
            <a:r>
              <a:rPr lang="en-US" dirty="0" err="1"/>
              <a:t>kerja</a:t>
            </a:r>
            <a:r>
              <a:rPr lang="en-US" dirty="0"/>
              <a:t> </a:t>
            </a:r>
            <a:r>
              <a:rPr lang="en-US" dirty="0" err="1"/>
              <a:t>untuk</a:t>
            </a:r>
            <a:r>
              <a:rPr lang="en-US" dirty="0"/>
              <a:t> </a:t>
            </a:r>
            <a:r>
              <a:rPr lang="en-US" dirty="0" err="1"/>
              <a:t>mengidentifikasi</a:t>
            </a:r>
            <a:r>
              <a:rPr lang="en-US" dirty="0"/>
              <a:t> </a:t>
            </a:r>
            <a:r>
              <a:rPr lang="en-US" dirty="0" err="1"/>
              <a:t>komunikasi</a:t>
            </a:r>
            <a:r>
              <a:rPr lang="en-US" dirty="0"/>
              <a:t> </a:t>
            </a:r>
            <a:r>
              <a:rPr lang="en-US" dirty="0" err="1" smtClean="0"/>
              <a:t>dan</a:t>
            </a:r>
            <a:r>
              <a:rPr lang="id-ID" dirty="0" smtClean="0"/>
              <a:t> </a:t>
            </a:r>
            <a:r>
              <a:rPr lang="en-US" dirty="0" err="1" smtClean="0"/>
              <a:t>konsultasi</a:t>
            </a:r>
            <a:r>
              <a:rPr lang="en-US" dirty="0" smtClean="0"/>
              <a:t> </a:t>
            </a:r>
            <a:r>
              <a:rPr lang="en-US" dirty="0"/>
              <a:t>yang </a:t>
            </a:r>
            <a:r>
              <a:rPr lang="en-US" dirty="0" err="1"/>
              <a:t>terjadi</a:t>
            </a:r>
            <a:r>
              <a:rPr lang="en-US" dirty="0"/>
              <a:t> di </a:t>
            </a:r>
            <a:r>
              <a:rPr lang="en-US" dirty="0" err="1"/>
              <a:t>antara</a:t>
            </a:r>
            <a:r>
              <a:rPr lang="en-US" dirty="0"/>
              <a:t> </a:t>
            </a:r>
            <a:r>
              <a:rPr lang="en-US" dirty="0" err="1"/>
              <a:t>tim</a:t>
            </a:r>
            <a:r>
              <a:rPr lang="en-US" dirty="0"/>
              <a:t> </a:t>
            </a:r>
            <a:r>
              <a:rPr lang="en-US" dirty="0" err="1"/>
              <a:t>perikatan</a:t>
            </a:r>
            <a:r>
              <a:rPr lang="en-US" dirty="0"/>
              <a:t> </a:t>
            </a:r>
            <a:r>
              <a:rPr lang="en-US" dirty="0" err="1"/>
              <a:t>dalam</a:t>
            </a:r>
            <a:r>
              <a:rPr lang="en-US" dirty="0"/>
              <a:t> </a:t>
            </a:r>
            <a:r>
              <a:rPr lang="en-US" dirty="0" err="1"/>
              <a:t>rangka</a:t>
            </a:r>
            <a:r>
              <a:rPr lang="en-US" dirty="0"/>
              <a:t> proses </a:t>
            </a:r>
            <a:r>
              <a:rPr lang="en-US" dirty="0" err="1" smtClean="0"/>
              <a:t>pelaksanaan</a:t>
            </a:r>
            <a:r>
              <a:rPr lang="id-ID" dirty="0" smtClean="0"/>
              <a:t> </a:t>
            </a:r>
            <a:r>
              <a:rPr lang="en-US" dirty="0" smtClean="0"/>
              <a:t>audit</a:t>
            </a:r>
            <a:r>
              <a:rPr lang="en-US" dirty="0"/>
              <a:t>. Auditor </a:t>
            </a:r>
            <a:r>
              <a:rPr lang="en-US" dirty="0" err="1"/>
              <a:t>diminta</a:t>
            </a:r>
            <a:r>
              <a:rPr lang="en-US" dirty="0"/>
              <a:t> </a:t>
            </a:r>
            <a:r>
              <a:rPr lang="en-US" dirty="0" err="1"/>
              <a:t>untuk</a:t>
            </a:r>
            <a:r>
              <a:rPr lang="en-US" dirty="0"/>
              <a:t> </a:t>
            </a:r>
            <a:r>
              <a:rPr lang="en-US" dirty="0" err="1"/>
              <a:t>menggunakan</a:t>
            </a:r>
            <a:r>
              <a:rPr lang="en-US" dirty="0"/>
              <a:t> </a:t>
            </a:r>
            <a:r>
              <a:rPr lang="en-US" dirty="0" err="1"/>
              <a:t>pilihan</a:t>
            </a:r>
            <a:r>
              <a:rPr lang="en-US" dirty="0"/>
              <a:t> dropdown </a:t>
            </a:r>
            <a:r>
              <a:rPr lang="en-US" dirty="0" err="1"/>
              <a:t>dalam</a:t>
            </a:r>
            <a:r>
              <a:rPr lang="en-US" dirty="0"/>
              <a:t> </a:t>
            </a:r>
            <a:r>
              <a:rPr lang="en-US" dirty="0" err="1" smtClean="0"/>
              <a:t>menjawab</a:t>
            </a:r>
            <a:r>
              <a:rPr lang="id-ID" dirty="0" smtClean="0"/>
              <a:t> </a:t>
            </a:r>
            <a:r>
              <a:rPr lang="en-US" dirty="0" err="1" smtClean="0"/>
              <a:t>pertanyaan</a:t>
            </a:r>
            <a:r>
              <a:rPr lang="en-US" dirty="0"/>
              <a:t>.</a:t>
            </a:r>
          </a:p>
        </p:txBody>
      </p:sp>
    </p:spTree>
    <p:extLst>
      <p:ext uri="{BB962C8B-B14F-4D97-AF65-F5344CB8AC3E}">
        <p14:creationId xmlns:p14="http://schemas.microsoft.com/office/powerpoint/2010/main" val="200314448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156754" y="313509"/>
            <a:ext cx="11197046" cy="5863454"/>
          </a:xfrm>
        </p:spPr>
        <p:txBody>
          <a:bodyPr>
            <a:normAutofit lnSpcReduction="10000"/>
          </a:bodyPr>
          <a:lstStyle/>
          <a:p>
            <a:pPr marL="0" indent="0">
              <a:buNone/>
            </a:pPr>
            <a:r>
              <a:rPr lang="en-US" dirty="0" err="1" smtClean="0"/>
              <a:t>Simpulan</a:t>
            </a:r>
            <a:r>
              <a:rPr lang="en-US" dirty="0" smtClean="0"/>
              <a:t> </a:t>
            </a:r>
            <a:r>
              <a:rPr lang="en-US" dirty="0" err="1"/>
              <a:t>akan</a:t>
            </a:r>
            <a:r>
              <a:rPr lang="en-US" dirty="0"/>
              <a:t> </a:t>
            </a:r>
            <a:r>
              <a:rPr lang="en-US" dirty="0" err="1"/>
              <a:t>muncul</a:t>
            </a:r>
            <a:r>
              <a:rPr lang="en-US" dirty="0"/>
              <a:t> </a:t>
            </a:r>
            <a:r>
              <a:rPr lang="en-US" dirty="0" err="1"/>
              <a:t>secara</a:t>
            </a:r>
            <a:r>
              <a:rPr lang="en-US" dirty="0"/>
              <a:t> </a:t>
            </a:r>
            <a:r>
              <a:rPr lang="en-US" dirty="0" err="1"/>
              <a:t>otomatis</a:t>
            </a:r>
            <a:r>
              <a:rPr lang="en-US" dirty="0"/>
              <a:t> </a:t>
            </a:r>
            <a:r>
              <a:rPr lang="en-US" dirty="0" err="1"/>
              <a:t>pada</a:t>
            </a:r>
            <a:r>
              <a:rPr lang="en-US" dirty="0"/>
              <a:t> </a:t>
            </a:r>
            <a:r>
              <a:rPr lang="en-US" dirty="0" err="1"/>
              <a:t>kotak</a:t>
            </a:r>
            <a:r>
              <a:rPr lang="en-US" dirty="0"/>
              <a:t> </a:t>
            </a:r>
            <a:r>
              <a:rPr lang="en-US" dirty="0" err="1"/>
              <a:t>simpulan</a:t>
            </a:r>
            <a:r>
              <a:rPr lang="en-US" dirty="0"/>
              <a:t>. </a:t>
            </a:r>
            <a:r>
              <a:rPr lang="en-US" dirty="0" err="1"/>
              <a:t>Simpulan</a:t>
            </a:r>
            <a:r>
              <a:rPr lang="en-US" dirty="0"/>
              <a:t> </a:t>
            </a:r>
            <a:r>
              <a:rPr lang="en-US" dirty="0" err="1"/>
              <a:t>terdiri</a:t>
            </a:r>
            <a:r>
              <a:rPr lang="en-US" dirty="0"/>
              <a:t> </a:t>
            </a:r>
            <a:r>
              <a:rPr lang="en-US" dirty="0" err="1" smtClean="0"/>
              <a:t>dari</a:t>
            </a:r>
            <a:r>
              <a:rPr lang="id-ID" dirty="0" smtClean="0"/>
              <a:t> </a:t>
            </a:r>
            <a:r>
              <a:rPr lang="en-US" dirty="0" smtClean="0"/>
              <a:t>2 </a:t>
            </a:r>
            <a:r>
              <a:rPr lang="en-US" dirty="0"/>
              <a:t>(</a:t>
            </a:r>
            <a:r>
              <a:rPr lang="en-US" dirty="0" err="1"/>
              <a:t>dua</a:t>
            </a:r>
            <a:r>
              <a:rPr lang="en-US" dirty="0"/>
              <a:t>) </a:t>
            </a:r>
            <a:r>
              <a:rPr lang="en-US" dirty="0" err="1"/>
              <a:t>kondisi</a:t>
            </a:r>
            <a:r>
              <a:rPr lang="en-US" dirty="0"/>
              <a:t> </a:t>
            </a:r>
            <a:r>
              <a:rPr lang="en-US" dirty="0" err="1"/>
              <a:t>yaitu</a:t>
            </a:r>
            <a:r>
              <a:rPr lang="en-US" dirty="0"/>
              <a:t> ”</a:t>
            </a:r>
            <a:r>
              <a:rPr lang="en-US" dirty="0" err="1"/>
              <a:t>Komunikasi</a:t>
            </a:r>
            <a:r>
              <a:rPr lang="en-US" dirty="0"/>
              <a:t> </a:t>
            </a:r>
            <a:r>
              <a:rPr lang="en-US" dirty="0" err="1"/>
              <a:t>Memadai</a:t>
            </a:r>
            <a:r>
              <a:rPr lang="en-US" dirty="0"/>
              <a:t>” </a:t>
            </a:r>
            <a:r>
              <a:rPr lang="en-US" dirty="0" err="1"/>
              <a:t>atau</a:t>
            </a:r>
            <a:r>
              <a:rPr lang="en-US" dirty="0"/>
              <a:t> “</a:t>
            </a:r>
            <a:r>
              <a:rPr lang="en-US" dirty="0" err="1"/>
              <a:t>Komunikasi</a:t>
            </a:r>
            <a:r>
              <a:rPr lang="en-US" dirty="0"/>
              <a:t> </a:t>
            </a:r>
            <a:r>
              <a:rPr lang="en-US" dirty="0" err="1" smtClean="0"/>
              <a:t>Tidak</a:t>
            </a:r>
            <a:r>
              <a:rPr lang="id-ID" dirty="0" smtClean="0"/>
              <a:t> </a:t>
            </a:r>
            <a:r>
              <a:rPr lang="en-US" dirty="0" err="1" smtClean="0"/>
              <a:t>Memadai</a:t>
            </a:r>
            <a:r>
              <a:rPr lang="en-US" dirty="0"/>
              <a:t>”. </a:t>
            </a:r>
            <a:r>
              <a:rPr lang="en-US" dirty="0" err="1"/>
              <a:t>Simpulan</a:t>
            </a:r>
            <a:r>
              <a:rPr lang="en-US" dirty="0"/>
              <a:t> “</a:t>
            </a:r>
            <a:r>
              <a:rPr lang="en-US" dirty="0" err="1"/>
              <a:t>Komunikasi</a:t>
            </a:r>
            <a:r>
              <a:rPr lang="en-US" dirty="0"/>
              <a:t> </a:t>
            </a:r>
            <a:r>
              <a:rPr lang="en-US" dirty="0" err="1"/>
              <a:t>Tidak</a:t>
            </a:r>
            <a:r>
              <a:rPr lang="en-US" dirty="0"/>
              <a:t> </a:t>
            </a:r>
            <a:r>
              <a:rPr lang="en-US" dirty="0" err="1"/>
              <a:t>Memadai</a:t>
            </a:r>
            <a:r>
              <a:rPr lang="en-US" dirty="0"/>
              <a:t>” </a:t>
            </a:r>
            <a:r>
              <a:rPr lang="en-US" dirty="0" err="1"/>
              <a:t>dapat</a:t>
            </a:r>
            <a:r>
              <a:rPr lang="en-US" dirty="0"/>
              <a:t> </a:t>
            </a:r>
            <a:r>
              <a:rPr lang="en-US" dirty="0" err="1"/>
              <a:t>disebabkan</a:t>
            </a:r>
            <a:r>
              <a:rPr lang="en-US" dirty="0"/>
              <a:t> 2 (</a:t>
            </a:r>
            <a:r>
              <a:rPr lang="en-US" dirty="0" err="1" smtClean="0"/>
              <a:t>dua</a:t>
            </a:r>
            <a:r>
              <a:rPr lang="en-US" dirty="0" smtClean="0"/>
              <a:t>)</a:t>
            </a:r>
            <a:r>
              <a:rPr lang="id-ID" dirty="0" smtClean="0"/>
              <a:t> </a:t>
            </a:r>
            <a:r>
              <a:rPr lang="en-US" dirty="0" err="1" smtClean="0"/>
              <a:t>alasan</a:t>
            </a:r>
            <a:r>
              <a:rPr lang="en-US" dirty="0" smtClean="0"/>
              <a:t> </a:t>
            </a:r>
            <a:r>
              <a:rPr lang="en-US" dirty="0" err="1"/>
              <a:t>yaitu</a:t>
            </a:r>
            <a:r>
              <a:rPr lang="en-US" dirty="0"/>
              <a:t> auditor </a:t>
            </a:r>
            <a:r>
              <a:rPr lang="en-US" dirty="0" err="1"/>
              <a:t>tidak</a:t>
            </a:r>
            <a:r>
              <a:rPr lang="en-US" dirty="0"/>
              <a:t> </a:t>
            </a:r>
            <a:r>
              <a:rPr lang="en-US" dirty="0" err="1"/>
              <a:t>lengkap</a:t>
            </a:r>
            <a:r>
              <a:rPr lang="en-US" dirty="0"/>
              <a:t> </a:t>
            </a:r>
            <a:r>
              <a:rPr lang="en-US" dirty="0" err="1"/>
              <a:t>dalam</a:t>
            </a:r>
            <a:r>
              <a:rPr lang="en-US" dirty="0"/>
              <a:t> </a:t>
            </a:r>
            <a:r>
              <a:rPr lang="en-US" dirty="0" err="1"/>
              <a:t>melakukan</a:t>
            </a:r>
            <a:r>
              <a:rPr lang="en-US" dirty="0"/>
              <a:t> </a:t>
            </a:r>
            <a:r>
              <a:rPr lang="en-US" dirty="0" err="1"/>
              <a:t>pengisian</a:t>
            </a:r>
            <a:r>
              <a:rPr lang="en-US" dirty="0"/>
              <a:t> </a:t>
            </a:r>
            <a:r>
              <a:rPr lang="en-US" dirty="0" err="1"/>
              <a:t>atau</a:t>
            </a:r>
            <a:r>
              <a:rPr lang="en-US" dirty="0"/>
              <a:t> </a:t>
            </a:r>
            <a:r>
              <a:rPr lang="en-US" dirty="0" err="1" smtClean="0"/>
              <a:t>komunikasi</a:t>
            </a:r>
            <a:r>
              <a:rPr lang="id-ID" dirty="0" smtClean="0"/>
              <a:t> </a:t>
            </a:r>
            <a:r>
              <a:rPr lang="en-US" dirty="0" err="1" smtClean="0"/>
              <a:t>dengan</a:t>
            </a:r>
            <a:r>
              <a:rPr lang="en-US" dirty="0" smtClean="0"/>
              <a:t> </a:t>
            </a:r>
            <a:r>
              <a:rPr lang="en-US" dirty="0"/>
              <a:t>auditor </a:t>
            </a:r>
            <a:r>
              <a:rPr lang="en-US" dirty="0" err="1"/>
              <a:t>pendahulu</a:t>
            </a:r>
            <a:r>
              <a:rPr lang="en-US" dirty="0"/>
              <a:t> </a:t>
            </a:r>
            <a:r>
              <a:rPr lang="en-US" dirty="0" err="1"/>
              <a:t>tidak</a:t>
            </a:r>
            <a:r>
              <a:rPr lang="en-US" dirty="0"/>
              <a:t> </a:t>
            </a:r>
            <a:r>
              <a:rPr lang="en-US" dirty="0" err="1"/>
              <a:t>mencakup</a:t>
            </a:r>
            <a:r>
              <a:rPr lang="en-US" dirty="0"/>
              <a:t> </a:t>
            </a:r>
            <a:r>
              <a:rPr lang="en-US" dirty="0" err="1"/>
              <a:t>semua</a:t>
            </a:r>
            <a:r>
              <a:rPr lang="en-US" dirty="0"/>
              <a:t> </a:t>
            </a:r>
            <a:r>
              <a:rPr lang="en-US" dirty="0" err="1"/>
              <a:t>kriteria</a:t>
            </a:r>
            <a:r>
              <a:rPr lang="en-US" dirty="0"/>
              <a:t> yang </a:t>
            </a:r>
            <a:r>
              <a:rPr lang="en-US" dirty="0" err="1"/>
              <a:t>terdapat</a:t>
            </a:r>
            <a:r>
              <a:rPr lang="en-US" dirty="0"/>
              <a:t> </a:t>
            </a:r>
            <a:r>
              <a:rPr lang="en-US" dirty="0" err="1" smtClean="0"/>
              <a:t>pada</a:t>
            </a:r>
            <a:r>
              <a:rPr lang="id-ID" dirty="0" smtClean="0"/>
              <a:t> </a:t>
            </a:r>
            <a:r>
              <a:rPr lang="en-US" dirty="0" err="1" smtClean="0"/>
              <a:t>kertas</a:t>
            </a:r>
            <a:r>
              <a:rPr lang="en-US" dirty="0" smtClean="0"/>
              <a:t> </a:t>
            </a:r>
            <a:r>
              <a:rPr lang="en-US" dirty="0" err="1"/>
              <a:t>kerja</a:t>
            </a:r>
            <a:r>
              <a:rPr lang="en-US" dirty="0"/>
              <a:t> A.160.</a:t>
            </a:r>
          </a:p>
          <a:p>
            <a:pPr marL="0" indent="0">
              <a:buNone/>
            </a:pPr>
            <a:r>
              <a:rPr lang="en-US" dirty="0" err="1" smtClean="0"/>
              <a:t>Jika</a:t>
            </a:r>
            <a:r>
              <a:rPr lang="en-US" dirty="0" smtClean="0"/>
              <a:t> </a:t>
            </a:r>
            <a:r>
              <a:rPr lang="en-US" dirty="0" err="1"/>
              <a:t>pada</a:t>
            </a:r>
            <a:r>
              <a:rPr lang="en-US" dirty="0"/>
              <a:t> </a:t>
            </a:r>
            <a:r>
              <a:rPr lang="en-US" dirty="0" err="1"/>
              <a:t>kotak</a:t>
            </a:r>
            <a:r>
              <a:rPr lang="en-US" dirty="0"/>
              <a:t> </a:t>
            </a:r>
            <a:r>
              <a:rPr lang="en-US" dirty="0" err="1"/>
              <a:t>penjelasan</a:t>
            </a:r>
            <a:r>
              <a:rPr lang="en-US" dirty="0"/>
              <a:t> </a:t>
            </a:r>
            <a:r>
              <a:rPr lang="en-US" dirty="0" err="1"/>
              <a:t>akan</a:t>
            </a:r>
            <a:r>
              <a:rPr lang="en-US" dirty="0"/>
              <a:t> </a:t>
            </a:r>
            <a:r>
              <a:rPr lang="en-US" dirty="0" err="1"/>
              <a:t>muncul</a:t>
            </a:r>
            <a:r>
              <a:rPr lang="en-US" dirty="0"/>
              <a:t> </a:t>
            </a:r>
            <a:r>
              <a:rPr lang="en-US" dirty="0" err="1"/>
              <a:t>tulisan</a:t>
            </a:r>
            <a:r>
              <a:rPr lang="en-US" dirty="0"/>
              <a:t> " </a:t>
            </a:r>
            <a:r>
              <a:rPr lang="en-US" dirty="0" err="1"/>
              <a:t>Jelaskan</a:t>
            </a:r>
            <a:r>
              <a:rPr lang="en-US" dirty="0"/>
              <a:t> </a:t>
            </a:r>
            <a:r>
              <a:rPr lang="en-US" dirty="0" err="1"/>
              <a:t>alasan</a:t>
            </a:r>
            <a:r>
              <a:rPr lang="en-US" dirty="0"/>
              <a:t> </a:t>
            </a:r>
            <a:r>
              <a:rPr lang="en-US" dirty="0" err="1" smtClean="0"/>
              <a:t>mengapa</a:t>
            </a:r>
            <a:r>
              <a:rPr lang="id-ID" dirty="0" smtClean="0"/>
              <a:t> </a:t>
            </a:r>
            <a:r>
              <a:rPr lang="en-US" dirty="0" err="1" smtClean="0"/>
              <a:t>prosedur</a:t>
            </a:r>
            <a:r>
              <a:rPr lang="en-US" dirty="0" smtClean="0"/>
              <a:t> </a:t>
            </a:r>
            <a:r>
              <a:rPr lang="en-US" dirty="0" err="1"/>
              <a:t>ini</a:t>
            </a:r>
            <a:r>
              <a:rPr lang="en-US" dirty="0"/>
              <a:t> </a:t>
            </a:r>
            <a:r>
              <a:rPr lang="en-US" dirty="0" err="1"/>
              <a:t>tidak</a:t>
            </a:r>
            <a:r>
              <a:rPr lang="en-US" dirty="0"/>
              <a:t> </a:t>
            </a:r>
            <a:r>
              <a:rPr lang="en-US" dirty="0" err="1"/>
              <a:t>diselesaikan</a:t>
            </a:r>
            <a:r>
              <a:rPr lang="en-US" dirty="0"/>
              <a:t>!" </a:t>
            </a:r>
            <a:r>
              <a:rPr lang="en-US" dirty="0" err="1"/>
              <a:t>maka</a:t>
            </a:r>
            <a:r>
              <a:rPr lang="en-US" dirty="0"/>
              <a:t> auditor </a:t>
            </a:r>
            <a:r>
              <a:rPr lang="en-US" dirty="0" err="1"/>
              <a:t>diminta</a:t>
            </a:r>
            <a:r>
              <a:rPr lang="en-US" dirty="0"/>
              <a:t> </a:t>
            </a:r>
            <a:r>
              <a:rPr lang="en-US" dirty="0" err="1"/>
              <a:t>untuk</a:t>
            </a:r>
            <a:r>
              <a:rPr lang="en-US" dirty="0"/>
              <a:t> </a:t>
            </a:r>
            <a:r>
              <a:rPr lang="en-US" dirty="0" err="1" smtClean="0"/>
              <a:t>menjelaskan</a:t>
            </a:r>
            <a:r>
              <a:rPr lang="id-ID" dirty="0" smtClean="0"/>
              <a:t> </a:t>
            </a:r>
            <a:r>
              <a:rPr lang="en-US" dirty="0" err="1" smtClean="0"/>
              <a:t>sebab</a:t>
            </a:r>
            <a:r>
              <a:rPr lang="en-US" dirty="0" smtClean="0"/>
              <a:t> </a:t>
            </a:r>
            <a:r>
              <a:rPr lang="en-US" dirty="0" err="1"/>
              <a:t>tidak</a:t>
            </a:r>
            <a:r>
              <a:rPr lang="en-US" dirty="0"/>
              <a:t> </a:t>
            </a:r>
            <a:r>
              <a:rPr lang="en-US" dirty="0" err="1"/>
              <a:t>menyelesaikan</a:t>
            </a:r>
            <a:r>
              <a:rPr lang="en-US" dirty="0"/>
              <a:t> </a:t>
            </a:r>
            <a:r>
              <a:rPr lang="en-US" dirty="0" err="1"/>
              <a:t>tahapan</a:t>
            </a:r>
            <a:r>
              <a:rPr lang="en-US" dirty="0"/>
              <a:t> </a:t>
            </a:r>
            <a:r>
              <a:rPr lang="en-US" dirty="0" err="1"/>
              <a:t>pada</a:t>
            </a:r>
            <a:r>
              <a:rPr lang="en-US" dirty="0"/>
              <a:t> </a:t>
            </a:r>
            <a:r>
              <a:rPr lang="en-US" dirty="0" err="1"/>
              <a:t>prosedur</a:t>
            </a:r>
            <a:r>
              <a:rPr lang="en-US" dirty="0"/>
              <a:t> </a:t>
            </a:r>
            <a:r>
              <a:rPr lang="en-US" dirty="0" err="1"/>
              <a:t>ini</a:t>
            </a:r>
            <a:r>
              <a:rPr lang="en-US" dirty="0"/>
              <a:t>.</a:t>
            </a:r>
          </a:p>
          <a:p>
            <a:pPr marL="0" indent="0">
              <a:buNone/>
            </a:pPr>
            <a:r>
              <a:rPr lang="en-US" dirty="0" smtClean="0"/>
              <a:t>Kotak </a:t>
            </a:r>
            <a:r>
              <a:rPr lang="en-US" dirty="0"/>
              <a:t>“Status KKP” </a:t>
            </a:r>
            <a:r>
              <a:rPr lang="en-US" dirty="0" err="1"/>
              <a:t>menginformasikan</a:t>
            </a:r>
            <a:r>
              <a:rPr lang="en-US" dirty="0"/>
              <a:t> </a:t>
            </a:r>
            <a:r>
              <a:rPr lang="en-US" dirty="0" err="1"/>
              <a:t>kertas</a:t>
            </a:r>
            <a:r>
              <a:rPr lang="en-US" dirty="0"/>
              <a:t> </a:t>
            </a:r>
            <a:r>
              <a:rPr lang="en-US" dirty="0" err="1"/>
              <a:t>kerja</a:t>
            </a:r>
            <a:r>
              <a:rPr lang="en-US" dirty="0"/>
              <a:t> </a:t>
            </a:r>
            <a:r>
              <a:rPr lang="en-US" dirty="0" err="1"/>
              <a:t>kelengkapan</a:t>
            </a:r>
            <a:r>
              <a:rPr lang="en-US" dirty="0"/>
              <a:t> </a:t>
            </a:r>
            <a:r>
              <a:rPr lang="en-US" dirty="0" err="1"/>
              <a:t>pengisian</a:t>
            </a:r>
            <a:r>
              <a:rPr lang="en-US" dirty="0"/>
              <a:t> </a:t>
            </a:r>
            <a:r>
              <a:rPr lang="en-US" dirty="0" err="1" smtClean="0"/>
              <a:t>kotak</a:t>
            </a:r>
            <a:r>
              <a:rPr lang="id-ID" dirty="0" smtClean="0"/>
              <a:t> </a:t>
            </a:r>
            <a:r>
              <a:rPr lang="en-US" dirty="0" err="1" smtClean="0"/>
              <a:t>warna</a:t>
            </a:r>
            <a:r>
              <a:rPr lang="en-US" dirty="0" smtClean="0"/>
              <a:t> </a:t>
            </a:r>
            <a:r>
              <a:rPr lang="en-US" dirty="0"/>
              <a:t>“</a:t>
            </a:r>
            <a:r>
              <a:rPr lang="en-US" dirty="0" err="1"/>
              <a:t>Hijau</a:t>
            </a:r>
            <a:r>
              <a:rPr lang="en-US" dirty="0"/>
              <a:t>”. Status KKP </a:t>
            </a:r>
            <a:r>
              <a:rPr lang="en-US" dirty="0" err="1"/>
              <a:t>dapat</a:t>
            </a:r>
            <a:r>
              <a:rPr lang="en-US" dirty="0"/>
              <a:t> </a:t>
            </a:r>
            <a:r>
              <a:rPr lang="en-US" dirty="0" err="1"/>
              <a:t>berupa</a:t>
            </a:r>
            <a:r>
              <a:rPr lang="en-US" dirty="0"/>
              <a:t> “Completed” </a:t>
            </a:r>
            <a:r>
              <a:rPr lang="en-US" dirty="0" err="1"/>
              <a:t>atau</a:t>
            </a:r>
            <a:r>
              <a:rPr lang="en-US" dirty="0"/>
              <a:t> “</a:t>
            </a:r>
            <a:r>
              <a:rPr lang="en-US" dirty="0" err="1"/>
              <a:t>Incompleted</a:t>
            </a:r>
            <a:r>
              <a:rPr lang="en-US" dirty="0" smtClean="0"/>
              <a:t>”.</a:t>
            </a:r>
            <a:endParaRPr lang="id-ID" dirty="0"/>
          </a:p>
          <a:p>
            <a:pPr marL="0" indent="0">
              <a:buNone/>
            </a:pPr>
            <a:r>
              <a:rPr lang="en-US" dirty="0" err="1"/>
              <a:t>Kemudian</a:t>
            </a:r>
            <a:r>
              <a:rPr lang="en-US" dirty="0"/>
              <a:t>, </a:t>
            </a:r>
            <a:r>
              <a:rPr lang="en-US" dirty="0" err="1"/>
              <a:t>pada</a:t>
            </a:r>
            <a:r>
              <a:rPr lang="en-US" dirty="0"/>
              <a:t> </a:t>
            </a:r>
            <a:r>
              <a:rPr lang="en-US" dirty="0" err="1"/>
              <a:t>kertas</a:t>
            </a:r>
            <a:r>
              <a:rPr lang="en-US" dirty="0"/>
              <a:t> </a:t>
            </a:r>
            <a:r>
              <a:rPr lang="en-US" dirty="0" err="1"/>
              <a:t>kerja</a:t>
            </a:r>
            <a:r>
              <a:rPr lang="en-US" dirty="0"/>
              <a:t> A.160 </a:t>
            </a:r>
            <a:r>
              <a:rPr lang="en-US" dirty="0" err="1"/>
              <a:t>terdapat</a:t>
            </a:r>
            <a:r>
              <a:rPr lang="en-US" dirty="0"/>
              <a:t> link </a:t>
            </a:r>
            <a:r>
              <a:rPr lang="en-US" dirty="0" err="1"/>
              <a:t>menuju</a:t>
            </a:r>
            <a:r>
              <a:rPr lang="en-US" dirty="0"/>
              <a:t> </a:t>
            </a:r>
            <a:r>
              <a:rPr lang="en-US" dirty="0" err="1"/>
              <a:t>kertas</a:t>
            </a:r>
            <a:r>
              <a:rPr lang="en-US" dirty="0"/>
              <a:t> </a:t>
            </a:r>
            <a:r>
              <a:rPr lang="en-US" dirty="0" err="1"/>
              <a:t>kerja</a:t>
            </a:r>
            <a:r>
              <a:rPr lang="en-US" dirty="0"/>
              <a:t> </a:t>
            </a:r>
            <a:r>
              <a:rPr lang="en-US" dirty="0" err="1"/>
              <a:t>strategi</a:t>
            </a:r>
            <a:r>
              <a:rPr lang="en-US" dirty="0"/>
              <a:t> </a:t>
            </a:r>
            <a:r>
              <a:rPr lang="en-US" dirty="0" smtClean="0"/>
              <a:t>audit</a:t>
            </a:r>
            <a:r>
              <a:rPr lang="id-ID" dirty="0" smtClean="0"/>
              <a:t> </a:t>
            </a:r>
            <a:r>
              <a:rPr lang="en-US" dirty="0" err="1" smtClean="0"/>
              <a:t>secara</a:t>
            </a:r>
            <a:r>
              <a:rPr lang="en-US" dirty="0" smtClean="0"/>
              <a:t> </a:t>
            </a:r>
            <a:r>
              <a:rPr lang="en-US" dirty="0" err="1"/>
              <a:t>keseluruhan</a:t>
            </a:r>
            <a:r>
              <a:rPr lang="en-US" dirty="0"/>
              <a:t> </a:t>
            </a:r>
            <a:r>
              <a:rPr lang="en-US" dirty="0" err="1"/>
              <a:t>untuk</a:t>
            </a:r>
            <a:r>
              <a:rPr lang="en-US" dirty="0"/>
              <a:t> </a:t>
            </a:r>
            <a:r>
              <a:rPr lang="en-US" dirty="0" err="1"/>
              <a:t>mengisi</a:t>
            </a:r>
            <a:r>
              <a:rPr lang="en-US" dirty="0"/>
              <a:t> </a:t>
            </a:r>
            <a:r>
              <a:rPr lang="en-US" dirty="0" err="1"/>
              <a:t>strategi</a:t>
            </a:r>
            <a:r>
              <a:rPr lang="en-US" dirty="0"/>
              <a:t> audit memorandum </a:t>
            </a:r>
            <a:r>
              <a:rPr lang="en-US" dirty="0" err="1"/>
              <a:t>dan</a:t>
            </a:r>
            <a:r>
              <a:rPr lang="en-US" dirty="0"/>
              <a:t> </a:t>
            </a:r>
            <a:r>
              <a:rPr lang="en-US" dirty="0" err="1"/>
              <a:t>rencana</a:t>
            </a:r>
            <a:r>
              <a:rPr lang="en-US" dirty="0"/>
              <a:t> audit.</a:t>
            </a:r>
          </a:p>
        </p:txBody>
      </p:sp>
    </p:spTree>
    <p:extLst>
      <p:ext uri="{BB962C8B-B14F-4D97-AF65-F5344CB8AC3E}">
        <p14:creationId xmlns:p14="http://schemas.microsoft.com/office/powerpoint/2010/main" val="407081682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742520" y="0"/>
            <a:ext cx="10706960" cy="6858000"/>
          </a:xfrm>
          <a:prstGeom prst="rect">
            <a:avLst/>
          </a:prstGeom>
        </p:spPr>
      </p:pic>
    </p:spTree>
    <p:extLst>
      <p:ext uri="{BB962C8B-B14F-4D97-AF65-F5344CB8AC3E}">
        <p14:creationId xmlns:p14="http://schemas.microsoft.com/office/powerpoint/2010/main" val="223210107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91440" y="339634"/>
            <a:ext cx="11262360" cy="5837329"/>
          </a:xfrm>
        </p:spPr>
        <p:txBody>
          <a:bodyPr>
            <a:normAutofit/>
          </a:bodyPr>
          <a:lstStyle/>
          <a:p>
            <a:pPr marL="0" indent="0">
              <a:buNone/>
            </a:pPr>
            <a:r>
              <a:rPr lang="en-US" sz="3600" dirty="0" err="1"/>
              <a:t>Pada</a:t>
            </a:r>
            <a:r>
              <a:rPr lang="en-US" sz="3600" dirty="0"/>
              <a:t> </a:t>
            </a:r>
            <a:r>
              <a:rPr lang="en-US" sz="3600" dirty="0" err="1"/>
              <a:t>kertas</a:t>
            </a:r>
            <a:r>
              <a:rPr lang="en-US" sz="3600" dirty="0"/>
              <a:t> </a:t>
            </a:r>
            <a:r>
              <a:rPr lang="en-US" sz="3600" dirty="0" err="1"/>
              <a:t>kerja</a:t>
            </a:r>
            <a:r>
              <a:rPr lang="en-US" sz="3600" dirty="0"/>
              <a:t> </a:t>
            </a:r>
            <a:r>
              <a:rPr lang="en-US" sz="3600" dirty="0" err="1"/>
              <a:t>tersebut</a:t>
            </a:r>
            <a:r>
              <a:rPr lang="en-US" sz="3600" dirty="0"/>
              <a:t> </a:t>
            </a:r>
            <a:r>
              <a:rPr lang="en-US" sz="3600" dirty="0" err="1"/>
              <a:t>Strategi</a:t>
            </a:r>
            <a:r>
              <a:rPr lang="en-US" sz="3600" dirty="0"/>
              <a:t> Audit Memorandum, auditor </a:t>
            </a:r>
            <a:r>
              <a:rPr lang="en-US" sz="3600" dirty="0" err="1"/>
              <a:t>harus</a:t>
            </a:r>
            <a:r>
              <a:rPr lang="en-US" sz="3600" dirty="0"/>
              <a:t> </a:t>
            </a:r>
            <a:r>
              <a:rPr lang="en-US" sz="3600" dirty="0" err="1" smtClean="0"/>
              <a:t>mengisi</a:t>
            </a:r>
            <a:r>
              <a:rPr lang="id-ID" sz="3600" dirty="0" smtClean="0"/>
              <a:t> </a:t>
            </a:r>
            <a:r>
              <a:rPr lang="en-US" sz="3600" dirty="0" err="1" smtClean="0"/>
              <a:t>karakteristik</a:t>
            </a:r>
            <a:r>
              <a:rPr lang="en-US" sz="3600" dirty="0" smtClean="0"/>
              <a:t> </a:t>
            </a:r>
            <a:r>
              <a:rPr lang="en-US" sz="3600" dirty="0" err="1"/>
              <a:t>perikatan</a:t>
            </a:r>
            <a:r>
              <a:rPr lang="en-US" sz="3600" dirty="0"/>
              <a:t>; </a:t>
            </a:r>
            <a:r>
              <a:rPr lang="en-US" sz="3600" dirty="0" err="1"/>
              <a:t>Tujuan</a:t>
            </a:r>
            <a:r>
              <a:rPr lang="en-US" sz="3600" dirty="0"/>
              <a:t> </a:t>
            </a:r>
            <a:r>
              <a:rPr lang="en-US" sz="3600" dirty="0" err="1"/>
              <a:t>Pelaporan</a:t>
            </a:r>
            <a:r>
              <a:rPr lang="en-US" sz="3600" dirty="0"/>
              <a:t>, </a:t>
            </a:r>
            <a:r>
              <a:rPr lang="en-US" sz="3600" dirty="0" err="1"/>
              <a:t>Saat</a:t>
            </a:r>
            <a:r>
              <a:rPr lang="en-US" sz="3600" dirty="0"/>
              <a:t> Audit, </a:t>
            </a:r>
            <a:r>
              <a:rPr lang="en-US" sz="3600" dirty="0" err="1"/>
              <a:t>dan</a:t>
            </a:r>
            <a:r>
              <a:rPr lang="en-US" sz="3600" dirty="0"/>
              <a:t> </a:t>
            </a:r>
            <a:r>
              <a:rPr lang="en-US" sz="3600" dirty="0" err="1"/>
              <a:t>Sifat</a:t>
            </a:r>
            <a:r>
              <a:rPr lang="en-US" sz="3600" dirty="0"/>
              <a:t> </a:t>
            </a:r>
            <a:r>
              <a:rPr lang="en-US" sz="3600" dirty="0" err="1"/>
              <a:t>Komunikasi</a:t>
            </a:r>
            <a:r>
              <a:rPr lang="en-US" sz="3600" dirty="0"/>
              <a:t>; </a:t>
            </a:r>
            <a:r>
              <a:rPr lang="en-US" sz="3600" dirty="0" err="1" smtClean="0"/>
              <a:t>Faktor</a:t>
            </a:r>
            <a:r>
              <a:rPr lang="id-ID" sz="3600" dirty="0" smtClean="0"/>
              <a:t> </a:t>
            </a:r>
            <a:r>
              <a:rPr lang="en-US" sz="3600" dirty="0" err="1" smtClean="0"/>
              <a:t>Signifikan</a:t>
            </a:r>
            <a:r>
              <a:rPr lang="en-US" sz="3600" dirty="0"/>
              <a:t>, </a:t>
            </a:r>
            <a:r>
              <a:rPr lang="en-US" sz="3600" dirty="0" err="1"/>
              <a:t>Aktivitas</a:t>
            </a:r>
            <a:r>
              <a:rPr lang="en-US" sz="3600" dirty="0"/>
              <a:t> </a:t>
            </a:r>
            <a:r>
              <a:rPr lang="en-US" sz="3600" dirty="0" err="1"/>
              <a:t>Perikatan</a:t>
            </a:r>
            <a:r>
              <a:rPr lang="en-US" sz="3600" dirty="0"/>
              <a:t> </a:t>
            </a:r>
            <a:r>
              <a:rPr lang="en-US" sz="3600" dirty="0" err="1"/>
              <a:t>Awal</a:t>
            </a:r>
            <a:r>
              <a:rPr lang="en-US" sz="3600" dirty="0"/>
              <a:t>, </a:t>
            </a:r>
            <a:r>
              <a:rPr lang="en-US" sz="3600" dirty="0" err="1"/>
              <a:t>dan</a:t>
            </a:r>
            <a:r>
              <a:rPr lang="en-US" sz="3600" dirty="0"/>
              <a:t> </a:t>
            </a:r>
            <a:r>
              <a:rPr lang="en-US" sz="3600" dirty="0" err="1"/>
              <a:t>Pengetahuan</a:t>
            </a:r>
            <a:r>
              <a:rPr lang="en-US" sz="3600" dirty="0"/>
              <a:t> yang </a:t>
            </a:r>
            <a:r>
              <a:rPr lang="en-US" sz="3600" dirty="0" err="1"/>
              <a:t>Diperoleh</a:t>
            </a:r>
            <a:r>
              <a:rPr lang="en-US" sz="3600" dirty="0"/>
              <a:t> </a:t>
            </a:r>
            <a:r>
              <a:rPr lang="en-US" sz="3600" dirty="0" err="1"/>
              <a:t>dari</a:t>
            </a:r>
            <a:r>
              <a:rPr lang="en-US" sz="3600" dirty="0"/>
              <a:t> </a:t>
            </a:r>
            <a:r>
              <a:rPr lang="en-US" sz="3600" dirty="0" err="1" smtClean="0"/>
              <a:t>Perikatan</a:t>
            </a:r>
            <a:r>
              <a:rPr lang="id-ID" sz="3600" dirty="0" smtClean="0"/>
              <a:t> </a:t>
            </a:r>
            <a:r>
              <a:rPr lang="en-US" sz="3600" dirty="0" smtClean="0"/>
              <a:t>Lain</a:t>
            </a:r>
            <a:r>
              <a:rPr lang="en-US" sz="3600" dirty="0"/>
              <a:t>; </a:t>
            </a:r>
            <a:r>
              <a:rPr lang="en-US" sz="3600" dirty="0" err="1"/>
              <a:t>Sifat</a:t>
            </a:r>
            <a:r>
              <a:rPr lang="en-US" sz="3600" dirty="0"/>
              <a:t>, </a:t>
            </a:r>
            <a:r>
              <a:rPr lang="en-US" sz="3600" dirty="0" err="1"/>
              <a:t>Saat</a:t>
            </a:r>
            <a:r>
              <a:rPr lang="en-US" sz="3600" dirty="0"/>
              <a:t>, </a:t>
            </a:r>
            <a:r>
              <a:rPr lang="en-US" sz="3600" dirty="0" err="1"/>
              <a:t>dan</a:t>
            </a:r>
            <a:r>
              <a:rPr lang="en-US" sz="3600" dirty="0"/>
              <a:t> Luas </a:t>
            </a:r>
            <a:r>
              <a:rPr lang="en-US" sz="3600" dirty="0" err="1"/>
              <a:t>Sumber</a:t>
            </a:r>
            <a:r>
              <a:rPr lang="en-US" sz="3600" dirty="0"/>
              <a:t> </a:t>
            </a:r>
            <a:r>
              <a:rPr lang="en-US" sz="3600" dirty="0" err="1"/>
              <a:t>Daya</a:t>
            </a:r>
            <a:r>
              <a:rPr lang="en-US" sz="3600" dirty="0"/>
              <a:t>; </a:t>
            </a:r>
            <a:r>
              <a:rPr lang="en-US" sz="3600" dirty="0" err="1"/>
              <a:t>Sifat</a:t>
            </a:r>
            <a:r>
              <a:rPr lang="en-US" sz="3600" dirty="0"/>
              <a:t>, </a:t>
            </a:r>
            <a:r>
              <a:rPr lang="en-US" sz="3600" dirty="0" err="1"/>
              <a:t>Saat</a:t>
            </a:r>
            <a:r>
              <a:rPr lang="en-US" sz="3600" dirty="0"/>
              <a:t>, </a:t>
            </a:r>
            <a:r>
              <a:rPr lang="en-US" sz="3600" dirty="0" err="1"/>
              <a:t>dan</a:t>
            </a:r>
            <a:r>
              <a:rPr lang="en-US" sz="3600" dirty="0"/>
              <a:t> Luas </a:t>
            </a:r>
            <a:r>
              <a:rPr lang="en-US" sz="3600" dirty="0" err="1"/>
              <a:t>Prosedur</a:t>
            </a:r>
            <a:r>
              <a:rPr lang="en-US" sz="3600" dirty="0"/>
              <a:t> </a:t>
            </a:r>
            <a:r>
              <a:rPr lang="en-US" sz="3600" dirty="0" smtClean="0"/>
              <a:t>Risk</a:t>
            </a:r>
            <a:r>
              <a:rPr lang="id-ID" sz="3600" dirty="0" smtClean="0"/>
              <a:t> </a:t>
            </a:r>
            <a:r>
              <a:rPr lang="en-US" sz="3600" dirty="0" smtClean="0"/>
              <a:t>Assessment</a:t>
            </a:r>
            <a:r>
              <a:rPr lang="en-US" sz="3600" dirty="0"/>
              <a:t>; </a:t>
            </a:r>
            <a:r>
              <a:rPr lang="en-US" sz="3600" dirty="0" err="1"/>
              <a:t>dan</a:t>
            </a:r>
            <a:r>
              <a:rPr lang="en-US" sz="3600" dirty="0"/>
              <a:t> </a:t>
            </a:r>
            <a:r>
              <a:rPr lang="en-US" sz="3600" dirty="0" err="1"/>
              <a:t>Sifat</a:t>
            </a:r>
            <a:r>
              <a:rPr lang="en-US" sz="3600" dirty="0"/>
              <a:t>, </a:t>
            </a:r>
            <a:r>
              <a:rPr lang="en-US" sz="3600" dirty="0" err="1"/>
              <a:t>Saat</a:t>
            </a:r>
            <a:r>
              <a:rPr lang="en-US" sz="3600" dirty="0"/>
              <a:t>, </a:t>
            </a:r>
            <a:r>
              <a:rPr lang="en-US" sz="3600" dirty="0" err="1"/>
              <a:t>dan</a:t>
            </a:r>
            <a:r>
              <a:rPr lang="en-US" sz="3600" dirty="0"/>
              <a:t> Luas </a:t>
            </a:r>
            <a:r>
              <a:rPr lang="en-US" sz="3600" dirty="0" err="1"/>
              <a:t>Prosedur</a:t>
            </a:r>
            <a:r>
              <a:rPr lang="en-US" sz="3600" dirty="0"/>
              <a:t> </a:t>
            </a:r>
            <a:r>
              <a:rPr lang="en-US" sz="3600" dirty="0" err="1"/>
              <a:t>Lanjutan</a:t>
            </a:r>
            <a:r>
              <a:rPr lang="en-US" sz="3600" dirty="0"/>
              <a:t>. </a:t>
            </a:r>
            <a:r>
              <a:rPr lang="en-US" sz="3600" dirty="0" err="1"/>
              <a:t>Terkait</a:t>
            </a:r>
            <a:r>
              <a:rPr lang="en-US" sz="3600" dirty="0"/>
              <a:t> </a:t>
            </a:r>
            <a:r>
              <a:rPr lang="en-US" sz="3600" dirty="0" err="1"/>
              <a:t>poin-poin</a:t>
            </a:r>
            <a:r>
              <a:rPr lang="en-US" sz="3600" dirty="0"/>
              <a:t> </a:t>
            </a:r>
            <a:r>
              <a:rPr lang="en-US" sz="3600" dirty="0" err="1"/>
              <a:t>dari</a:t>
            </a:r>
            <a:r>
              <a:rPr lang="en-US" sz="3600" dirty="0"/>
              <a:t> </a:t>
            </a:r>
            <a:r>
              <a:rPr lang="en-US" sz="3600" dirty="0" err="1" smtClean="0"/>
              <a:t>setiap</a:t>
            </a:r>
            <a:r>
              <a:rPr lang="id-ID" sz="3600" dirty="0" smtClean="0"/>
              <a:t> </a:t>
            </a:r>
            <a:r>
              <a:rPr lang="en-US" sz="3600" dirty="0" err="1" smtClean="0"/>
              <a:t>karakteristik</a:t>
            </a:r>
            <a:r>
              <a:rPr lang="en-US" sz="3600" dirty="0" smtClean="0"/>
              <a:t> </a:t>
            </a:r>
            <a:r>
              <a:rPr lang="en-US" sz="3600" dirty="0" err="1"/>
              <a:t>perikatan</a:t>
            </a:r>
            <a:r>
              <a:rPr lang="en-US" sz="3600" dirty="0"/>
              <a:t> di </a:t>
            </a:r>
            <a:r>
              <a:rPr lang="en-US" sz="3600" dirty="0" err="1"/>
              <a:t>atas</a:t>
            </a:r>
            <a:r>
              <a:rPr lang="en-US" sz="3600" dirty="0"/>
              <a:t>, yang </a:t>
            </a:r>
            <a:r>
              <a:rPr lang="en-US" sz="3600" dirty="0" err="1"/>
              <a:t>tertuang</a:t>
            </a:r>
            <a:r>
              <a:rPr lang="en-US" sz="3600" dirty="0"/>
              <a:t> </a:t>
            </a:r>
            <a:r>
              <a:rPr lang="en-US" sz="3600" dirty="0" err="1"/>
              <a:t>dalam</a:t>
            </a:r>
            <a:r>
              <a:rPr lang="en-US" sz="3600" dirty="0"/>
              <a:t> audit </a:t>
            </a:r>
            <a:r>
              <a:rPr lang="en-US" sz="3600" dirty="0" err="1"/>
              <a:t>strategi</a:t>
            </a:r>
            <a:r>
              <a:rPr lang="en-US" sz="3600" dirty="0"/>
              <a:t> </a:t>
            </a:r>
            <a:r>
              <a:rPr lang="en-US" sz="3600" dirty="0" smtClean="0"/>
              <a:t>memorandum</a:t>
            </a:r>
            <a:r>
              <a:rPr lang="id-ID" sz="3600" dirty="0" smtClean="0"/>
              <a:t> </a:t>
            </a:r>
            <a:r>
              <a:rPr lang="en-US" sz="3600" dirty="0" err="1" smtClean="0"/>
              <a:t>mengacu</a:t>
            </a:r>
            <a:r>
              <a:rPr lang="en-US" sz="3600" dirty="0" smtClean="0"/>
              <a:t> </a:t>
            </a:r>
            <a:r>
              <a:rPr lang="en-US" sz="3600" dirty="0" err="1"/>
              <a:t>pada</a:t>
            </a:r>
            <a:r>
              <a:rPr lang="en-US" sz="3600" dirty="0"/>
              <a:t> SA 300 </a:t>
            </a:r>
            <a:r>
              <a:rPr lang="en-US" sz="3600" dirty="0" err="1"/>
              <a:t>tentang</a:t>
            </a:r>
            <a:r>
              <a:rPr lang="en-US" sz="3600" dirty="0"/>
              <a:t> audit </a:t>
            </a:r>
            <a:r>
              <a:rPr lang="en-US" sz="3600" dirty="0" err="1"/>
              <a:t>strategi</a:t>
            </a:r>
            <a:r>
              <a:rPr lang="en-US" sz="3600" dirty="0"/>
              <a:t> </a:t>
            </a:r>
            <a:r>
              <a:rPr lang="en-US" sz="3600" dirty="0" err="1"/>
              <a:t>keseluruhan</a:t>
            </a:r>
            <a:r>
              <a:rPr lang="en-US" sz="3600" dirty="0"/>
              <a:t>.</a:t>
            </a:r>
          </a:p>
        </p:txBody>
      </p:sp>
    </p:spTree>
    <p:extLst>
      <p:ext uri="{BB962C8B-B14F-4D97-AF65-F5344CB8AC3E}">
        <p14:creationId xmlns:p14="http://schemas.microsoft.com/office/powerpoint/2010/main" val="85006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07125" y="123259"/>
            <a:ext cx="8697686" cy="6523265"/>
          </a:xfrm>
        </p:spPr>
      </p:pic>
      <p:sp>
        <p:nvSpPr>
          <p:cNvPr id="5" name="TextBox 4"/>
          <p:cNvSpPr txBox="1"/>
          <p:nvPr/>
        </p:nvSpPr>
        <p:spPr>
          <a:xfrm>
            <a:off x="9300754" y="731520"/>
            <a:ext cx="2575561" cy="2677656"/>
          </a:xfrm>
          <a:prstGeom prst="rect">
            <a:avLst/>
          </a:prstGeom>
          <a:noFill/>
        </p:spPr>
        <p:txBody>
          <a:bodyPr wrap="square" rtlCol="0">
            <a:spAutoFit/>
          </a:bodyPr>
          <a:lstStyle/>
          <a:p>
            <a:r>
              <a:rPr lang="id-ID" sz="2800" dirty="0" smtClean="0"/>
              <a:t>SPAP Setebal 20cm harus dikuasai juga untuk mahir Atlas dengan Benar</a:t>
            </a:r>
            <a:endParaRPr lang="en-US" sz="2800" dirty="0"/>
          </a:p>
        </p:txBody>
      </p:sp>
      <p:sp>
        <p:nvSpPr>
          <p:cNvPr id="6" name="TextBox 5"/>
          <p:cNvSpPr txBox="1"/>
          <p:nvPr/>
        </p:nvSpPr>
        <p:spPr>
          <a:xfrm>
            <a:off x="10567852" y="5551714"/>
            <a:ext cx="1308463" cy="1200329"/>
          </a:xfrm>
          <a:prstGeom prst="rect">
            <a:avLst/>
          </a:prstGeom>
          <a:noFill/>
        </p:spPr>
        <p:txBody>
          <a:bodyPr wrap="square" rtlCol="0">
            <a:spAutoFit/>
          </a:bodyPr>
          <a:lstStyle/>
          <a:p>
            <a:r>
              <a:rPr lang="id-ID" dirty="0" err="1" smtClean="0"/>
              <a:t>Tersdia</a:t>
            </a:r>
            <a:r>
              <a:rPr lang="id-ID" dirty="0" smtClean="0"/>
              <a:t> dalam bentuk PDF</a:t>
            </a:r>
          </a:p>
          <a:p>
            <a:r>
              <a:rPr lang="id-ID" dirty="0" smtClean="0"/>
              <a:t>Link </a:t>
            </a:r>
            <a:r>
              <a:rPr lang="id-ID" dirty="0" err="1" smtClean="0"/>
              <a:t>Hub</a:t>
            </a:r>
            <a:r>
              <a:rPr lang="id-ID" dirty="0" smtClean="0"/>
              <a:t> CP</a:t>
            </a:r>
            <a:endParaRPr lang="en-US" dirty="0"/>
          </a:p>
        </p:txBody>
      </p:sp>
    </p:spTree>
    <p:extLst>
      <p:ext uri="{BB962C8B-B14F-4D97-AF65-F5344CB8AC3E}">
        <p14:creationId xmlns:p14="http://schemas.microsoft.com/office/powerpoint/2010/main" val="151685634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22442" cy="6322423"/>
          </a:xfrm>
        </p:spPr>
      </p:pic>
    </p:spTree>
    <p:extLst>
      <p:ext uri="{BB962C8B-B14F-4D97-AF65-F5344CB8AC3E}">
        <p14:creationId xmlns:p14="http://schemas.microsoft.com/office/powerpoint/2010/main" val="94811404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i-FI" dirty="0"/>
              <a:t>A.170 Perikatan Audit Tahun Pertama</a:t>
            </a:r>
            <a:endParaRPr lang="en-US" dirty="0"/>
          </a:p>
        </p:txBody>
      </p:sp>
      <p:sp>
        <p:nvSpPr>
          <p:cNvPr id="3" name="Content Placeholder 2"/>
          <p:cNvSpPr>
            <a:spLocks noGrp="1"/>
          </p:cNvSpPr>
          <p:nvPr>
            <p:ph idx="1"/>
          </p:nvPr>
        </p:nvSpPr>
        <p:spPr/>
        <p:txBody>
          <a:bodyPr>
            <a:normAutofit/>
          </a:bodyPr>
          <a:lstStyle/>
          <a:p>
            <a:pPr marL="0" indent="0">
              <a:buNone/>
            </a:pPr>
            <a:r>
              <a:rPr lang="en-US" dirty="0" err="1"/>
              <a:t>Kertas</a:t>
            </a:r>
            <a:r>
              <a:rPr lang="en-US" dirty="0"/>
              <a:t> </a:t>
            </a:r>
            <a:r>
              <a:rPr lang="en-US" dirty="0" err="1"/>
              <a:t>kerja</a:t>
            </a:r>
            <a:r>
              <a:rPr lang="en-US" dirty="0"/>
              <a:t> </a:t>
            </a:r>
            <a:r>
              <a:rPr lang="en-US" dirty="0" err="1"/>
              <a:t>ini</a:t>
            </a:r>
            <a:r>
              <a:rPr lang="en-US" dirty="0"/>
              <a:t> </a:t>
            </a:r>
            <a:r>
              <a:rPr lang="en-US" dirty="0" err="1"/>
              <a:t>digunakan</a:t>
            </a:r>
            <a:r>
              <a:rPr lang="en-US" dirty="0"/>
              <a:t> </a:t>
            </a:r>
            <a:r>
              <a:rPr lang="en-US" dirty="0" err="1"/>
              <a:t>untuk</a:t>
            </a:r>
            <a:r>
              <a:rPr lang="en-US" dirty="0"/>
              <a:t> </a:t>
            </a:r>
            <a:r>
              <a:rPr lang="en-US" dirty="0" err="1"/>
              <a:t>mengidentifikasi</a:t>
            </a:r>
            <a:r>
              <a:rPr lang="en-US" dirty="0"/>
              <a:t> proses/</a:t>
            </a:r>
            <a:r>
              <a:rPr lang="en-US" dirty="0" err="1"/>
              <a:t>prosedur</a:t>
            </a:r>
            <a:r>
              <a:rPr lang="en-US" dirty="0"/>
              <a:t> yang </a:t>
            </a:r>
            <a:r>
              <a:rPr lang="en-US" dirty="0" err="1" smtClean="0"/>
              <a:t>harus</a:t>
            </a:r>
            <a:r>
              <a:rPr lang="id-ID" dirty="0" smtClean="0"/>
              <a:t> </a:t>
            </a:r>
            <a:r>
              <a:rPr lang="en-US" dirty="0" err="1" smtClean="0"/>
              <a:t>dilakukan</a:t>
            </a:r>
            <a:r>
              <a:rPr lang="en-US" dirty="0" smtClean="0"/>
              <a:t> </a:t>
            </a:r>
            <a:r>
              <a:rPr lang="en-US" dirty="0"/>
              <a:t>auditor </a:t>
            </a:r>
            <a:r>
              <a:rPr lang="en-US" dirty="0" err="1"/>
              <a:t>pada</a:t>
            </a:r>
            <a:r>
              <a:rPr lang="en-US" dirty="0"/>
              <a:t> </a:t>
            </a:r>
            <a:r>
              <a:rPr lang="en-US" dirty="0" err="1"/>
              <a:t>perikatan</a:t>
            </a:r>
            <a:r>
              <a:rPr lang="en-US" dirty="0"/>
              <a:t> </a:t>
            </a:r>
            <a:r>
              <a:rPr lang="en-US" dirty="0" err="1"/>
              <a:t>tahun</a:t>
            </a:r>
            <a:r>
              <a:rPr lang="en-US" dirty="0"/>
              <a:t> </a:t>
            </a:r>
            <a:r>
              <a:rPr lang="en-US" dirty="0" err="1"/>
              <a:t>pertama</a:t>
            </a:r>
            <a:r>
              <a:rPr lang="en-US" dirty="0"/>
              <a:t>. </a:t>
            </a:r>
            <a:r>
              <a:rPr lang="en-US" dirty="0" err="1"/>
              <a:t>Perikatan</a:t>
            </a:r>
            <a:r>
              <a:rPr lang="en-US" dirty="0"/>
              <a:t> </a:t>
            </a:r>
            <a:r>
              <a:rPr lang="en-US" dirty="0" err="1"/>
              <a:t>tahun</a:t>
            </a:r>
            <a:r>
              <a:rPr lang="en-US" dirty="0"/>
              <a:t> </a:t>
            </a:r>
            <a:r>
              <a:rPr lang="en-US" dirty="0" err="1" smtClean="0"/>
              <a:t>pertama</a:t>
            </a:r>
            <a:r>
              <a:rPr lang="id-ID" dirty="0" smtClean="0"/>
              <a:t> </a:t>
            </a:r>
            <a:r>
              <a:rPr lang="en-US" dirty="0" err="1" smtClean="0"/>
              <a:t>mempunyai</a:t>
            </a:r>
            <a:r>
              <a:rPr lang="en-US" dirty="0" smtClean="0"/>
              <a:t> </a:t>
            </a:r>
            <a:r>
              <a:rPr lang="en-US" dirty="0" err="1"/>
              <a:t>perlakuan</a:t>
            </a:r>
            <a:r>
              <a:rPr lang="en-US" dirty="0"/>
              <a:t> </a:t>
            </a:r>
            <a:r>
              <a:rPr lang="en-US" dirty="0" err="1"/>
              <a:t>khusus</a:t>
            </a:r>
            <a:r>
              <a:rPr lang="en-US" dirty="0"/>
              <a:t> </a:t>
            </a:r>
            <a:r>
              <a:rPr lang="en-US" dirty="0" err="1"/>
              <a:t>sesuai</a:t>
            </a:r>
            <a:r>
              <a:rPr lang="en-US" dirty="0"/>
              <a:t> </a:t>
            </a:r>
            <a:r>
              <a:rPr lang="en-US" dirty="0" err="1"/>
              <a:t>dengan</a:t>
            </a:r>
            <a:r>
              <a:rPr lang="en-US" dirty="0"/>
              <a:t> </a:t>
            </a:r>
            <a:r>
              <a:rPr lang="en-US" dirty="0" err="1"/>
              <a:t>standar</a:t>
            </a:r>
            <a:r>
              <a:rPr lang="en-US" dirty="0"/>
              <a:t> audit yang </a:t>
            </a:r>
            <a:r>
              <a:rPr lang="en-US" dirty="0" err="1"/>
              <a:t>berlaku</a:t>
            </a:r>
            <a:r>
              <a:rPr lang="en-US" dirty="0"/>
              <a:t>. </a:t>
            </a:r>
            <a:r>
              <a:rPr lang="en-US" dirty="0" err="1"/>
              <a:t>Kertas</a:t>
            </a:r>
            <a:r>
              <a:rPr lang="en-US" dirty="0"/>
              <a:t> </a:t>
            </a:r>
            <a:r>
              <a:rPr lang="en-US" dirty="0" err="1" smtClean="0"/>
              <a:t>kerja</a:t>
            </a:r>
            <a:r>
              <a:rPr lang="id-ID" dirty="0" smtClean="0"/>
              <a:t> </a:t>
            </a:r>
            <a:r>
              <a:rPr lang="en-US" dirty="0" err="1" smtClean="0"/>
              <a:t>ini</a:t>
            </a:r>
            <a:r>
              <a:rPr lang="en-US" dirty="0" smtClean="0"/>
              <a:t> </a:t>
            </a:r>
            <a:r>
              <a:rPr lang="en-US" dirty="0" err="1"/>
              <a:t>muncul</a:t>
            </a:r>
            <a:r>
              <a:rPr lang="en-US" dirty="0"/>
              <a:t> </a:t>
            </a:r>
            <a:r>
              <a:rPr lang="en-US" dirty="0" err="1"/>
              <a:t>jika</a:t>
            </a:r>
            <a:r>
              <a:rPr lang="en-US" dirty="0"/>
              <a:t> auditor </a:t>
            </a:r>
            <a:r>
              <a:rPr lang="en-US" dirty="0" err="1"/>
              <a:t>memilih</a:t>
            </a:r>
            <a:r>
              <a:rPr lang="en-US" dirty="0"/>
              <a:t> </a:t>
            </a:r>
            <a:r>
              <a:rPr lang="en-US" dirty="0" err="1"/>
              <a:t>tipe</a:t>
            </a:r>
            <a:r>
              <a:rPr lang="en-US" dirty="0"/>
              <a:t> </a:t>
            </a:r>
            <a:r>
              <a:rPr lang="en-US" dirty="0" err="1"/>
              <a:t>perikatan</a:t>
            </a:r>
            <a:r>
              <a:rPr lang="en-US" dirty="0"/>
              <a:t> “</a:t>
            </a:r>
            <a:r>
              <a:rPr lang="en-US" dirty="0" err="1"/>
              <a:t>perikatan</a:t>
            </a:r>
            <a:r>
              <a:rPr lang="en-US" dirty="0"/>
              <a:t> </a:t>
            </a:r>
            <a:r>
              <a:rPr lang="en-US" dirty="0" err="1"/>
              <a:t>tahun</a:t>
            </a:r>
            <a:r>
              <a:rPr lang="en-US" dirty="0"/>
              <a:t> </a:t>
            </a:r>
            <a:r>
              <a:rPr lang="en-US" dirty="0" err="1"/>
              <a:t>pertama</a:t>
            </a:r>
            <a:r>
              <a:rPr lang="en-US" dirty="0"/>
              <a:t>” </a:t>
            </a:r>
            <a:r>
              <a:rPr lang="en-US" dirty="0" err="1" smtClean="0"/>
              <a:t>pada</a:t>
            </a:r>
            <a:r>
              <a:rPr lang="id-ID" dirty="0" smtClean="0"/>
              <a:t> </a:t>
            </a:r>
            <a:r>
              <a:rPr lang="en-US" dirty="0" err="1" smtClean="0"/>
              <a:t>laman</a:t>
            </a:r>
            <a:r>
              <a:rPr lang="en-US" dirty="0" smtClean="0"/>
              <a:t> </a:t>
            </a:r>
            <a:r>
              <a:rPr lang="en-US" dirty="0"/>
              <a:t>“</a:t>
            </a:r>
            <a:r>
              <a:rPr lang="en-US" dirty="0" err="1"/>
              <a:t>beranda</a:t>
            </a:r>
            <a:r>
              <a:rPr lang="en-US" dirty="0"/>
              <a:t>”. Auditor </a:t>
            </a:r>
            <a:r>
              <a:rPr lang="en-US" dirty="0" err="1"/>
              <a:t>diminta</a:t>
            </a:r>
            <a:r>
              <a:rPr lang="en-US" dirty="0"/>
              <a:t> </a:t>
            </a:r>
            <a:r>
              <a:rPr lang="en-US" dirty="0" err="1"/>
              <a:t>untuk</a:t>
            </a:r>
            <a:r>
              <a:rPr lang="en-US" dirty="0"/>
              <a:t> </a:t>
            </a:r>
            <a:r>
              <a:rPr lang="en-US" dirty="0" err="1"/>
              <a:t>menggunakan</a:t>
            </a:r>
            <a:r>
              <a:rPr lang="en-US" dirty="0"/>
              <a:t> </a:t>
            </a:r>
            <a:r>
              <a:rPr lang="en-US" dirty="0" err="1"/>
              <a:t>pilihan</a:t>
            </a:r>
            <a:r>
              <a:rPr lang="en-US" dirty="0"/>
              <a:t> dropdown </a:t>
            </a:r>
            <a:r>
              <a:rPr lang="en-US" dirty="0" err="1" smtClean="0"/>
              <a:t>dalam</a:t>
            </a:r>
            <a:r>
              <a:rPr lang="id-ID" dirty="0" smtClean="0"/>
              <a:t> </a:t>
            </a:r>
            <a:r>
              <a:rPr lang="en-US" dirty="0" err="1" smtClean="0"/>
              <a:t>menjawab</a:t>
            </a:r>
            <a:r>
              <a:rPr lang="en-US" dirty="0" smtClean="0"/>
              <a:t> </a:t>
            </a:r>
            <a:r>
              <a:rPr lang="en-US" dirty="0" err="1"/>
              <a:t>pertanyaan</a:t>
            </a:r>
            <a:r>
              <a:rPr lang="en-US" dirty="0"/>
              <a:t>.</a:t>
            </a:r>
          </a:p>
        </p:txBody>
      </p:sp>
    </p:spTree>
    <p:extLst>
      <p:ext uri="{BB962C8B-B14F-4D97-AF65-F5344CB8AC3E}">
        <p14:creationId xmlns:p14="http://schemas.microsoft.com/office/powerpoint/2010/main" val="65126114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326571" y="470263"/>
            <a:ext cx="11027229" cy="5706700"/>
          </a:xfrm>
        </p:spPr>
        <p:txBody>
          <a:bodyPr>
            <a:normAutofit/>
          </a:bodyPr>
          <a:lstStyle/>
          <a:p>
            <a:pPr marL="0" indent="0">
              <a:buNone/>
            </a:pPr>
            <a:r>
              <a:rPr lang="en-US" dirty="0" err="1"/>
              <a:t>Simpulan</a:t>
            </a:r>
            <a:r>
              <a:rPr lang="en-US" dirty="0"/>
              <a:t> </a:t>
            </a:r>
            <a:r>
              <a:rPr lang="en-US" dirty="0" err="1"/>
              <a:t>akan</a:t>
            </a:r>
            <a:r>
              <a:rPr lang="en-US" dirty="0"/>
              <a:t> </a:t>
            </a:r>
            <a:r>
              <a:rPr lang="en-US" dirty="0" err="1"/>
              <a:t>muncul</a:t>
            </a:r>
            <a:r>
              <a:rPr lang="en-US" dirty="0"/>
              <a:t> </a:t>
            </a:r>
            <a:r>
              <a:rPr lang="en-US" dirty="0" err="1"/>
              <a:t>secara</a:t>
            </a:r>
            <a:r>
              <a:rPr lang="en-US" dirty="0"/>
              <a:t> </a:t>
            </a:r>
            <a:r>
              <a:rPr lang="en-US" dirty="0" err="1"/>
              <a:t>otomatis</a:t>
            </a:r>
            <a:r>
              <a:rPr lang="en-US" dirty="0"/>
              <a:t> </a:t>
            </a:r>
            <a:r>
              <a:rPr lang="en-US" dirty="0" err="1"/>
              <a:t>pada</a:t>
            </a:r>
            <a:r>
              <a:rPr lang="en-US" dirty="0"/>
              <a:t> </a:t>
            </a:r>
            <a:r>
              <a:rPr lang="en-US" dirty="0" err="1"/>
              <a:t>kotak</a:t>
            </a:r>
            <a:r>
              <a:rPr lang="en-US" dirty="0"/>
              <a:t> </a:t>
            </a:r>
            <a:r>
              <a:rPr lang="en-US" dirty="0" err="1"/>
              <a:t>simpulan</a:t>
            </a:r>
            <a:r>
              <a:rPr lang="en-US" dirty="0"/>
              <a:t>. </a:t>
            </a:r>
            <a:r>
              <a:rPr lang="en-US" dirty="0" err="1"/>
              <a:t>Simpulan</a:t>
            </a:r>
            <a:r>
              <a:rPr lang="en-US" dirty="0"/>
              <a:t> </a:t>
            </a:r>
            <a:r>
              <a:rPr lang="en-US" dirty="0" err="1"/>
              <a:t>terdiri</a:t>
            </a:r>
            <a:r>
              <a:rPr lang="en-US" dirty="0"/>
              <a:t> </a:t>
            </a:r>
            <a:r>
              <a:rPr lang="en-US" dirty="0" err="1" smtClean="0"/>
              <a:t>dari</a:t>
            </a:r>
            <a:r>
              <a:rPr lang="id-ID" dirty="0" smtClean="0"/>
              <a:t> </a:t>
            </a:r>
            <a:r>
              <a:rPr lang="en-US" dirty="0" smtClean="0"/>
              <a:t>2 </a:t>
            </a:r>
            <a:r>
              <a:rPr lang="en-US" dirty="0"/>
              <a:t>(</a:t>
            </a:r>
            <a:r>
              <a:rPr lang="en-US" dirty="0" err="1"/>
              <a:t>dua</a:t>
            </a:r>
            <a:r>
              <a:rPr lang="en-US" dirty="0"/>
              <a:t>) </a:t>
            </a:r>
            <a:r>
              <a:rPr lang="en-US" dirty="0" err="1"/>
              <a:t>kondisi</a:t>
            </a:r>
            <a:r>
              <a:rPr lang="en-US" dirty="0"/>
              <a:t> </a:t>
            </a:r>
            <a:r>
              <a:rPr lang="en-US" dirty="0" err="1"/>
              <a:t>yaitu</a:t>
            </a:r>
            <a:r>
              <a:rPr lang="en-US" dirty="0"/>
              <a:t> ”</a:t>
            </a:r>
            <a:r>
              <a:rPr lang="en-US" dirty="0" err="1"/>
              <a:t>Cek</a:t>
            </a:r>
            <a:r>
              <a:rPr lang="en-US" dirty="0"/>
              <a:t> </a:t>
            </a:r>
            <a:r>
              <a:rPr lang="en-US" dirty="0" err="1"/>
              <a:t>Saldo</a:t>
            </a:r>
            <a:r>
              <a:rPr lang="en-US" dirty="0"/>
              <a:t> </a:t>
            </a:r>
            <a:r>
              <a:rPr lang="en-US" dirty="0" err="1"/>
              <a:t>Awal</a:t>
            </a:r>
            <a:r>
              <a:rPr lang="en-US" dirty="0"/>
              <a:t> </a:t>
            </a:r>
            <a:r>
              <a:rPr lang="en-US" dirty="0" err="1"/>
              <a:t>Memadai</a:t>
            </a:r>
            <a:r>
              <a:rPr lang="en-US" dirty="0"/>
              <a:t>” </a:t>
            </a:r>
            <a:r>
              <a:rPr lang="en-US" dirty="0" err="1"/>
              <a:t>atau</a:t>
            </a:r>
            <a:r>
              <a:rPr lang="en-US" dirty="0"/>
              <a:t> “</a:t>
            </a:r>
            <a:r>
              <a:rPr lang="en-US" dirty="0" err="1"/>
              <a:t>Cek</a:t>
            </a:r>
            <a:r>
              <a:rPr lang="en-US" dirty="0"/>
              <a:t> </a:t>
            </a:r>
            <a:r>
              <a:rPr lang="en-US" dirty="0" err="1"/>
              <a:t>Saldo</a:t>
            </a:r>
            <a:r>
              <a:rPr lang="en-US" dirty="0"/>
              <a:t> </a:t>
            </a:r>
            <a:r>
              <a:rPr lang="en-US" dirty="0" err="1"/>
              <a:t>Awal</a:t>
            </a:r>
            <a:r>
              <a:rPr lang="en-US" dirty="0"/>
              <a:t> </a:t>
            </a:r>
            <a:r>
              <a:rPr lang="en-US" dirty="0" err="1" smtClean="0"/>
              <a:t>Tidak</a:t>
            </a:r>
            <a:r>
              <a:rPr lang="id-ID" dirty="0" smtClean="0"/>
              <a:t> </a:t>
            </a:r>
            <a:r>
              <a:rPr lang="en-US" dirty="0" err="1" smtClean="0"/>
              <a:t>Memadai</a:t>
            </a:r>
            <a:r>
              <a:rPr lang="en-US" dirty="0"/>
              <a:t>”. </a:t>
            </a:r>
            <a:r>
              <a:rPr lang="en-US" dirty="0" err="1"/>
              <a:t>Simpulan</a:t>
            </a:r>
            <a:r>
              <a:rPr lang="en-US" dirty="0"/>
              <a:t> “</a:t>
            </a:r>
            <a:r>
              <a:rPr lang="en-US" dirty="0" err="1"/>
              <a:t>Cek</a:t>
            </a:r>
            <a:r>
              <a:rPr lang="en-US" dirty="0"/>
              <a:t> </a:t>
            </a:r>
            <a:r>
              <a:rPr lang="en-US" dirty="0" err="1"/>
              <a:t>Saldo</a:t>
            </a:r>
            <a:r>
              <a:rPr lang="en-US" dirty="0"/>
              <a:t> </a:t>
            </a:r>
            <a:r>
              <a:rPr lang="en-US" dirty="0" err="1"/>
              <a:t>Awal</a:t>
            </a:r>
            <a:r>
              <a:rPr lang="en-US" dirty="0"/>
              <a:t> </a:t>
            </a:r>
            <a:r>
              <a:rPr lang="en-US" dirty="0" err="1"/>
              <a:t>Tidak</a:t>
            </a:r>
            <a:r>
              <a:rPr lang="en-US" dirty="0"/>
              <a:t> </a:t>
            </a:r>
            <a:r>
              <a:rPr lang="en-US" dirty="0" err="1"/>
              <a:t>Memadai</a:t>
            </a:r>
            <a:r>
              <a:rPr lang="en-US" dirty="0"/>
              <a:t>” </a:t>
            </a:r>
            <a:r>
              <a:rPr lang="en-US" dirty="0" err="1"/>
              <a:t>dapat</a:t>
            </a:r>
            <a:r>
              <a:rPr lang="en-US" dirty="0"/>
              <a:t> </a:t>
            </a:r>
            <a:r>
              <a:rPr lang="en-US" dirty="0" err="1"/>
              <a:t>disebabkan</a:t>
            </a:r>
            <a:r>
              <a:rPr lang="en-US" dirty="0"/>
              <a:t> </a:t>
            </a:r>
            <a:r>
              <a:rPr lang="en-US" dirty="0" smtClean="0"/>
              <a:t>2</a:t>
            </a:r>
            <a:r>
              <a:rPr lang="id-ID" dirty="0" smtClean="0"/>
              <a:t> </a:t>
            </a:r>
            <a:r>
              <a:rPr lang="en-US" dirty="0" smtClean="0"/>
              <a:t>(</a:t>
            </a:r>
            <a:r>
              <a:rPr lang="en-US" dirty="0" err="1" smtClean="0"/>
              <a:t>dua</a:t>
            </a:r>
            <a:r>
              <a:rPr lang="en-US" dirty="0"/>
              <a:t>) </a:t>
            </a:r>
            <a:r>
              <a:rPr lang="en-US" dirty="0" err="1"/>
              <a:t>alasan</a:t>
            </a:r>
            <a:r>
              <a:rPr lang="en-US" dirty="0"/>
              <a:t> </a:t>
            </a:r>
            <a:r>
              <a:rPr lang="en-US" dirty="0" err="1"/>
              <a:t>yaitu</a:t>
            </a:r>
            <a:r>
              <a:rPr lang="en-US" dirty="0"/>
              <a:t> auditor </a:t>
            </a:r>
            <a:r>
              <a:rPr lang="en-US" dirty="0" err="1"/>
              <a:t>tidak</a:t>
            </a:r>
            <a:r>
              <a:rPr lang="en-US" dirty="0"/>
              <a:t> </a:t>
            </a:r>
            <a:r>
              <a:rPr lang="en-US" dirty="0" err="1"/>
              <a:t>lengkap</a:t>
            </a:r>
            <a:r>
              <a:rPr lang="en-US" dirty="0"/>
              <a:t> </a:t>
            </a:r>
            <a:r>
              <a:rPr lang="en-US" dirty="0" err="1"/>
              <a:t>dalam</a:t>
            </a:r>
            <a:r>
              <a:rPr lang="en-US" dirty="0"/>
              <a:t> </a:t>
            </a:r>
            <a:r>
              <a:rPr lang="en-US" dirty="0" err="1"/>
              <a:t>melakukan</a:t>
            </a:r>
            <a:r>
              <a:rPr lang="en-US" dirty="0"/>
              <a:t> </a:t>
            </a:r>
            <a:r>
              <a:rPr lang="en-US" dirty="0" err="1"/>
              <a:t>pengisian</a:t>
            </a:r>
            <a:r>
              <a:rPr lang="en-US" dirty="0"/>
              <a:t> </a:t>
            </a:r>
            <a:r>
              <a:rPr lang="en-US" dirty="0" err="1" smtClean="0"/>
              <a:t>atau</a:t>
            </a:r>
            <a:r>
              <a:rPr lang="id-ID" dirty="0" smtClean="0"/>
              <a:t> </a:t>
            </a:r>
            <a:r>
              <a:rPr lang="en-US" dirty="0" err="1" smtClean="0"/>
              <a:t>pengujian</a:t>
            </a:r>
            <a:r>
              <a:rPr lang="en-US" dirty="0" smtClean="0"/>
              <a:t> </a:t>
            </a:r>
            <a:r>
              <a:rPr lang="en-US" dirty="0" err="1"/>
              <a:t>saldo</a:t>
            </a:r>
            <a:r>
              <a:rPr lang="en-US" dirty="0"/>
              <a:t> </a:t>
            </a:r>
            <a:r>
              <a:rPr lang="en-US" dirty="0" err="1"/>
              <a:t>awal</a:t>
            </a:r>
            <a:r>
              <a:rPr lang="en-US" dirty="0"/>
              <a:t> </a:t>
            </a:r>
            <a:r>
              <a:rPr lang="en-US" dirty="0" err="1"/>
              <a:t>tidak</a:t>
            </a:r>
            <a:r>
              <a:rPr lang="en-US" dirty="0"/>
              <a:t> </a:t>
            </a:r>
            <a:r>
              <a:rPr lang="en-US" dirty="0" err="1"/>
              <a:t>mencakup</a:t>
            </a:r>
            <a:r>
              <a:rPr lang="en-US" dirty="0"/>
              <a:t> </a:t>
            </a:r>
            <a:r>
              <a:rPr lang="en-US" dirty="0" err="1"/>
              <a:t>semua</a:t>
            </a:r>
            <a:r>
              <a:rPr lang="en-US" dirty="0"/>
              <a:t> </a:t>
            </a:r>
            <a:r>
              <a:rPr lang="en-US" dirty="0" err="1"/>
              <a:t>kriteria</a:t>
            </a:r>
            <a:r>
              <a:rPr lang="en-US" dirty="0"/>
              <a:t> yang </a:t>
            </a:r>
            <a:r>
              <a:rPr lang="en-US" dirty="0" err="1"/>
              <a:t>terdapat</a:t>
            </a:r>
            <a:r>
              <a:rPr lang="en-US" dirty="0"/>
              <a:t> </a:t>
            </a:r>
            <a:r>
              <a:rPr lang="en-US" dirty="0" err="1"/>
              <a:t>pada</a:t>
            </a:r>
            <a:r>
              <a:rPr lang="en-US" dirty="0"/>
              <a:t> </a:t>
            </a:r>
            <a:r>
              <a:rPr lang="en-US" dirty="0" err="1" smtClean="0"/>
              <a:t>kertas</a:t>
            </a:r>
            <a:r>
              <a:rPr lang="id-ID" dirty="0" smtClean="0"/>
              <a:t> </a:t>
            </a:r>
            <a:r>
              <a:rPr lang="en-US" dirty="0" err="1" smtClean="0"/>
              <a:t>kerja</a:t>
            </a:r>
            <a:r>
              <a:rPr lang="en-US" dirty="0" smtClean="0"/>
              <a:t> A.1</a:t>
            </a:r>
            <a:r>
              <a:rPr lang="id-ID" dirty="0" smtClean="0"/>
              <a:t>7</a:t>
            </a:r>
            <a:r>
              <a:rPr lang="en-US" dirty="0" smtClean="0"/>
              <a:t>0</a:t>
            </a:r>
            <a:r>
              <a:rPr lang="en-US" dirty="0"/>
              <a:t>.</a:t>
            </a:r>
          </a:p>
          <a:p>
            <a:pPr marL="0" indent="0">
              <a:buNone/>
            </a:pPr>
            <a:r>
              <a:rPr lang="en-US" dirty="0" err="1" smtClean="0"/>
              <a:t>Jika</a:t>
            </a:r>
            <a:r>
              <a:rPr lang="en-US" dirty="0" smtClean="0"/>
              <a:t> </a:t>
            </a:r>
            <a:r>
              <a:rPr lang="en-US" dirty="0" err="1"/>
              <a:t>pada</a:t>
            </a:r>
            <a:r>
              <a:rPr lang="en-US" dirty="0"/>
              <a:t> </a:t>
            </a:r>
            <a:r>
              <a:rPr lang="en-US" dirty="0" err="1"/>
              <a:t>kotak</a:t>
            </a:r>
            <a:r>
              <a:rPr lang="en-US" dirty="0"/>
              <a:t> </a:t>
            </a:r>
            <a:r>
              <a:rPr lang="en-US" dirty="0" err="1"/>
              <a:t>penjelasan</a:t>
            </a:r>
            <a:r>
              <a:rPr lang="en-US" dirty="0"/>
              <a:t> </a:t>
            </a:r>
            <a:r>
              <a:rPr lang="en-US" dirty="0" err="1"/>
              <a:t>akan</a:t>
            </a:r>
            <a:r>
              <a:rPr lang="en-US" dirty="0"/>
              <a:t> </a:t>
            </a:r>
            <a:r>
              <a:rPr lang="en-US" dirty="0" err="1"/>
              <a:t>muncul</a:t>
            </a:r>
            <a:r>
              <a:rPr lang="en-US" dirty="0"/>
              <a:t> </a:t>
            </a:r>
            <a:r>
              <a:rPr lang="en-US" dirty="0" err="1"/>
              <a:t>tulisan</a:t>
            </a:r>
            <a:r>
              <a:rPr lang="en-US" dirty="0"/>
              <a:t> "</a:t>
            </a:r>
            <a:r>
              <a:rPr lang="en-US" dirty="0" err="1"/>
              <a:t>Jelaskan</a:t>
            </a:r>
            <a:r>
              <a:rPr lang="en-US" dirty="0"/>
              <a:t> </a:t>
            </a:r>
            <a:r>
              <a:rPr lang="en-US" dirty="0" err="1"/>
              <a:t>bagaimana</a:t>
            </a:r>
            <a:r>
              <a:rPr lang="en-US" dirty="0"/>
              <a:t> </a:t>
            </a:r>
            <a:r>
              <a:rPr lang="en-US" dirty="0" smtClean="0"/>
              <a:t>KAP</a:t>
            </a:r>
            <a:r>
              <a:rPr lang="id-ID" dirty="0" smtClean="0"/>
              <a:t> </a:t>
            </a:r>
            <a:r>
              <a:rPr lang="en-US" dirty="0" err="1" smtClean="0"/>
              <a:t>melakukan</a:t>
            </a:r>
            <a:r>
              <a:rPr lang="en-US" dirty="0" smtClean="0"/>
              <a:t> </a:t>
            </a:r>
            <a:r>
              <a:rPr lang="en-US" dirty="0" err="1"/>
              <a:t>uji</a:t>
            </a:r>
            <a:r>
              <a:rPr lang="en-US" dirty="0"/>
              <a:t> </a:t>
            </a:r>
            <a:r>
              <a:rPr lang="en-US" dirty="0" err="1"/>
              <a:t>saldo</a:t>
            </a:r>
            <a:r>
              <a:rPr lang="en-US" dirty="0"/>
              <a:t> </a:t>
            </a:r>
            <a:r>
              <a:rPr lang="en-US" dirty="0" err="1"/>
              <a:t>awal</a:t>
            </a:r>
            <a:r>
              <a:rPr lang="en-US" dirty="0"/>
              <a:t>" </a:t>
            </a:r>
            <a:r>
              <a:rPr lang="en-US" dirty="0" err="1"/>
              <a:t>maka</a:t>
            </a:r>
            <a:r>
              <a:rPr lang="en-US" dirty="0"/>
              <a:t> auditor </a:t>
            </a:r>
            <a:r>
              <a:rPr lang="en-US" dirty="0" err="1"/>
              <a:t>diminta</a:t>
            </a:r>
            <a:r>
              <a:rPr lang="en-US" dirty="0"/>
              <a:t> </a:t>
            </a:r>
            <a:r>
              <a:rPr lang="en-US" dirty="0" err="1"/>
              <a:t>untuk</a:t>
            </a:r>
            <a:r>
              <a:rPr lang="en-US" dirty="0"/>
              <a:t> </a:t>
            </a:r>
            <a:r>
              <a:rPr lang="en-US" dirty="0" err="1"/>
              <a:t>menjelaskan</a:t>
            </a:r>
            <a:r>
              <a:rPr lang="en-US" dirty="0"/>
              <a:t> </a:t>
            </a:r>
            <a:r>
              <a:rPr lang="en-US" dirty="0" err="1" smtClean="0"/>
              <a:t>bagaimana</a:t>
            </a:r>
            <a:r>
              <a:rPr lang="id-ID" dirty="0" smtClean="0"/>
              <a:t> </a:t>
            </a:r>
            <a:r>
              <a:rPr lang="en-US" dirty="0" smtClean="0"/>
              <a:t>KAP </a:t>
            </a:r>
            <a:r>
              <a:rPr lang="en-US" dirty="0" err="1"/>
              <a:t>melakukan</a:t>
            </a:r>
            <a:r>
              <a:rPr lang="en-US" dirty="0"/>
              <a:t> </a:t>
            </a:r>
            <a:r>
              <a:rPr lang="en-US" dirty="0" err="1"/>
              <a:t>pengujian</a:t>
            </a:r>
            <a:r>
              <a:rPr lang="en-US" dirty="0"/>
              <a:t> </a:t>
            </a:r>
            <a:r>
              <a:rPr lang="en-US" dirty="0" err="1"/>
              <a:t>saldo</a:t>
            </a:r>
            <a:r>
              <a:rPr lang="en-US" dirty="0"/>
              <a:t> </a:t>
            </a:r>
            <a:r>
              <a:rPr lang="en-US" dirty="0" err="1"/>
              <a:t>awal</a:t>
            </a:r>
            <a:r>
              <a:rPr lang="en-US" dirty="0"/>
              <a:t>. </a:t>
            </a:r>
            <a:r>
              <a:rPr lang="en-US" dirty="0" err="1"/>
              <a:t>Tulisan</a:t>
            </a:r>
            <a:r>
              <a:rPr lang="en-US" dirty="0"/>
              <a:t> </a:t>
            </a:r>
            <a:r>
              <a:rPr lang="en-US" dirty="0" err="1"/>
              <a:t>tersebut</a:t>
            </a:r>
            <a:r>
              <a:rPr lang="en-US" dirty="0"/>
              <a:t> </a:t>
            </a:r>
            <a:r>
              <a:rPr lang="en-US" dirty="0" err="1"/>
              <a:t>akan</a:t>
            </a:r>
            <a:r>
              <a:rPr lang="en-US" dirty="0"/>
              <a:t> </a:t>
            </a:r>
            <a:r>
              <a:rPr lang="en-US" dirty="0" err="1"/>
              <a:t>muncul</a:t>
            </a:r>
            <a:r>
              <a:rPr lang="en-US" dirty="0"/>
              <a:t> </a:t>
            </a:r>
            <a:r>
              <a:rPr lang="en-US" dirty="0" err="1"/>
              <a:t>jika</a:t>
            </a:r>
            <a:r>
              <a:rPr lang="en-US" dirty="0"/>
              <a:t> </a:t>
            </a:r>
            <a:r>
              <a:rPr lang="en-US" dirty="0" err="1" smtClean="0"/>
              <a:t>terdapat</a:t>
            </a:r>
            <a:r>
              <a:rPr lang="id-ID" dirty="0" smtClean="0"/>
              <a:t> </a:t>
            </a:r>
            <a:r>
              <a:rPr lang="en-US" dirty="0" err="1" smtClean="0"/>
              <a:t>kriteria</a:t>
            </a:r>
            <a:r>
              <a:rPr lang="en-US" dirty="0" smtClean="0"/>
              <a:t> </a:t>
            </a:r>
            <a:r>
              <a:rPr lang="en-US" dirty="0"/>
              <a:t>yang </a:t>
            </a:r>
            <a:r>
              <a:rPr lang="en-US" dirty="0" err="1"/>
              <a:t>tidak</a:t>
            </a:r>
            <a:r>
              <a:rPr lang="en-US" dirty="0"/>
              <a:t> </a:t>
            </a:r>
            <a:r>
              <a:rPr lang="en-US" dirty="0" err="1"/>
              <a:t>tercantum</a:t>
            </a:r>
            <a:r>
              <a:rPr lang="en-US" dirty="0"/>
              <a:t> </a:t>
            </a:r>
            <a:r>
              <a:rPr lang="en-US" dirty="0" err="1"/>
              <a:t>pada</a:t>
            </a:r>
            <a:r>
              <a:rPr lang="en-US" dirty="0"/>
              <a:t> </a:t>
            </a:r>
            <a:r>
              <a:rPr lang="en-US" dirty="0" err="1"/>
              <a:t>kertas</a:t>
            </a:r>
            <a:r>
              <a:rPr lang="en-US" dirty="0"/>
              <a:t> </a:t>
            </a:r>
            <a:r>
              <a:rPr lang="en-US" dirty="0" err="1"/>
              <a:t>kerja</a:t>
            </a:r>
            <a:r>
              <a:rPr lang="en-US" dirty="0"/>
              <a:t> A.170.</a:t>
            </a:r>
          </a:p>
          <a:p>
            <a:pPr marL="0" indent="0">
              <a:buNone/>
            </a:pPr>
            <a:r>
              <a:rPr lang="en-US" dirty="0" smtClean="0"/>
              <a:t>Kotak </a:t>
            </a:r>
            <a:r>
              <a:rPr lang="en-US" dirty="0"/>
              <a:t>“Status KKP” </a:t>
            </a:r>
            <a:r>
              <a:rPr lang="en-US" dirty="0" err="1"/>
              <a:t>menginformasikan</a:t>
            </a:r>
            <a:r>
              <a:rPr lang="en-US" dirty="0"/>
              <a:t> </a:t>
            </a:r>
            <a:r>
              <a:rPr lang="en-US" dirty="0" err="1"/>
              <a:t>kertas</a:t>
            </a:r>
            <a:r>
              <a:rPr lang="en-US" dirty="0"/>
              <a:t> </a:t>
            </a:r>
            <a:r>
              <a:rPr lang="en-US" dirty="0" err="1"/>
              <a:t>kerja</a:t>
            </a:r>
            <a:r>
              <a:rPr lang="en-US" dirty="0"/>
              <a:t> </a:t>
            </a:r>
            <a:r>
              <a:rPr lang="en-US" dirty="0" err="1"/>
              <a:t>kelengkapan</a:t>
            </a:r>
            <a:r>
              <a:rPr lang="en-US" dirty="0"/>
              <a:t> </a:t>
            </a:r>
            <a:r>
              <a:rPr lang="en-US" dirty="0" err="1"/>
              <a:t>pengisian</a:t>
            </a:r>
            <a:r>
              <a:rPr lang="en-US" dirty="0"/>
              <a:t> </a:t>
            </a:r>
            <a:r>
              <a:rPr lang="en-US" dirty="0" err="1" smtClean="0"/>
              <a:t>kotak</a:t>
            </a:r>
            <a:r>
              <a:rPr lang="id-ID" dirty="0" smtClean="0"/>
              <a:t> </a:t>
            </a:r>
            <a:r>
              <a:rPr lang="en-US" dirty="0" err="1" smtClean="0"/>
              <a:t>warna</a:t>
            </a:r>
            <a:r>
              <a:rPr lang="en-US" dirty="0" smtClean="0"/>
              <a:t> </a:t>
            </a:r>
            <a:r>
              <a:rPr lang="en-US" dirty="0"/>
              <a:t>“</a:t>
            </a:r>
            <a:r>
              <a:rPr lang="en-US" dirty="0" err="1"/>
              <a:t>Hijau</a:t>
            </a:r>
            <a:r>
              <a:rPr lang="en-US" dirty="0"/>
              <a:t>”. Status KKP </a:t>
            </a:r>
            <a:r>
              <a:rPr lang="en-US" dirty="0" err="1"/>
              <a:t>dapat</a:t>
            </a:r>
            <a:r>
              <a:rPr lang="en-US" dirty="0"/>
              <a:t> </a:t>
            </a:r>
            <a:r>
              <a:rPr lang="en-US" dirty="0" err="1"/>
              <a:t>berupa</a:t>
            </a:r>
            <a:r>
              <a:rPr lang="en-US" dirty="0"/>
              <a:t> “Completed” </a:t>
            </a:r>
            <a:r>
              <a:rPr lang="en-US" dirty="0" err="1"/>
              <a:t>atau</a:t>
            </a:r>
            <a:r>
              <a:rPr lang="en-US" dirty="0"/>
              <a:t> “</a:t>
            </a:r>
            <a:r>
              <a:rPr lang="en-US" dirty="0" err="1"/>
              <a:t>Incompleted</a:t>
            </a:r>
            <a:r>
              <a:rPr lang="en-US" dirty="0"/>
              <a:t>”.</a:t>
            </a:r>
          </a:p>
        </p:txBody>
      </p:sp>
    </p:spTree>
    <p:extLst>
      <p:ext uri="{BB962C8B-B14F-4D97-AF65-F5344CB8AC3E}">
        <p14:creationId xmlns:p14="http://schemas.microsoft.com/office/powerpoint/2010/main" val="108184877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549723" y="2195185"/>
            <a:ext cx="9092554" cy="4662815"/>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id-ID" sz="11500" b="1" cap="none" spc="0" dirty="0" smtClean="0">
                <a:ln/>
                <a:solidFill>
                  <a:schemeClr val="accent3"/>
                </a:solidFill>
                <a:effectLst/>
              </a:rPr>
              <a:t>TERIMA KASIH</a:t>
            </a:r>
          </a:p>
          <a:p>
            <a:pPr algn="ctr"/>
            <a:endParaRPr lang="id-ID" sz="5400" b="1" dirty="0" smtClean="0">
              <a:ln/>
              <a:solidFill>
                <a:schemeClr val="accent3"/>
              </a:solidFill>
            </a:endParaRPr>
          </a:p>
          <a:p>
            <a:pPr algn="ctr"/>
            <a:endParaRPr lang="id-ID" sz="5400" b="1" dirty="0">
              <a:ln/>
              <a:solidFill>
                <a:schemeClr val="accent3"/>
              </a:solidFill>
            </a:endParaRPr>
          </a:p>
          <a:p>
            <a:pPr algn="ctr"/>
            <a:endParaRPr lang="id-ID" sz="5400" b="1" dirty="0">
              <a:ln/>
              <a:solidFill>
                <a:schemeClr val="accent3"/>
              </a:solidFill>
            </a:endParaRPr>
          </a:p>
          <a:p>
            <a:pPr algn="ctr"/>
            <a:r>
              <a:rPr lang="id-ID" sz="2000" b="1" cap="none" spc="0" dirty="0" err="1" smtClean="0">
                <a:ln/>
                <a:solidFill>
                  <a:schemeClr val="accent3"/>
                </a:solidFill>
                <a:effectLst/>
              </a:rPr>
              <a:t>Cp</a:t>
            </a:r>
            <a:r>
              <a:rPr lang="id-ID" sz="2000" b="1" cap="none" spc="0" dirty="0" smtClean="0">
                <a:ln/>
                <a:solidFill>
                  <a:schemeClr val="accent3"/>
                </a:solidFill>
                <a:effectLst/>
              </a:rPr>
              <a:t> Virda </a:t>
            </a:r>
            <a:r>
              <a:rPr lang="id-ID" sz="2000" dirty="0"/>
              <a:t>085736972651</a:t>
            </a:r>
            <a:endParaRPr lang="en-US" sz="2000" b="1" cap="none" spc="0" dirty="0">
              <a:ln/>
              <a:solidFill>
                <a:schemeClr val="accent3"/>
              </a:solidFill>
              <a:effectLst/>
            </a:endParaRPr>
          </a:p>
        </p:txBody>
      </p:sp>
    </p:spTree>
    <p:extLst>
      <p:ext uri="{BB962C8B-B14F-4D97-AF65-F5344CB8AC3E}">
        <p14:creationId xmlns:p14="http://schemas.microsoft.com/office/powerpoint/2010/main" val="559789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a:t>APLIKASI AUDIT BERBASIS EXCEL “ATLAS”</a:t>
            </a:r>
            <a:br>
              <a:rPr lang="en-US" dirty="0"/>
            </a:br>
            <a:r>
              <a:rPr lang="en-US" dirty="0"/>
              <a:t>(AUDIT TOOL AND LINKED ARCHIVE SYSTEM)</a:t>
            </a:r>
          </a:p>
        </p:txBody>
      </p:sp>
      <p:sp>
        <p:nvSpPr>
          <p:cNvPr id="3" name="Content Placeholder 2"/>
          <p:cNvSpPr>
            <a:spLocks noGrp="1"/>
          </p:cNvSpPr>
          <p:nvPr>
            <p:ph idx="1"/>
          </p:nvPr>
        </p:nvSpPr>
        <p:spPr/>
        <p:txBody>
          <a:bodyPr>
            <a:normAutofit/>
          </a:bodyPr>
          <a:lstStyle/>
          <a:p>
            <a:pPr marL="0" indent="0">
              <a:buNone/>
            </a:pPr>
            <a:r>
              <a:rPr lang="en-US" dirty="0" err="1" smtClean="0"/>
              <a:t>Dilatarbelakangi</a:t>
            </a:r>
            <a:r>
              <a:rPr lang="en-US" dirty="0" smtClean="0"/>
              <a:t> </a:t>
            </a:r>
            <a:r>
              <a:rPr lang="en-US" dirty="0" err="1"/>
              <a:t>oleh</a:t>
            </a:r>
            <a:r>
              <a:rPr lang="en-US" dirty="0"/>
              <a:t> </a:t>
            </a:r>
            <a:r>
              <a:rPr lang="en-US" dirty="0" err="1"/>
              <a:t>masih</a:t>
            </a:r>
            <a:r>
              <a:rPr lang="en-US" dirty="0"/>
              <a:t> </a:t>
            </a:r>
            <a:r>
              <a:rPr lang="en-US" dirty="0" err="1"/>
              <a:t>banyaknya</a:t>
            </a:r>
            <a:r>
              <a:rPr lang="en-US" dirty="0"/>
              <a:t> </a:t>
            </a:r>
            <a:r>
              <a:rPr lang="en-US" dirty="0" err="1"/>
              <a:t>kelemahan</a:t>
            </a:r>
            <a:r>
              <a:rPr lang="en-US" dirty="0"/>
              <a:t> </a:t>
            </a:r>
            <a:r>
              <a:rPr lang="en-US" dirty="0" err="1"/>
              <a:t>terkait</a:t>
            </a:r>
            <a:r>
              <a:rPr lang="en-US" dirty="0"/>
              <a:t> </a:t>
            </a:r>
            <a:r>
              <a:rPr lang="en-US" dirty="0" err="1"/>
              <a:t>pemahaman</a:t>
            </a:r>
            <a:r>
              <a:rPr lang="en-US" dirty="0"/>
              <a:t> </a:t>
            </a:r>
            <a:r>
              <a:rPr lang="en-US" dirty="0" err="1" smtClean="0"/>
              <a:t>atas</a:t>
            </a:r>
            <a:r>
              <a:rPr lang="id-ID" dirty="0" smtClean="0"/>
              <a:t> </a:t>
            </a:r>
            <a:r>
              <a:rPr lang="en-US" dirty="0" err="1" smtClean="0"/>
              <a:t>pelaksanaan</a:t>
            </a:r>
            <a:r>
              <a:rPr lang="en-US" dirty="0" smtClean="0"/>
              <a:t> </a:t>
            </a:r>
            <a:r>
              <a:rPr lang="en-US" dirty="0"/>
              <a:t>audit </a:t>
            </a:r>
            <a:r>
              <a:rPr lang="en-US" dirty="0" err="1"/>
              <a:t>berbasis</a:t>
            </a:r>
            <a:r>
              <a:rPr lang="en-US" dirty="0"/>
              <a:t> </a:t>
            </a:r>
            <a:r>
              <a:rPr lang="en-US" dirty="0" err="1"/>
              <a:t>risiko</a:t>
            </a:r>
            <a:r>
              <a:rPr lang="en-US" dirty="0"/>
              <a:t> </a:t>
            </a:r>
            <a:r>
              <a:rPr lang="en-US" dirty="0" err="1"/>
              <a:t>serta</a:t>
            </a:r>
            <a:r>
              <a:rPr lang="en-US" dirty="0"/>
              <a:t> </a:t>
            </a:r>
            <a:r>
              <a:rPr lang="en-US" dirty="0" err="1"/>
              <a:t>perlunya</a:t>
            </a:r>
            <a:r>
              <a:rPr lang="en-US" dirty="0"/>
              <a:t> </a:t>
            </a:r>
            <a:r>
              <a:rPr lang="en-US" dirty="0" err="1"/>
              <a:t>sarana</a:t>
            </a:r>
            <a:r>
              <a:rPr lang="en-US" dirty="0"/>
              <a:t> audit yang </a:t>
            </a:r>
            <a:r>
              <a:rPr lang="en-US" dirty="0" err="1"/>
              <a:t>efektif</a:t>
            </a:r>
            <a:r>
              <a:rPr lang="en-US" dirty="0"/>
              <a:t> </a:t>
            </a:r>
            <a:r>
              <a:rPr lang="en-US" dirty="0" err="1" smtClean="0"/>
              <a:t>sesuai</a:t>
            </a:r>
            <a:r>
              <a:rPr lang="id-ID" dirty="0" smtClean="0"/>
              <a:t> </a:t>
            </a:r>
            <a:r>
              <a:rPr lang="en-US" dirty="0" err="1" smtClean="0"/>
              <a:t>dengan</a:t>
            </a:r>
            <a:r>
              <a:rPr lang="en-US" dirty="0" smtClean="0"/>
              <a:t> </a:t>
            </a:r>
            <a:r>
              <a:rPr lang="en-US" dirty="0" err="1"/>
              <a:t>standar</a:t>
            </a:r>
            <a:r>
              <a:rPr lang="en-US" dirty="0"/>
              <a:t> audit, kami </a:t>
            </a:r>
            <a:r>
              <a:rPr lang="en-US" dirty="0" err="1"/>
              <a:t>telah</a:t>
            </a:r>
            <a:r>
              <a:rPr lang="en-US" dirty="0"/>
              <a:t> </a:t>
            </a:r>
            <a:r>
              <a:rPr lang="en-US" dirty="0" err="1"/>
              <a:t>menginisiasi</a:t>
            </a:r>
            <a:r>
              <a:rPr lang="en-US" dirty="0"/>
              <a:t> </a:t>
            </a:r>
            <a:r>
              <a:rPr lang="en-US" dirty="0" err="1"/>
              <a:t>pembuatan</a:t>
            </a:r>
            <a:r>
              <a:rPr lang="en-US" dirty="0"/>
              <a:t> </a:t>
            </a:r>
            <a:r>
              <a:rPr lang="en-US" dirty="0" err="1"/>
              <a:t>aplikasi</a:t>
            </a:r>
            <a:r>
              <a:rPr lang="en-US" dirty="0"/>
              <a:t>/</a:t>
            </a:r>
            <a:r>
              <a:rPr lang="en-US" dirty="0" err="1"/>
              <a:t>panduan</a:t>
            </a:r>
            <a:r>
              <a:rPr lang="en-US" dirty="0"/>
              <a:t> </a:t>
            </a:r>
            <a:r>
              <a:rPr lang="en-US" dirty="0" err="1" smtClean="0"/>
              <a:t>untuk</a:t>
            </a:r>
            <a:r>
              <a:rPr lang="id-ID" dirty="0" smtClean="0"/>
              <a:t> </a:t>
            </a:r>
            <a:r>
              <a:rPr lang="en-US" dirty="0" err="1" smtClean="0"/>
              <a:t>pelaksanaan</a:t>
            </a:r>
            <a:r>
              <a:rPr lang="en-US" dirty="0" smtClean="0"/>
              <a:t> </a:t>
            </a:r>
            <a:r>
              <a:rPr lang="en-US" dirty="0"/>
              <a:t>audit </a:t>
            </a:r>
            <a:r>
              <a:rPr lang="en-US" dirty="0" err="1"/>
              <a:t>umum</a:t>
            </a:r>
            <a:r>
              <a:rPr lang="en-US" dirty="0"/>
              <a:t>. </a:t>
            </a:r>
            <a:r>
              <a:rPr lang="en-US" dirty="0" err="1"/>
              <a:t>Aplikasi</a:t>
            </a:r>
            <a:r>
              <a:rPr lang="en-US" dirty="0"/>
              <a:t> </a:t>
            </a:r>
            <a:r>
              <a:rPr lang="en-US" dirty="0" err="1"/>
              <a:t>ini</a:t>
            </a:r>
            <a:r>
              <a:rPr lang="en-US" dirty="0"/>
              <a:t> kami </a:t>
            </a:r>
            <a:r>
              <a:rPr lang="en-US" dirty="0" err="1"/>
              <a:t>beri</a:t>
            </a:r>
            <a:r>
              <a:rPr lang="en-US" dirty="0"/>
              <a:t> </a:t>
            </a:r>
            <a:r>
              <a:rPr lang="en-US" dirty="0" err="1"/>
              <a:t>nama</a:t>
            </a:r>
            <a:r>
              <a:rPr lang="en-US" dirty="0"/>
              <a:t> “ATLAS” </a:t>
            </a:r>
            <a:r>
              <a:rPr lang="en-US" dirty="0" err="1"/>
              <a:t>singkatan</a:t>
            </a:r>
            <a:r>
              <a:rPr lang="en-US" dirty="0"/>
              <a:t> </a:t>
            </a:r>
            <a:r>
              <a:rPr lang="en-US" dirty="0" err="1"/>
              <a:t>dari</a:t>
            </a:r>
            <a:r>
              <a:rPr lang="en-US" dirty="0"/>
              <a:t> </a:t>
            </a:r>
            <a:r>
              <a:rPr lang="en-US" dirty="0" smtClean="0"/>
              <a:t>Audit</a:t>
            </a:r>
            <a:r>
              <a:rPr lang="id-ID" dirty="0" smtClean="0"/>
              <a:t> </a:t>
            </a:r>
            <a:r>
              <a:rPr lang="en-US" dirty="0" smtClean="0"/>
              <a:t>Tool </a:t>
            </a:r>
            <a:r>
              <a:rPr lang="en-US" dirty="0"/>
              <a:t>and Linked Archive System. </a:t>
            </a:r>
            <a:r>
              <a:rPr lang="en-US" dirty="0" err="1"/>
              <a:t>Aplikasi</a:t>
            </a:r>
            <a:r>
              <a:rPr lang="en-US" dirty="0"/>
              <a:t> </a:t>
            </a:r>
            <a:r>
              <a:rPr lang="en-US" dirty="0" err="1"/>
              <a:t>ini</a:t>
            </a:r>
            <a:r>
              <a:rPr lang="en-US" dirty="0"/>
              <a:t> </a:t>
            </a:r>
            <a:r>
              <a:rPr lang="en-US" dirty="0" err="1"/>
              <a:t>dimaksudkan</a:t>
            </a:r>
            <a:r>
              <a:rPr lang="en-US" dirty="0"/>
              <a:t> </a:t>
            </a:r>
            <a:r>
              <a:rPr lang="en-US" dirty="0" err="1"/>
              <a:t>sebagai</a:t>
            </a:r>
            <a:r>
              <a:rPr lang="en-US" dirty="0"/>
              <a:t> </a:t>
            </a:r>
            <a:r>
              <a:rPr lang="en-US" dirty="0" err="1"/>
              <a:t>sarana</a:t>
            </a:r>
            <a:r>
              <a:rPr lang="en-US" dirty="0"/>
              <a:t> </a:t>
            </a:r>
            <a:r>
              <a:rPr lang="en-US" dirty="0" err="1" smtClean="0"/>
              <a:t>untuk</a:t>
            </a:r>
            <a:r>
              <a:rPr lang="id-ID" dirty="0" smtClean="0"/>
              <a:t> </a:t>
            </a:r>
            <a:r>
              <a:rPr lang="en-US" dirty="0" err="1" smtClean="0"/>
              <a:t>menjalankan</a:t>
            </a:r>
            <a:r>
              <a:rPr lang="en-US" dirty="0" smtClean="0"/>
              <a:t> </a:t>
            </a:r>
            <a:r>
              <a:rPr lang="en-US" dirty="0" err="1"/>
              <a:t>prosedur</a:t>
            </a:r>
            <a:r>
              <a:rPr lang="en-US" dirty="0"/>
              <a:t> audit </a:t>
            </a:r>
            <a:r>
              <a:rPr lang="en-US" dirty="0" err="1"/>
              <a:t>dan</a:t>
            </a:r>
            <a:r>
              <a:rPr lang="en-US" dirty="0"/>
              <a:t> </a:t>
            </a:r>
            <a:r>
              <a:rPr lang="en-US" dirty="0" err="1"/>
              <a:t>mendokumentasikan</a:t>
            </a:r>
            <a:r>
              <a:rPr lang="en-US" dirty="0"/>
              <a:t> </a:t>
            </a:r>
            <a:r>
              <a:rPr lang="en-US" dirty="0" err="1"/>
              <a:t>hasilnya</a:t>
            </a:r>
            <a:r>
              <a:rPr lang="en-US" dirty="0"/>
              <a:t> </a:t>
            </a:r>
            <a:r>
              <a:rPr lang="en-US" dirty="0" err="1"/>
              <a:t>sebagai</a:t>
            </a:r>
            <a:r>
              <a:rPr lang="en-US" dirty="0"/>
              <a:t> </a:t>
            </a:r>
            <a:r>
              <a:rPr lang="en-US" dirty="0" err="1"/>
              <a:t>dasar</a:t>
            </a:r>
            <a:r>
              <a:rPr lang="en-US" dirty="0"/>
              <a:t> </a:t>
            </a:r>
            <a:r>
              <a:rPr lang="en-US" dirty="0" err="1" smtClean="0"/>
              <a:t>dalam</a:t>
            </a:r>
            <a:r>
              <a:rPr lang="id-ID" dirty="0" smtClean="0"/>
              <a:t> </a:t>
            </a:r>
            <a:r>
              <a:rPr lang="en-US" dirty="0" err="1" smtClean="0"/>
              <a:t>pemberian</a:t>
            </a:r>
            <a:r>
              <a:rPr lang="en-US" dirty="0" smtClean="0"/>
              <a:t> </a:t>
            </a:r>
            <a:r>
              <a:rPr lang="en-US" dirty="0" err="1"/>
              <a:t>opini</a:t>
            </a:r>
            <a:r>
              <a:rPr lang="en-US" dirty="0" smtClean="0"/>
              <a:t>.</a:t>
            </a:r>
            <a:endParaRPr lang="id-ID" dirty="0" smtClean="0"/>
          </a:p>
          <a:p>
            <a:pPr marL="0" indent="0">
              <a:buNone/>
            </a:pPr>
            <a:endParaRPr lang="id-ID" dirty="0"/>
          </a:p>
          <a:p>
            <a:pPr marL="0" indent="0">
              <a:buNone/>
            </a:pPr>
            <a:r>
              <a:rPr lang="fi-FI" dirty="0"/>
              <a:t>Jakarta, 25 Juli </a:t>
            </a:r>
            <a:r>
              <a:rPr lang="fi-FI" dirty="0" smtClean="0"/>
              <a:t>2019</a:t>
            </a:r>
            <a:r>
              <a:rPr lang="id-ID" dirty="0" smtClean="0"/>
              <a:t> </a:t>
            </a:r>
            <a:r>
              <a:rPr lang="fi-FI" dirty="0" smtClean="0"/>
              <a:t>Kepala </a:t>
            </a:r>
            <a:r>
              <a:rPr lang="fi-FI" dirty="0"/>
              <a:t>Pusat </a:t>
            </a:r>
            <a:r>
              <a:rPr lang="fi-FI" dirty="0" smtClean="0"/>
              <a:t>Pembinaan</a:t>
            </a:r>
            <a:r>
              <a:rPr lang="id-ID" dirty="0" smtClean="0"/>
              <a:t> </a:t>
            </a:r>
            <a:r>
              <a:rPr lang="fi-FI" dirty="0" smtClean="0"/>
              <a:t>Profesi </a:t>
            </a:r>
            <a:r>
              <a:rPr lang="fi-FI" dirty="0"/>
              <a:t>Keuangan,</a:t>
            </a:r>
            <a:endParaRPr lang="en-US" dirty="0"/>
          </a:p>
        </p:txBody>
      </p:sp>
    </p:spTree>
    <p:extLst>
      <p:ext uri="{BB962C8B-B14F-4D97-AF65-F5344CB8AC3E}">
        <p14:creationId xmlns:p14="http://schemas.microsoft.com/office/powerpoint/2010/main" val="790368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d-ID" dirty="0" smtClean="0"/>
              <a:t>Petunjuk Umum</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43078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740410" y="5043572"/>
            <a:ext cx="10515600" cy="1500187"/>
          </a:xfrm>
        </p:spPr>
        <p:txBody>
          <a:bodyPr/>
          <a:lstStyle/>
          <a:p>
            <a:r>
              <a:rPr lang="id-ID" dirty="0" smtClean="0"/>
              <a:t>Halaman awal ATLAS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 y="0"/>
            <a:ext cx="12192000" cy="4834021"/>
          </a:xfrm>
          <a:prstGeom prst="rect">
            <a:avLst/>
          </a:prstGeom>
        </p:spPr>
      </p:pic>
    </p:spTree>
    <p:extLst>
      <p:ext uri="{BB962C8B-B14F-4D97-AF65-F5344CB8AC3E}">
        <p14:creationId xmlns:p14="http://schemas.microsoft.com/office/powerpoint/2010/main" val="23569313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i-FI" dirty="0"/>
              <a:t>Spesifikasi perangkat lunak dan keras</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lphaLcParenR"/>
            </a:pPr>
            <a:r>
              <a:rPr lang="en-US" sz="3200" dirty="0" err="1" smtClean="0"/>
              <a:t>Spesifikasi</a:t>
            </a:r>
            <a:r>
              <a:rPr lang="en-US" sz="3200" dirty="0" smtClean="0"/>
              <a:t> </a:t>
            </a:r>
            <a:r>
              <a:rPr lang="en-US" sz="3200" dirty="0" err="1"/>
              <a:t>aplikasi</a:t>
            </a:r>
            <a:r>
              <a:rPr lang="en-US" sz="3200" dirty="0"/>
              <a:t> Microsoft Excel </a:t>
            </a:r>
            <a:r>
              <a:rPr lang="en-US" sz="3200" dirty="0" err="1"/>
              <a:t>disarankan</a:t>
            </a:r>
            <a:r>
              <a:rPr lang="en-US" sz="3200" dirty="0"/>
              <a:t> </a:t>
            </a:r>
            <a:r>
              <a:rPr lang="en-US" sz="3200" dirty="0" err="1"/>
              <a:t>menggunakan</a:t>
            </a:r>
            <a:r>
              <a:rPr lang="en-US" sz="3200" dirty="0"/>
              <a:t> </a:t>
            </a:r>
            <a:r>
              <a:rPr lang="en-US" sz="3200" dirty="0" err="1"/>
              <a:t>versi</a:t>
            </a:r>
            <a:r>
              <a:rPr lang="en-US" sz="3200" dirty="0"/>
              <a:t> </a:t>
            </a:r>
            <a:r>
              <a:rPr lang="en-US" sz="3200" dirty="0" smtClean="0"/>
              <a:t>MS</a:t>
            </a:r>
            <a:r>
              <a:rPr lang="id-ID" sz="3200" dirty="0" smtClean="0"/>
              <a:t> </a:t>
            </a:r>
            <a:r>
              <a:rPr lang="en-US" sz="3200" dirty="0" smtClean="0"/>
              <a:t>Excel </a:t>
            </a:r>
            <a:r>
              <a:rPr lang="en-US" sz="3200" dirty="0"/>
              <a:t>2013 </a:t>
            </a:r>
            <a:r>
              <a:rPr lang="en-US" sz="3200" dirty="0" err="1"/>
              <a:t>ke</a:t>
            </a:r>
            <a:r>
              <a:rPr lang="en-US" sz="3200" dirty="0"/>
              <a:t> </a:t>
            </a:r>
            <a:r>
              <a:rPr lang="en-US" sz="3200" dirty="0" err="1"/>
              <a:t>atas</a:t>
            </a:r>
            <a:r>
              <a:rPr lang="en-US" sz="3200" dirty="0"/>
              <a:t>. </a:t>
            </a:r>
            <a:r>
              <a:rPr lang="en-US" sz="3200" dirty="0" err="1"/>
              <a:t>Penggunaan</a:t>
            </a:r>
            <a:r>
              <a:rPr lang="en-US" sz="3200" dirty="0"/>
              <a:t> MS Excel </a:t>
            </a:r>
            <a:r>
              <a:rPr lang="en-US" sz="3200" dirty="0" err="1"/>
              <a:t>versi</a:t>
            </a:r>
            <a:r>
              <a:rPr lang="en-US" sz="3200" dirty="0"/>
              <a:t> </a:t>
            </a:r>
            <a:r>
              <a:rPr lang="en-US" sz="3200" dirty="0" err="1"/>
              <a:t>dibawahnya</a:t>
            </a:r>
            <a:r>
              <a:rPr lang="en-US" sz="3200" dirty="0"/>
              <a:t> </a:t>
            </a:r>
            <a:r>
              <a:rPr lang="en-US" sz="3200" dirty="0" err="1" smtClean="0"/>
              <a:t>dapat</a:t>
            </a:r>
            <a:r>
              <a:rPr lang="id-ID" sz="3200" dirty="0" smtClean="0"/>
              <a:t> </a:t>
            </a:r>
            <a:r>
              <a:rPr lang="en-US" sz="3200" dirty="0" err="1" smtClean="0"/>
              <a:t>menyebabkan</a:t>
            </a:r>
            <a:r>
              <a:rPr lang="en-US" sz="3200" dirty="0" smtClean="0"/>
              <a:t> </a:t>
            </a:r>
            <a:r>
              <a:rPr lang="en-US" sz="3200" dirty="0" err="1"/>
              <a:t>beberapa</a:t>
            </a:r>
            <a:r>
              <a:rPr lang="en-US" sz="3200" dirty="0"/>
              <a:t> </a:t>
            </a:r>
            <a:r>
              <a:rPr lang="en-US" sz="3200" dirty="0" err="1"/>
              <a:t>rumus</a:t>
            </a:r>
            <a:r>
              <a:rPr lang="en-US" sz="3200" dirty="0"/>
              <a:t> </a:t>
            </a:r>
            <a:r>
              <a:rPr lang="en-US" sz="3200" dirty="0" err="1"/>
              <a:t>dalam</a:t>
            </a:r>
            <a:r>
              <a:rPr lang="en-US" sz="3200" dirty="0"/>
              <a:t> excel </a:t>
            </a:r>
            <a:r>
              <a:rPr lang="en-US" sz="3200" dirty="0" err="1"/>
              <a:t>tidak</a:t>
            </a:r>
            <a:r>
              <a:rPr lang="en-US" sz="3200" dirty="0"/>
              <a:t> </a:t>
            </a:r>
            <a:r>
              <a:rPr lang="en-US" sz="3200" dirty="0" err="1"/>
              <a:t>berfungsi</a:t>
            </a:r>
            <a:r>
              <a:rPr lang="en-US" sz="3200" dirty="0"/>
              <a:t> </a:t>
            </a:r>
            <a:r>
              <a:rPr lang="en-US" sz="3200" dirty="0" err="1"/>
              <a:t>sehingga</a:t>
            </a:r>
            <a:r>
              <a:rPr lang="en-US" sz="3200" dirty="0"/>
              <a:t> </a:t>
            </a:r>
            <a:r>
              <a:rPr lang="en-US" sz="3200" dirty="0" err="1" smtClean="0"/>
              <a:t>rumus</a:t>
            </a:r>
            <a:r>
              <a:rPr lang="id-ID" sz="3200" dirty="0" smtClean="0"/>
              <a:t> </a:t>
            </a:r>
            <a:r>
              <a:rPr lang="en-US" sz="3200" dirty="0" err="1" smtClean="0"/>
              <a:t>otomatis</a:t>
            </a:r>
            <a:r>
              <a:rPr lang="en-US" sz="3200" dirty="0" smtClean="0"/>
              <a:t> </a:t>
            </a:r>
            <a:r>
              <a:rPr lang="en-US" sz="3200" dirty="0" err="1"/>
              <a:t>tidak</a:t>
            </a:r>
            <a:r>
              <a:rPr lang="en-US" sz="3200" dirty="0"/>
              <a:t> </a:t>
            </a:r>
            <a:r>
              <a:rPr lang="en-US" sz="3200" dirty="0" err="1"/>
              <a:t>bisa</a:t>
            </a:r>
            <a:r>
              <a:rPr lang="en-US" sz="3200" dirty="0"/>
              <a:t> </a:t>
            </a:r>
            <a:r>
              <a:rPr lang="en-US" sz="3200" dirty="0" err="1"/>
              <a:t>terbaca</a:t>
            </a:r>
            <a:r>
              <a:rPr lang="en-US" sz="3200" dirty="0"/>
              <a:t> </a:t>
            </a:r>
            <a:r>
              <a:rPr lang="en-US" sz="3200" dirty="0" err="1"/>
              <a:t>hasilnya</a:t>
            </a:r>
            <a:r>
              <a:rPr lang="en-US" sz="3200" dirty="0"/>
              <a:t>.</a:t>
            </a:r>
          </a:p>
          <a:p>
            <a:pPr marL="514350" indent="-514350">
              <a:buFont typeface="+mj-lt"/>
              <a:buAutoNum type="alphaLcParenR"/>
            </a:pPr>
            <a:r>
              <a:rPr lang="en-US" sz="3200" dirty="0" err="1" smtClean="0"/>
              <a:t>Karena</a:t>
            </a:r>
            <a:r>
              <a:rPr lang="en-US" sz="3200" dirty="0" smtClean="0"/>
              <a:t> </a:t>
            </a:r>
            <a:r>
              <a:rPr lang="en-US" sz="3200" dirty="0"/>
              <a:t>file </a:t>
            </a:r>
            <a:r>
              <a:rPr lang="en-US" sz="3200" dirty="0" err="1"/>
              <a:t>aplikasi</a:t>
            </a:r>
            <a:r>
              <a:rPr lang="en-US" sz="3200" dirty="0"/>
              <a:t> ATLAS </a:t>
            </a:r>
            <a:r>
              <a:rPr lang="en-US" sz="3200" dirty="0" err="1"/>
              <a:t>berukuran</a:t>
            </a:r>
            <a:r>
              <a:rPr lang="en-US" sz="3200" dirty="0"/>
              <a:t> </a:t>
            </a:r>
            <a:r>
              <a:rPr lang="en-US" sz="3200" dirty="0" err="1"/>
              <a:t>besar</a:t>
            </a:r>
            <a:r>
              <a:rPr lang="en-US" sz="3200" dirty="0"/>
              <a:t>, </a:t>
            </a:r>
            <a:r>
              <a:rPr lang="en-US" sz="3200" dirty="0" err="1"/>
              <a:t>dianjurkan</a:t>
            </a:r>
            <a:r>
              <a:rPr lang="en-US" sz="3200" dirty="0"/>
              <a:t> agar </a:t>
            </a:r>
            <a:r>
              <a:rPr lang="en-US" sz="3200" dirty="0" err="1" smtClean="0"/>
              <a:t>spesifikasi</a:t>
            </a:r>
            <a:r>
              <a:rPr lang="id-ID" sz="3200" dirty="0" smtClean="0"/>
              <a:t> </a:t>
            </a:r>
            <a:r>
              <a:rPr lang="en-US" sz="3200" dirty="0" smtClean="0"/>
              <a:t>laptop/desktop </a:t>
            </a:r>
            <a:r>
              <a:rPr lang="en-US" sz="3200" dirty="0" err="1"/>
              <a:t>mempunyai</a:t>
            </a:r>
            <a:r>
              <a:rPr lang="en-US" sz="3200" dirty="0"/>
              <a:t> RAM yang </a:t>
            </a:r>
            <a:r>
              <a:rPr lang="en-US" sz="3200" dirty="0" err="1"/>
              <a:t>besar</a:t>
            </a:r>
            <a:r>
              <a:rPr lang="en-US" sz="3200" dirty="0"/>
              <a:t> </a:t>
            </a:r>
            <a:r>
              <a:rPr lang="en-US" sz="3200" dirty="0" err="1"/>
              <a:t>serta</a:t>
            </a:r>
            <a:r>
              <a:rPr lang="en-US" sz="3200" dirty="0"/>
              <a:t> space yang </a:t>
            </a:r>
            <a:r>
              <a:rPr lang="en-US" sz="3200" dirty="0" err="1"/>
              <a:t>cukup</a:t>
            </a:r>
            <a:r>
              <a:rPr lang="en-US" sz="3200" dirty="0"/>
              <a:t> di </a:t>
            </a:r>
            <a:r>
              <a:rPr lang="en-US" sz="3200" dirty="0" smtClean="0"/>
              <a:t>hard</a:t>
            </a:r>
            <a:r>
              <a:rPr lang="id-ID" sz="3200" dirty="0" smtClean="0"/>
              <a:t> </a:t>
            </a:r>
            <a:r>
              <a:rPr lang="en-US" sz="3200" dirty="0" smtClean="0"/>
              <a:t>disk.</a:t>
            </a:r>
            <a:r>
              <a:rPr lang="id-ID" sz="3200" dirty="0" smtClean="0"/>
              <a:t> </a:t>
            </a:r>
            <a:endParaRPr lang="en-US" sz="3200" dirty="0"/>
          </a:p>
        </p:txBody>
      </p:sp>
    </p:spTree>
    <p:extLst>
      <p:ext uri="{BB962C8B-B14F-4D97-AF65-F5344CB8AC3E}">
        <p14:creationId xmlns:p14="http://schemas.microsoft.com/office/powerpoint/2010/main" val="7939014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err="1" smtClean="0"/>
              <a:t>Limitasi</a:t>
            </a:r>
            <a:endParaRPr lang="en-US" dirty="0"/>
          </a:p>
        </p:txBody>
      </p:sp>
      <p:sp>
        <p:nvSpPr>
          <p:cNvPr id="3" name="Content Placeholder 2"/>
          <p:cNvSpPr>
            <a:spLocks noGrp="1"/>
          </p:cNvSpPr>
          <p:nvPr>
            <p:ph idx="1"/>
          </p:nvPr>
        </p:nvSpPr>
        <p:spPr/>
        <p:txBody>
          <a:bodyPr/>
          <a:lstStyle/>
          <a:p>
            <a:r>
              <a:rPr lang="en-US" dirty="0" err="1"/>
              <a:t>Aplikasi</a:t>
            </a:r>
            <a:r>
              <a:rPr lang="en-US" dirty="0"/>
              <a:t> </a:t>
            </a:r>
            <a:r>
              <a:rPr lang="en-US" dirty="0" err="1"/>
              <a:t>ini</a:t>
            </a:r>
            <a:r>
              <a:rPr lang="en-US" dirty="0"/>
              <a:t> </a:t>
            </a:r>
            <a:r>
              <a:rPr lang="en-US" dirty="0" err="1"/>
              <a:t>terbatas</a:t>
            </a:r>
            <a:r>
              <a:rPr lang="en-US" dirty="0"/>
              <a:t> </a:t>
            </a:r>
            <a:r>
              <a:rPr lang="en-US" dirty="0" err="1"/>
              <a:t>pada</a:t>
            </a:r>
            <a:r>
              <a:rPr lang="en-US" dirty="0"/>
              <a:t> </a:t>
            </a:r>
            <a:r>
              <a:rPr lang="en-US" dirty="0" err="1"/>
              <a:t>periode</a:t>
            </a:r>
            <a:r>
              <a:rPr lang="en-US" dirty="0"/>
              <a:t> </a:t>
            </a:r>
            <a:r>
              <a:rPr lang="en-US" dirty="0" err="1"/>
              <a:t>laporan</a:t>
            </a:r>
            <a:r>
              <a:rPr lang="en-US" dirty="0"/>
              <a:t> </a:t>
            </a:r>
            <a:r>
              <a:rPr lang="en-US" dirty="0" err="1"/>
              <a:t>keuangan</a:t>
            </a:r>
            <a:r>
              <a:rPr lang="en-US" dirty="0"/>
              <a:t> 1 </a:t>
            </a:r>
            <a:r>
              <a:rPr lang="en-US" dirty="0" err="1"/>
              <a:t>Januari</a:t>
            </a:r>
            <a:r>
              <a:rPr lang="en-US" dirty="0"/>
              <a:t> </a:t>
            </a:r>
            <a:r>
              <a:rPr lang="en-US" dirty="0" err="1"/>
              <a:t>s.d.</a:t>
            </a:r>
            <a:r>
              <a:rPr lang="en-US" dirty="0"/>
              <a:t> 31 </a:t>
            </a:r>
            <a:r>
              <a:rPr lang="en-US" dirty="0" err="1"/>
              <a:t>Desember</a:t>
            </a:r>
            <a:r>
              <a:rPr lang="en-US" dirty="0" smtClean="0"/>
              <a:t>.</a:t>
            </a:r>
            <a:endParaRPr lang="id-ID" dirty="0" smtClean="0"/>
          </a:p>
          <a:p>
            <a:r>
              <a:rPr lang="en-US" dirty="0"/>
              <a:t>ATLAS </a:t>
            </a:r>
            <a:r>
              <a:rPr lang="en-US" dirty="0" err="1"/>
              <a:t>merupakan</a:t>
            </a:r>
            <a:r>
              <a:rPr lang="en-US" dirty="0"/>
              <a:t> </a:t>
            </a:r>
            <a:r>
              <a:rPr lang="en-US" dirty="0" err="1"/>
              <a:t>aplikasi</a:t>
            </a:r>
            <a:r>
              <a:rPr lang="en-US" dirty="0"/>
              <a:t> stand alone </a:t>
            </a:r>
            <a:r>
              <a:rPr lang="en-US" dirty="0" err="1"/>
              <a:t>dan</a:t>
            </a:r>
            <a:r>
              <a:rPr lang="en-US" dirty="0"/>
              <a:t> </a:t>
            </a:r>
            <a:r>
              <a:rPr lang="en-US" dirty="0" err="1"/>
              <a:t>digunakan</a:t>
            </a:r>
            <a:r>
              <a:rPr lang="en-US" dirty="0"/>
              <a:t> </a:t>
            </a:r>
            <a:r>
              <a:rPr lang="en-US" dirty="0" err="1"/>
              <a:t>hanya</a:t>
            </a:r>
            <a:r>
              <a:rPr lang="en-US" dirty="0"/>
              <a:t> </a:t>
            </a:r>
            <a:r>
              <a:rPr lang="en-US" dirty="0" err="1"/>
              <a:t>untuk</a:t>
            </a:r>
            <a:r>
              <a:rPr lang="en-US" dirty="0"/>
              <a:t> 1 (</a:t>
            </a:r>
            <a:r>
              <a:rPr lang="en-US" dirty="0" err="1"/>
              <a:t>satu</a:t>
            </a:r>
            <a:r>
              <a:rPr lang="en-US" dirty="0"/>
              <a:t>)</a:t>
            </a:r>
            <a:r>
              <a:rPr lang="id-ID" dirty="0"/>
              <a:t> </a:t>
            </a:r>
            <a:r>
              <a:rPr lang="en-US" dirty="0" err="1"/>
              <a:t>perikatan</a:t>
            </a:r>
            <a:r>
              <a:rPr lang="en-US" dirty="0"/>
              <a:t> </a:t>
            </a:r>
            <a:r>
              <a:rPr lang="en-US" dirty="0" err="1"/>
              <a:t>serta</a:t>
            </a:r>
            <a:r>
              <a:rPr lang="en-US" dirty="0"/>
              <a:t> 1 (</a:t>
            </a:r>
            <a:r>
              <a:rPr lang="en-US" dirty="0" err="1"/>
              <a:t>satu</a:t>
            </a:r>
            <a:r>
              <a:rPr lang="en-US" dirty="0"/>
              <a:t>) auditor (</a:t>
            </a:r>
            <a:r>
              <a:rPr lang="en-US" dirty="0" err="1"/>
              <a:t>pengguna</a:t>
            </a:r>
            <a:r>
              <a:rPr lang="en-US" dirty="0"/>
              <a:t>)</a:t>
            </a:r>
            <a:endParaRPr lang="id-ID" dirty="0"/>
          </a:p>
          <a:p>
            <a:endParaRPr lang="en-US" dirty="0"/>
          </a:p>
        </p:txBody>
      </p:sp>
    </p:spTree>
    <p:extLst>
      <p:ext uri="{BB962C8B-B14F-4D97-AF65-F5344CB8AC3E}">
        <p14:creationId xmlns:p14="http://schemas.microsoft.com/office/powerpoint/2010/main" val="8384358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5" name="Title 4"/>
          <p:cNvSpPr>
            <a:spLocks noGrp="1"/>
          </p:cNvSpPr>
          <p:nvPr>
            <p:ph type="ctrTitle"/>
          </p:nvPr>
        </p:nvSpPr>
        <p:spPr/>
        <p:txBody>
          <a:bodyPr/>
          <a:lstStyle/>
          <a:p>
            <a:endParaRPr lang="en-US"/>
          </a:p>
        </p:txBody>
      </p:sp>
      <p:sp>
        <p:nvSpPr>
          <p:cNvPr id="6" name="Subtitle 5"/>
          <p:cNvSpPr>
            <a:spLocks noGrp="1"/>
          </p:cNvSpPr>
          <p:nvPr>
            <p:ph type="subTitle" idx="1"/>
          </p:nvPr>
        </p:nvSpPr>
        <p:spPr>
          <a:xfrm>
            <a:off x="609600" y="4632326"/>
            <a:ext cx="9144000" cy="1655762"/>
          </a:xfrm>
        </p:spPr>
        <p:txBody>
          <a:bodyPr/>
          <a:lstStyle/>
          <a:p>
            <a:r>
              <a:rPr lang="id-ID" dirty="0" smtClean="0"/>
              <a:t>Halaman </a:t>
            </a:r>
            <a:r>
              <a:rPr lang="id-ID" dirty="0" err="1" smtClean="0"/>
              <a:t>Home</a:t>
            </a:r>
            <a:r>
              <a:rPr lang="id-ID" dirty="0" smtClean="0"/>
              <a:t> Separuh Atas</a:t>
            </a:r>
            <a:endParaRPr lang="en-US" dirty="0"/>
          </a:p>
        </p:txBody>
      </p:sp>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0"/>
            <a:ext cx="11911013" cy="4206875"/>
          </a:xfrm>
        </p:spPr>
      </p:pic>
    </p:spTree>
    <p:extLst>
      <p:ext uri="{BB962C8B-B14F-4D97-AF65-F5344CB8AC3E}">
        <p14:creationId xmlns:p14="http://schemas.microsoft.com/office/powerpoint/2010/main" val="2832646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err="1"/>
              <a:t>Keterangan</a:t>
            </a:r>
            <a:r>
              <a:rPr lang="en-US" dirty="0"/>
              <a:t> </a:t>
            </a:r>
            <a:r>
              <a:rPr lang="en-US" dirty="0" err="1"/>
              <a:t>tanda</a:t>
            </a:r>
            <a:r>
              <a:rPr lang="en-US" dirty="0"/>
              <a:t> di </a:t>
            </a:r>
            <a:r>
              <a:rPr lang="en-US" dirty="0" err="1"/>
              <a:t>samping</a:t>
            </a:r>
            <a:r>
              <a:rPr lang="en-US" dirty="0"/>
              <a:t> </a:t>
            </a:r>
            <a:r>
              <a:rPr lang="en-US" dirty="0" err="1"/>
              <a:t>atau</a:t>
            </a:r>
            <a:r>
              <a:rPr lang="en-US" dirty="0"/>
              <a:t> </a:t>
            </a:r>
            <a:r>
              <a:rPr lang="en-US" dirty="0" err="1"/>
              <a:t>pada</a:t>
            </a:r>
            <a:r>
              <a:rPr lang="en-US" dirty="0"/>
              <a:t> </a:t>
            </a:r>
            <a:r>
              <a:rPr lang="en-US" dirty="0" err="1"/>
              <a:t>kotak</a:t>
            </a:r>
            <a:r>
              <a:rPr lang="en-US" dirty="0"/>
              <a:t>/</a:t>
            </a:r>
            <a:r>
              <a:rPr lang="en-US" dirty="0" err="1"/>
              <a:t>sel</a:t>
            </a:r>
            <a:r>
              <a:rPr lang="en-US" dirty="0"/>
              <a:t>:</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t>a. </a:t>
            </a:r>
            <a:r>
              <a:rPr lang="en-US" dirty="0" err="1"/>
              <a:t>Asterik</a:t>
            </a:r>
            <a:endParaRPr lang="en-US" dirty="0"/>
          </a:p>
          <a:p>
            <a:pPr marL="0" indent="0">
              <a:buNone/>
            </a:pPr>
            <a:r>
              <a:rPr lang="en-US" dirty="0"/>
              <a:t>1) *: </a:t>
            </a:r>
            <a:r>
              <a:rPr lang="en-US" dirty="0" err="1"/>
              <a:t>Terisi</a:t>
            </a:r>
            <a:r>
              <a:rPr lang="en-US" dirty="0"/>
              <a:t> </a:t>
            </a:r>
            <a:r>
              <a:rPr lang="en-US" dirty="0" err="1"/>
              <a:t>secara</a:t>
            </a:r>
            <a:r>
              <a:rPr lang="en-US" dirty="0"/>
              <a:t> </a:t>
            </a:r>
            <a:r>
              <a:rPr lang="en-US" dirty="0" err="1"/>
              <a:t>otomatis</a:t>
            </a:r>
            <a:r>
              <a:rPr lang="en-US" dirty="0"/>
              <a:t>.</a:t>
            </a:r>
          </a:p>
          <a:p>
            <a:pPr marL="0" indent="0">
              <a:buNone/>
            </a:pPr>
            <a:r>
              <a:rPr lang="en-US" dirty="0"/>
              <a:t>2) ** : </a:t>
            </a:r>
            <a:r>
              <a:rPr lang="en-US" dirty="0" err="1"/>
              <a:t>Diisi</a:t>
            </a:r>
            <a:r>
              <a:rPr lang="en-US" dirty="0"/>
              <a:t> </a:t>
            </a:r>
            <a:r>
              <a:rPr lang="en-US" dirty="0" err="1"/>
              <a:t>dengan</a:t>
            </a:r>
            <a:r>
              <a:rPr lang="en-US" dirty="0"/>
              <a:t> </a:t>
            </a:r>
            <a:r>
              <a:rPr lang="en-US" dirty="0" err="1"/>
              <a:t>menggunakan</a:t>
            </a:r>
            <a:r>
              <a:rPr lang="en-US" dirty="0"/>
              <a:t> </a:t>
            </a:r>
            <a:r>
              <a:rPr lang="en-US" dirty="0" err="1"/>
              <a:t>pilihan</a:t>
            </a:r>
            <a:r>
              <a:rPr lang="en-US" dirty="0"/>
              <a:t> dropdown.</a:t>
            </a:r>
          </a:p>
          <a:p>
            <a:pPr marL="0" indent="0">
              <a:buNone/>
            </a:pPr>
            <a:r>
              <a:rPr lang="en-US" dirty="0"/>
              <a:t>3) ***: </a:t>
            </a:r>
            <a:r>
              <a:rPr lang="en-US" dirty="0" err="1"/>
              <a:t>Diisi</a:t>
            </a:r>
            <a:r>
              <a:rPr lang="en-US" dirty="0"/>
              <a:t> </a:t>
            </a:r>
            <a:r>
              <a:rPr lang="en-US" dirty="0" err="1"/>
              <a:t>secara</a:t>
            </a:r>
            <a:r>
              <a:rPr lang="en-US" dirty="0"/>
              <a:t> manual.</a:t>
            </a:r>
          </a:p>
          <a:p>
            <a:pPr marL="0" indent="0">
              <a:buNone/>
            </a:pPr>
            <a:r>
              <a:rPr lang="en-US" dirty="0"/>
              <a:t>b. </a:t>
            </a:r>
            <a:r>
              <a:rPr lang="en-US" dirty="0" err="1"/>
              <a:t>Warna</a:t>
            </a:r>
            <a:r>
              <a:rPr lang="en-US" dirty="0"/>
              <a:t> </a:t>
            </a:r>
            <a:r>
              <a:rPr lang="en-US" dirty="0" err="1"/>
              <a:t>kotak</a:t>
            </a:r>
            <a:r>
              <a:rPr lang="en-US" dirty="0"/>
              <a:t>/</a:t>
            </a:r>
            <a:r>
              <a:rPr lang="en-US" dirty="0" err="1"/>
              <a:t>sel</a:t>
            </a:r>
            <a:endParaRPr lang="en-US" dirty="0"/>
          </a:p>
          <a:p>
            <a:pPr marL="0" indent="0">
              <a:buNone/>
            </a:pPr>
            <a:r>
              <a:rPr lang="en-US" dirty="0"/>
              <a:t>1) </a:t>
            </a:r>
            <a:r>
              <a:rPr lang="en-US" dirty="0" err="1"/>
              <a:t>Kuning</a:t>
            </a:r>
            <a:r>
              <a:rPr lang="en-US" dirty="0"/>
              <a:t>: </a:t>
            </a:r>
            <a:r>
              <a:rPr lang="en-US" dirty="0" err="1"/>
              <a:t>Diisi</a:t>
            </a:r>
            <a:r>
              <a:rPr lang="en-US" dirty="0"/>
              <a:t> </a:t>
            </a:r>
            <a:r>
              <a:rPr lang="en-US" dirty="0" err="1"/>
              <a:t>secara</a:t>
            </a:r>
            <a:r>
              <a:rPr lang="en-US" dirty="0"/>
              <a:t> manual.</a:t>
            </a:r>
          </a:p>
          <a:p>
            <a:pPr marL="0" indent="0">
              <a:buNone/>
            </a:pPr>
            <a:r>
              <a:rPr lang="en-US" dirty="0"/>
              <a:t>2) </a:t>
            </a:r>
            <a:r>
              <a:rPr lang="en-US" dirty="0" err="1"/>
              <a:t>Putih</a:t>
            </a:r>
            <a:r>
              <a:rPr lang="en-US" dirty="0"/>
              <a:t>: </a:t>
            </a:r>
            <a:r>
              <a:rPr lang="en-US" dirty="0" err="1"/>
              <a:t>Terisi</a:t>
            </a:r>
            <a:r>
              <a:rPr lang="en-US" dirty="0"/>
              <a:t> </a:t>
            </a:r>
            <a:r>
              <a:rPr lang="en-US" dirty="0" err="1"/>
              <a:t>secara</a:t>
            </a:r>
            <a:r>
              <a:rPr lang="en-US" dirty="0"/>
              <a:t> </a:t>
            </a:r>
            <a:r>
              <a:rPr lang="en-US" dirty="0" err="1"/>
              <a:t>otomatis</a:t>
            </a:r>
            <a:r>
              <a:rPr lang="en-US" dirty="0"/>
              <a:t>, </a:t>
            </a:r>
            <a:r>
              <a:rPr lang="en-US" dirty="0" err="1"/>
              <a:t>kecuali</a:t>
            </a:r>
            <a:r>
              <a:rPr lang="en-US" dirty="0"/>
              <a:t> </a:t>
            </a:r>
            <a:r>
              <a:rPr lang="en-US" dirty="0" err="1"/>
              <a:t>terdapat</a:t>
            </a:r>
            <a:r>
              <a:rPr lang="en-US" dirty="0"/>
              <a:t> </a:t>
            </a:r>
            <a:r>
              <a:rPr lang="en-US" dirty="0" err="1"/>
              <a:t>informasi</a:t>
            </a:r>
            <a:r>
              <a:rPr lang="en-US" dirty="0"/>
              <a:t> “-</a:t>
            </a:r>
            <a:r>
              <a:rPr lang="en-US" dirty="0" err="1"/>
              <a:t>Isilah</a:t>
            </a:r>
            <a:r>
              <a:rPr lang="en-US" dirty="0"/>
              <a:t>-” </a:t>
            </a:r>
            <a:r>
              <a:rPr lang="en-US" dirty="0" err="1"/>
              <a:t>maka</a:t>
            </a:r>
            <a:r>
              <a:rPr lang="id-ID" dirty="0"/>
              <a:t> </a:t>
            </a:r>
            <a:r>
              <a:rPr lang="en-US" dirty="0" err="1"/>
              <a:t>kertas</a:t>
            </a:r>
            <a:r>
              <a:rPr lang="en-US" dirty="0"/>
              <a:t> </a:t>
            </a:r>
            <a:r>
              <a:rPr lang="en-US" dirty="0" err="1"/>
              <a:t>kerja</a:t>
            </a:r>
            <a:r>
              <a:rPr lang="en-US" dirty="0"/>
              <a:t> </a:t>
            </a:r>
            <a:r>
              <a:rPr lang="en-US" dirty="0" err="1"/>
              <a:t>harus</a:t>
            </a:r>
            <a:r>
              <a:rPr lang="en-US" dirty="0"/>
              <a:t> </a:t>
            </a:r>
            <a:r>
              <a:rPr lang="en-US" dirty="0" err="1"/>
              <a:t>diisi</a:t>
            </a:r>
            <a:r>
              <a:rPr lang="en-US" dirty="0"/>
              <a:t> </a:t>
            </a:r>
            <a:r>
              <a:rPr lang="en-US" dirty="0" err="1"/>
              <a:t>secara</a:t>
            </a:r>
            <a:r>
              <a:rPr lang="en-US" dirty="0"/>
              <a:t> manual.</a:t>
            </a:r>
          </a:p>
          <a:p>
            <a:pPr marL="0" indent="0">
              <a:buNone/>
            </a:pPr>
            <a:r>
              <a:rPr lang="en-US" dirty="0"/>
              <a:t>3) </a:t>
            </a:r>
            <a:r>
              <a:rPr lang="en-US" dirty="0" err="1"/>
              <a:t>Hijau</a:t>
            </a:r>
            <a:r>
              <a:rPr lang="en-US" dirty="0"/>
              <a:t>: </a:t>
            </a:r>
            <a:r>
              <a:rPr lang="en-US" dirty="0" err="1"/>
              <a:t>Diisi</a:t>
            </a:r>
            <a:r>
              <a:rPr lang="en-US" dirty="0"/>
              <a:t> </a:t>
            </a:r>
            <a:r>
              <a:rPr lang="en-US" dirty="0" err="1"/>
              <a:t>dengan</a:t>
            </a:r>
            <a:r>
              <a:rPr lang="en-US" dirty="0"/>
              <a:t> </a:t>
            </a:r>
            <a:r>
              <a:rPr lang="en-US" dirty="0" err="1"/>
              <a:t>menggunakan</a:t>
            </a:r>
            <a:r>
              <a:rPr lang="en-US" dirty="0"/>
              <a:t> </a:t>
            </a:r>
            <a:r>
              <a:rPr lang="en-US" dirty="0" err="1"/>
              <a:t>pilihan</a:t>
            </a:r>
            <a:r>
              <a:rPr lang="en-US" dirty="0"/>
              <a:t> dropdown</a:t>
            </a:r>
            <a:r>
              <a:rPr lang="en-US" dirty="0" smtClean="0"/>
              <a:t>.</a:t>
            </a:r>
            <a:r>
              <a:rPr lang="id-ID" dirty="0" smtClean="0"/>
              <a:t> </a:t>
            </a:r>
            <a:r>
              <a:rPr lang="sv-SE" dirty="0"/>
              <a:t>Dalam </a:t>
            </a:r>
            <a:r>
              <a:rPr lang="sv-SE" dirty="0" smtClean="0"/>
              <a:t>pengisi</a:t>
            </a:r>
            <a:r>
              <a:rPr lang="id-ID" dirty="0" err="1" smtClean="0"/>
              <a:t>an</a:t>
            </a:r>
            <a:r>
              <a:rPr lang="id-ID" dirty="0" smtClean="0"/>
              <a:t> </a:t>
            </a:r>
            <a:r>
              <a:rPr lang="sv-SE" dirty="0" smtClean="0"/>
              <a:t>dengan </a:t>
            </a:r>
            <a:r>
              <a:rPr lang="sv-SE" dirty="0"/>
              <a:t>pilihan dropdown “Tidak Boleh Di-copy dan paste </a:t>
            </a:r>
            <a:r>
              <a:rPr lang="sv-SE" dirty="0" smtClean="0"/>
              <a:t>dari</a:t>
            </a:r>
            <a:r>
              <a:rPr lang="id-ID" dirty="0" smtClean="0"/>
              <a:t> </a:t>
            </a:r>
            <a:r>
              <a:rPr lang="sv-SE" dirty="0" smtClean="0"/>
              <a:t>jawaban </a:t>
            </a:r>
            <a:r>
              <a:rPr lang="sv-SE" dirty="0"/>
              <a:t>sebelumny</a:t>
            </a:r>
            <a:endParaRPr lang="en-US" dirty="0"/>
          </a:p>
        </p:txBody>
      </p:sp>
    </p:spTree>
    <p:extLst>
      <p:ext uri="{BB962C8B-B14F-4D97-AF65-F5344CB8AC3E}">
        <p14:creationId xmlns:p14="http://schemas.microsoft.com/office/powerpoint/2010/main" val="8223184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err="1"/>
              <a:t>Pada</a:t>
            </a:r>
            <a:r>
              <a:rPr lang="en-US" sz="3600" dirty="0"/>
              <a:t> </a:t>
            </a:r>
            <a:r>
              <a:rPr lang="en-US" sz="3600" dirty="0" err="1"/>
              <a:t>kertas</a:t>
            </a:r>
            <a:r>
              <a:rPr lang="en-US" sz="3600" dirty="0"/>
              <a:t> </a:t>
            </a:r>
            <a:r>
              <a:rPr lang="en-US" sz="3600" dirty="0" err="1"/>
              <a:t>kerja</a:t>
            </a:r>
            <a:r>
              <a:rPr lang="en-US" sz="3600" dirty="0"/>
              <a:t> </a:t>
            </a:r>
            <a:r>
              <a:rPr lang="en-US" sz="3600" dirty="0" err="1"/>
              <a:t>tertentu</a:t>
            </a:r>
            <a:r>
              <a:rPr lang="en-US" sz="3600" dirty="0"/>
              <a:t>, </a:t>
            </a:r>
            <a:r>
              <a:rPr lang="en-US" sz="3600" dirty="0" err="1"/>
              <a:t>pilihan</a:t>
            </a:r>
            <a:r>
              <a:rPr lang="en-US" sz="3600" dirty="0"/>
              <a:t> </a:t>
            </a:r>
            <a:r>
              <a:rPr lang="en-US" sz="3600" dirty="0" err="1"/>
              <a:t>jawaban</a:t>
            </a:r>
            <a:r>
              <a:rPr lang="en-US" sz="3600" dirty="0"/>
              <a:t> “</a:t>
            </a:r>
            <a:r>
              <a:rPr lang="en-US" sz="3600" dirty="0" err="1"/>
              <a:t>Ya</a:t>
            </a:r>
            <a:r>
              <a:rPr lang="en-US" sz="3600" dirty="0"/>
              <a:t>/</a:t>
            </a:r>
            <a:r>
              <a:rPr lang="en-US" sz="3600" dirty="0" err="1"/>
              <a:t>Tidak</a:t>
            </a:r>
            <a:r>
              <a:rPr lang="en-US" sz="3600" dirty="0"/>
              <a:t>” </a:t>
            </a:r>
            <a:r>
              <a:rPr lang="en-US" sz="3600" dirty="0" err="1"/>
              <a:t>dari</a:t>
            </a:r>
            <a:r>
              <a:rPr lang="en-US" sz="3600" dirty="0"/>
              <a:t> menu </a:t>
            </a:r>
            <a:r>
              <a:rPr lang="en-US" sz="3600" dirty="0" smtClean="0"/>
              <a:t>dropdown</a:t>
            </a:r>
            <a:r>
              <a:rPr lang="id-ID" sz="3600" dirty="0" smtClean="0"/>
              <a:t> </a:t>
            </a:r>
            <a:r>
              <a:rPr lang="en-US" sz="3600" dirty="0" err="1" smtClean="0"/>
              <a:t>pada</a:t>
            </a:r>
            <a:r>
              <a:rPr lang="en-US" sz="3600" dirty="0" smtClean="0"/>
              <a:t> </a:t>
            </a:r>
            <a:r>
              <a:rPr lang="en-US" sz="3600" dirty="0" err="1"/>
              <a:t>masing-masing</a:t>
            </a:r>
            <a:r>
              <a:rPr lang="en-US" sz="3600" dirty="0"/>
              <a:t> </a:t>
            </a:r>
            <a:r>
              <a:rPr lang="en-US" sz="3600" dirty="0" err="1"/>
              <a:t>kertas</a:t>
            </a:r>
            <a:r>
              <a:rPr lang="en-US" sz="3600" dirty="0"/>
              <a:t> </a:t>
            </a:r>
            <a:r>
              <a:rPr lang="en-US" sz="3600" dirty="0" err="1"/>
              <a:t>kerja</a:t>
            </a:r>
            <a:r>
              <a:rPr lang="en-US" sz="3600" dirty="0"/>
              <a:t> </a:t>
            </a:r>
            <a:r>
              <a:rPr lang="en-US" sz="3600" dirty="0" err="1"/>
              <a:t>analisis</a:t>
            </a:r>
            <a:r>
              <a:rPr lang="en-US" sz="3600" dirty="0"/>
              <a:t> </a:t>
            </a:r>
            <a:r>
              <a:rPr lang="en-US" sz="3600" dirty="0" err="1"/>
              <a:t>akan</a:t>
            </a:r>
            <a:r>
              <a:rPr lang="en-US" sz="3600" dirty="0"/>
              <a:t> </a:t>
            </a:r>
            <a:r>
              <a:rPr lang="en-US" sz="3600" dirty="0" err="1"/>
              <a:t>berpengaruh</a:t>
            </a:r>
            <a:r>
              <a:rPr lang="en-US" sz="3600" dirty="0"/>
              <a:t> </a:t>
            </a:r>
            <a:r>
              <a:rPr lang="en-US" sz="3600" dirty="0" err="1"/>
              <a:t>pada</a:t>
            </a:r>
            <a:r>
              <a:rPr lang="en-US" sz="3600" dirty="0"/>
              <a:t> </a:t>
            </a:r>
            <a:r>
              <a:rPr lang="en-US" sz="3600" dirty="0" err="1"/>
              <a:t>simpulan</a:t>
            </a:r>
            <a:r>
              <a:rPr lang="en-US" sz="3600" dirty="0"/>
              <a:t> </a:t>
            </a:r>
            <a:r>
              <a:rPr lang="en-US" sz="3600" dirty="0" err="1" smtClean="0"/>
              <a:t>akhir</a:t>
            </a:r>
            <a:r>
              <a:rPr lang="id-ID" sz="3600" dirty="0" smtClean="0"/>
              <a:t> </a:t>
            </a:r>
            <a:r>
              <a:rPr lang="en-US" sz="3600" dirty="0" err="1" smtClean="0"/>
              <a:t>dari</a:t>
            </a:r>
            <a:r>
              <a:rPr lang="en-US" sz="3600" dirty="0" smtClean="0"/>
              <a:t> </a:t>
            </a:r>
            <a:r>
              <a:rPr lang="en-US" sz="3600" dirty="0" err="1"/>
              <a:t>setiap</a:t>
            </a:r>
            <a:r>
              <a:rPr lang="en-US" sz="3600" dirty="0"/>
              <a:t> proses, </a:t>
            </a:r>
            <a:r>
              <a:rPr lang="en-US" sz="3600" dirty="0" err="1"/>
              <a:t>seperti</a:t>
            </a:r>
            <a:r>
              <a:rPr lang="en-US" sz="3600" dirty="0"/>
              <a:t> </a:t>
            </a:r>
            <a:r>
              <a:rPr lang="en-US" sz="3600" dirty="0" err="1"/>
              <a:t>pada</a:t>
            </a:r>
            <a:r>
              <a:rPr lang="en-US" sz="3600" dirty="0"/>
              <a:t> </a:t>
            </a:r>
            <a:r>
              <a:rPr lang="en-US" sz="3600" dirty="0" err="1"/>
              <a:t>tahap</a:t>
            </a:r>
            <a:r>
              <a:rPr lang="en-US" sz="3600" dirty="0"/>
              <a:t> pra </a:t>
            </a:r>
            <a:r>
              <a:rPr lang="en-US" sz="3600" dirty="0" err="1"/>
              <a:t>perikatan</a:t>
            </a:r>
            <a:r>
              <a:rPr lang="en-US" sz="3600" dirty="0"/>
              <a:t>.</a:t>
            </a:r>
          </a:p>
        </p:txBody>
      </p:sp>
    </p:spTree>
    <p:extLst>
      <p:ext uri="{BB962C8B-B14F-4D97-AF65-F5344CB8AC3E}">
        <p14:creationId xmlns:p14="http://schemas.microsoft.com/office/powerpoint/2010/main" val="469727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d-ID" dirty="0" err="1" smtClean="0"/>
              <a:t>Sosmed</a:t>
            </a:r>
            <a:r>
              <a:rPr lang="id-ID" dirty="0" smtClean="0"/>
              <a:t> dan CP</a:t>
            </a:r>
            <a:endParaRPr lang="en-US" dirty="0"/>
          </a:p>
        </p:txBody>
      </p:sp>
      <p:sp>
        <p:nvSpPr>
          <p:cNvPr id="3" name="Content Placeholder 2"/>
          <p:cNvSpPr>
            <a:spLocks noGrp="1"/>
          </p:cNvSpPr>
          <p:nvPr>
            <p:ph idx="1"/>
          </p:nvPr>
        </p:nvSpPr>
        <p:spPr/>
        <p:txBody>
          <a:bodyPr>
            <a:normAutofit/>
          </a:bodyPr>
          <a:lstStyle/>
          <a:p>
            <a:r>
              <a:rPr lang="id-ID" sz="3600" dirty="0"/>
              <a:t>Kantor HBA : 0341-3013709</a:t>
            </a:r>
          </a:p>
          <a:p>
            <a:r>
              <a:rPr lang="id-ID" sz="3600" dirty="0" smtClean="0"/>
              <a:t>CP : Nurhida 085736972651</a:t>
            </a:r>
          </a:p>
          <a:p>
            <a:r>
              <a:rPr lang="id-ID" sz="3600" dirty="0" smtClean="0"/>
              <a:t>IG : </a:t>
            </a:r>
            <a:r>
              <a:rPr lang="id-ID" sz="3600" dirty="0" err="1" smtClean="0"/>
              <a:t>AbdilAzizAP</a:t>
            </a:r>
            <a:endParaRPr lang="id-ID" sz="3600" dirty="0" smtClean="0"/>
          </a:p>
          <a:p>
            <a:r>
              <a:rPr lang="id-ID" sz="3600" dirty="0" err="1" smtClean="0"/>
              <a:t>Twitter</a:t>
            </a:r>
            <a:r>
              <a:rPr lang="id-ID" sz="3600" dirty="0" smtClean="0"/>
              <a:t> : @</a:t>
            </a:r>
            <a:r>
              <a:rPr lang="id-ID" sz="3600" dirty="0" err="1" smtClean="0"/>
              <a:t>AzzDM</a:t>
            </a:r>
            <a:endParaRPr lang="en-US" sz="3600" dirty="0"/>
          </a:p>
        </p:txBody>
      </p:sp>
    </p:spTree>
    <p:extLst>
      <p:ext uri="{BB962C8B-B14F-4D97-AF65-F5344CB8AC3E}">
        <p14:creationId xmlns:p14="http://schemas.microsoft.com/office/powerpoint/2010/main" val="27925704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err="1"/>
              <a:t>Pada</a:t>
            </a:r>
            <a:r>
              <a:rPr lang="en-US" sz="3600" dirty="0"/>
              <a:t> </a:t>
            </a:r>
            <a:r>
              <a:rPr lang="en-US" sz="3600" dirty="0" err="1"/>
              <a:t>setiap</a:t>
            </a:r>
            <a:r>
              <a:rPr lang="en-US" sz="3600" dirty="0"/>
              <a:t> </a:t>
            </a:r>
            <a:r>
              <a:rPr lang="en-US" sz="3600" dirty="0" err="1"/>
              <a:t>kertas</a:t>
            </a:r>
            <a:r>
              <a:rPr lang="en-US" sz="3600" dirty="0"/>
              <a:t> </a:t>
            </a:r>
            <a:r>
              <a:rPr lang="en-US" sz="3600" dirty="0" err="1"/>
              <a:t>kerja</a:t>
            </a:r>
            <a:r>
              <a:rPr lang="en-US" sz="3600" dirty="0"/>
              <a:t> </a:t>
            </a:r>
            <a:r>
              <a:rPr lang="en-US" sz="3600" dirty="0" err="1"/>
              <a:t>terdapat</a:t>
            </a:r>
            <a:r>
              <a:rPr lang="en-US" sz="3600" dirty="0"/>
              <a:t> </a:t>
            </a:r>
            <a:r>
              <a:rPr lang="en-US" sz="3600" dirty="0" err="1"/>
              <a:t>kotak</a:t>
            </a:r>
            <a:r>
              <a:rPr lang="en-US" sz="3600" dirty="0"/>
              <a:t> “LAMPIRAN KERTAS KERJA” </a:t>
            </a:r>
            <a:r>
              <a:rPr lang="en-US" sz="3600" dirty="0" smtClean="0"/>
              <a:t>yang</a:t>
            </a:r>
            <a:r>
              <a:rPr lang="id-ID" sz="3600" dirty="0" smtClean="0"/>
              <a:t> </a:t>
            </a:r>
            <a:r>
              <a:rPr lang="en-US" sz="3600" dirty="0" err="1" smtClean="0"/>
              <a:t>dimungkinkan</a:t>
            </a:r>
            <a:r>
              <a:rPr lang="en-US" sz="3600" dirty="0" smtClean="0"/>
              <a:t> </a:t>
            </a:r>
            <a:r>
              <a:rPr lang="en-US" sz="3600" dirty="0" err="1"/>
              <a:t>untuk</a:t>
            </a:r>
            <a:r>
              <a:rPr lang="en-US" sz="3600" dirty="0"/>
              <a:t> </a:t>
            </a:r>
            <a:r>
              <a:rPr lang="en-US" sz="3600" dirty="0" err="1"/>
              <a:t>menambahkan</a:t>
            </a:r>
            <a:r>
              <a:rPr lang="en-US" sz="3600" dirty="0"/>
              <a:t> </a:t>
            </a:r>
            <a:r>
              <a:rPr lang="en-US" sz="3600" dirty="0" err="1"/>
              <a:t>lampiran</a:t>
            </a:r>
            <a:r>
              <a:rPr lang="en-US" sz="3600" dirty="0"/>
              <a:t>/attachment </a:t>
            </a:r>
            <a:r>
              <a:rPr lang="en-US" sz="3600" dirty="0" err="1"/>
              <a:t>dokumen</a:t>
            </a:r>
            <a:r>
              <a:rPr lang="en-US" sz="3600" dirty="0"/>
              <a:t> yang </a:t>
            </a:r>
            <a:r>
              <a:rPr lang="en-US" sz="3600" dirty="0" err="1" smtClean="0"/>
              <a:t>relevan</a:t>
            </a:r>
            <a:r>
              <a:rPr lang="id-ID" sz="3600" dirty="0" smtClean="0"/>
              <a:t> </a:t>
            </a:r>
            <a:r>
              <a:rPr lang="en-US" sz="3600" dirty="0" err="1" smtClean="0"/>
              <a:t>sebagai</a:t>
            </a:r>
            <a:r>
              <a:rPr lang="en-US" sz="3600" dirty="0" smtClean="0"/>
              <a:t> </a:t>
            </a:r>
            <a:r>
              <a:rPr lang="en-US" sz="3600" dirty="0" err="1"/>
              <a:t>pendukung</a:t>
            </a:r>
            <a:r>
              <a:rPr lang="en-US" sz="3600" dirty="0"/>
              <a:t> </a:t>
            </a:r>
            <a:r>
              <a:rPr lang="en-US" sz="3600" dirty="0" err="1"/>
              <a:t>prosedur</a:t>
            </a:r>
            <a:r>
              <a:rPr lang="en-US" sz="3600" dirty="0"/>
              <a:t> </a:t>
            </a:r>
            <a:r>
              <a:rPr lang="en-US" sz="3600" dirty="0" err="1"/>
              <a:t>pengujian</a:t>
            </a:r>
            <a:r>
              <a:rPr lang="en-US" sz="3600" dirty="0"/>
              <a:t> di </a:t>
            </a:r>
            <a:r>
              <a:rPr lang="en-US" sz="3600" dirty="0" err="1"/>
              <a:t>setiap</a:t>
            </a:r>
            <a:r>
              <a:rPr lang="en-US" sz="3600" dirty="0"/>
              <a:t> </a:t>
            </a:r>
            <a:r>
              <a:rPr lang="en-US" sz="3600" dirty="0" err="1"/>
              <a:t>kertas</a:t>
            </a:r>
            <a:r>
              <a:rPr lang="en-US" sz="3600" dirty="0"/>
              <a:t> </a:t>
            </a:r>
            <a:r>
              <a:rPr lang="en-US" sz="3600" dirty="0" err="1"/>
              <a:t>kerja</a:t>
            </a:r>
            <a:r>
              <a:rPr lang="en-US" sz="3600" dirty="0"/>
              <a:t> </a:t>
            </a:r>
            <a:r>
              <a:rPr lang="en-US" sz="3600" dirty="0" err="1" smtClean="0"/>
              <a:t>dengan</a:t>
            </a:r>
            <a:r>
              <a:rPr lang="id-ID" sz="3600" dirty="0" smtClean="0"/>
              <a:t> </a:t>
            </a:r>
            <a:r>
              <a:rPr lang="en-US" sz="3600" dirty="0" err="1" smtClean="0"/>
              <a:t>menggunakan</a:t>
            </a:r>
            <a:r>
              <a:rPr lang="en-US" sz="3600" dirty="0" smtClean="0"/>
              <a:t> </a:t>
            </a:r>
            <a:r>
              <a:rPr lang="en-US" sz="3600" dirty="0" err="1"/>
              <a:t>fasilitas</a:t>
            </a:r>
            <a:r>
              <a:rPr lang="en-US" sz="3600" dirty="0"/>
              <a:t> hyperlink </a:t>
            </a:r>
            <a:r>
              <a:rPr lang="en-US" sz="3600" dirty="0" err="1"/>
              <a:t>atau</a:t>
            </a:r>
            <a:r>
              <a:rPr lang="en-US" sz="3600" dirty="0"/>
              <a:t> link </a:t>
            </a:r>
            <a:r>
              <a:rPr lang="en-US" sz="3600" dirty="0" err="1"/>
              <a:t>pada</a:t>
            </a:r>
            <a:r>
              <a:rPr lang="en-US" sz="3600" dirty="0"/>
              <a:t> excel.</a:t>
            </a:r>
          </a:p>
        </p:txBody>
      </p:sp>
    </p:spTree>
    <p:extLst>
      <p:ext uri="{BB962C8B-B14F-4D97-AF65-F5344CB8AC3E}">
        <p14:creationId xmlns:p14="http://schemas.microsoft.com/office/powerpoint/2010/main" val="28743588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err="1"/>
              <a:t>Pada</a:t>
            </a:r>
            <a:r>
              <a:rPr lang="en-US" sz="3600" dirty="0"/>
              <a:t> </a:t>
            </a:r>
            <a:r>
              <a:rPr lang="en-US" sz="3600" dirty="0" err="1"/>
              <a:t>setiap</a:t>
            </a:r>
            <a:r>
              <a:rPr lang="en-US" sz="3600" dirty="0"/>
              <a:t> </a:t>
            </a:r>
            <a:r>
              <a:rPr lang="en-US" sz="3600" dirty="0" err="1"/>
              <a:t>kertas</a:t>
            </a:r>
            <a:r>
              <a:rPr lang="en-US" sz="3600" dirty="0"/>
              <a:t> </a:t>
            </a:r>
            <a:r>
              <a:rPr lang="en-US" sz="3600" dirty="0" err="1"/>
              <a:t>kerja</a:t>
            </a:r>
            <a:r>
              <a:rPr lang="en-US" sz="3600" dirty="0"/>
              <a:t> </a:t>
            </a:r>
            <a:r>
              <a:rPr lang="en-US" sz="3600" dirty="0" err="1"/>
              <a:t>terdapat</a:t>
            </a:r>
            <a:r>
              <a:rPr lang="en-US" sz="3600" dirty="0"/>
              <a:t> “Status KKP” </a:t>
            </a:r>
            <a:r>
              <a:rPr lang="en-US" sz="3600" dirty="0" err="1"/>
              <a:t>untuk</a:t>
            </a:r>
            <a:r>
              <a:rPr lang="en-US" sz="3600" dirty="0"/>
              <a:t> </a:t>
            </a:r>
            <a:r>
              <a:rPr lang="en-US" sz="3600" dirty="0" err="1"/>
              <a:t>memastikan</a:t>
            </a:r>
            <a:r>
              <a:rPr lang="en-US" sz="3600" dirty="0"/>
              <a:t> </a:t>
            </a:r>
            <a:r>
              <a:rPr lang="en-US" sz="3600" dirty="0" err="1"/>
              <a:t>kertas</a:t>
            </a:r>
            <a:r>
              <a:rPr lang="en-US" sz="3600" dirty="0"/>
              <a:t> </a:t>
            </a:r>
            <a:r>
              <a:rPr lang="en-US" sz="3600" dirty="0" err="1" smtClean="0"/>
              <a:t>kerja</a:t>
            </a:r>
            <a:r>
              <a:rPr lang="id-ID" sz="3600" dirty="0" smtClean="0"/>
              <a:t> </a:t>
            </a:r>
            <a:r>
              <a:rPr lang="en-US" sz="3600" dirty="0" err="1" smtClean="0"/>
              <a:t>telah</a:t>
            </a:r>
            <a:r>
              <a:rPr lang="en-US" sz="3600" dirty="0" smtClean="0"/>
              <a:t> </a:t>
            </a:r>
            <a:r>
              <a:rPr lang="en-US" sz="3600" dirty="0" err="1"/>
              <a:t>lengkap</a:t>
            </a:r>
            <a:r>
              <a:rPr lang="en-US" sz="3600" dirty="0"/>
              <a:t> </a:t>
            </a:r>
            <a:r>
              <a:rPr lang="en-US" sz="3600" dirty="0" err="1"/>
              <a:t>terisi</a:t>
            </a:r>
            <a:r>
              <a:rPr lang="en-US" sz="3600" dirty="0"/>
              <a:t> </a:t>
            </a:r>
            <a:r>
              <a:rPr lang="en-US" sz="3600" dirty="0" err="1"/>
              <a:t>atau</a:t>
            </a:r>
            <a:r>
              <a:rPr lang="en-US" sz="3600" dirty="0"/>
              <a:t> </a:t>
            </a:r>
            <a:r>
              <a:rPr lang="en-US" sz="3600" dirty="0" err="1"/>
              <a:t>kesimpulan</a:t>
            </a:r>
            <a:r>
              <a:rPr lang="en-US" sz="3600" dirty="0"/>
              <a:t> </a:t>
            </a:r>
            <a:r>
              <a:rPr lang="en-US" sz="3600" dirty="0" err="1"/>
              <a:t>terkait</a:t>
            </a:r>
            <a:r>
              <a:rPr lang="en-US" sz="3600" dirty="0"/>
              <a:t> </a:t>
            </a:r>
            <a:r>
              <a:rPr lang="en-US" sz="3600" dirty="0" err="1"/>
              <a:t>prosedur</a:t>
            </a:r>
            <a:r>
              <a:rPr lang="en-US" sz="3600" dirty="0"/>
              <a:t> yang </a:t>
            </a:r>
            <a:r>
              <a:rPr lang="en-US" sz="3600" dirty="0" err="1"/>
              <a:t>dilakukan</a:t>
            </a:r>
            <a:r>
              <a:rPr lang="en-US" sz="3600" dirty="0"/>
              <a:t> </a:t>
            </a:r>
            <a:r>
              <a:rPr lang="en-US" sz="3600" dirty="0" err="1" smtClean="0"/>
              <a:t>telah</a:t>
            </a:r>
            <a:r>
              <a:rPr lang="id-ID" sz="3600" dirty="0" smtClean="0"/>
              <a:t> </a:t>
            </a:r>
            <a:r>
              <a:rPr lang="en-US" sz="3600" dirty="0" err="1" smtClean="0"/>
              <a:t>ditetapkan</a:t>
            </a:r>
            <a:r>
              <a:rPr lang="en-US" sz="3600" dirty="0"/>
              <a:t>.</a:t>
            </a:r>
          </a:p>
        </p:txBody>
      </p:sp>
    </p:spTree>
    <p:extLst>
      <p:ext uri="{BB962C8B-B14F-4D97-AF65-F5344CB8AC3E}">
        <p14:creationId xmlns:p14="http://schemas.microsoft.com/office/powerpoint/2010/main" val="23845025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err="1"/>
              <a:t>tombol</a:t>
            </a:r>
            <a:r>
              <a:rPr lang="en-US" dirty="0"/>
              <a:t> </a:t>
            </a:r>
            <a:r>
              <a:rPr lang="en-US" dirty="0" err="1"/>
              <a:t>navigasi</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err="1" smtClean="0"/>
              <a:t>Panduan</a:t>
            </a:r>
            <a:r>
              <a:rPr lang="en-US" dirty="0" smtClean="0"/>
              <a:t> </a:t>
            </a:r>
            <a:r>
              <a:rPr lang="en-US" dirty="0" err="1"/>
              <a:t>navigasi</a:t>
            </a:r>
            <a:r>
              <a:rPr lang="en-US" dirty="0"/>
              <a:t> </a:t>
            </a:r>
            <a:r>
              <a:rPr lang="en-US" dirty="0" err="1"/>
              <a:t>dapat</a:t>
            </a:r>
            <a:r>
              <a:rPr lang="en-US" dirty="0"/>
              <a:t> </a:t>
            </a:r>
            <a:r>
              <a:rPr lang="en-US" dirty="0" err="1"/>
              <a:t>dilakukan</a:t>
            </a:r>
            <a:r>
              <a:rPr lang="en-US" dirty="0"/>
              <a:t> </a:t>
            </a:r>
            <a:r>
              <a:rPr lang="en-US" dirty="0" err="1"/>
              <a:t>melalui</a:t>
            </a:r>
            <a:r>
              <a:rPr lang="en-US" dirty="0"/>
              <a:t>:</a:t>
            </a:r>
          </a:p>
          <a:p>
            <a:pPr marL="0" indent="0">
              <a:buNone/>
            </a:pPr>
            <a:r>
              <a:rPr lang="en-US" dirty="0"/>
              <a:t>a. </a:t>
            </a:r>
            <a:r>
              <a:rPr lang="en-US" dirty="0" err="1"/>
              <a:t>Halaman</a:t>
            </a:r>
            <a:r>
              <a:rPr lang="en-US" dirty="0"/>
              <a:t> “audit cycle”;</a:t>
            </a:r>
          </a:p>
          <a:p>
            <a:pPr marL="0" indent="0">
              <a:buNone/>
            </a:pPr>
            <a:r>
              <a:rPr lang="en-US" dirty="0"/>
              <a:t>b. </a:t>
            </a:r>
            <a:r>
              <a:rPr lang="en-US" dirty="0" err="1"/>
              <a:t>Halaman</a:t>
            </a:r>
            <a:r>
              <a:rPr lang="en-US" dirty="0"/>
              <a:t> “content”;</a:t>
            </a:r>
          </a:p>
          <a:p>
            <a:pPr marL="0" indent="0">
              <a:buNone/>
            </a:pPr>
            <a:r>
              <a:rPr lang="en-US" dirty="0"/>
              <a:t>c. </a:t>
            </a:r>
            <a:r>
              <a:rPr lang="en-US" dirty="0" err="1"/>
              <a:t>Halaman</a:t>
            </a:r>
            <a:r>
              <a:rPr lang="en-US" dirty="0"/>
              <a:t> “</a:t>
            </a:r>
            <a:r>
              <a:rPr lang="en-US" dirty="0" err="1"/>
              <a:t>Informasi</a:t>
            </a:r>
            <a:r>
              <a:rPr lang="en-US" dirty="0"/>
              <a:t> Status KKP”; </a:t>
            </a:r>
            <a:r>
              <a:rPr lang="en-US" dirty="0" err="1" smtClean="0"/>
              <a:t>dan</a:t>
            </a:r>
            <a:endParaRPr lang="id-ID" dirty="0" smtClean="0"/>
          </a:p>
          <a:p>
            <a:pPr marL="0" indent="0">
              <a:buNone/>
            </a:pPr>
            <a:r>
              <a:rPr lang="en-US" dirty="0" smtClean="0"/>
              <a:t>d</a:t>
            </a:r>
            <a:r>
              <a:rPr lang="en-US" dirty="0"/>
              <a:t>. </a:t>
            </a:r>
            <a:r>
              <a:rPr lang="en-US" dirty="0" err="1"/>
              <a:t>Setiap</a:t>
            </a:r>
            <a:r>
              <a:rPr lang="en-US" dirty="0"/>
              <a:t> form </a:t>
            </a:r>
            <a:r>
              <a:rPr lang="en-US" dirty="0" err="1"/>
              <a:t>kertas</a:t>
            </a:r>
            <a:r>
              <a:rPr lang="en-US" dirty="0"/>
              <a:t> </a:t>
            </a:r>
            <a:r>
              <a:rPr lang="en-US" dirty="0" err="1"/>
              <a:t>kerja</a:t>
            </a:r>
            <a:r>
              <a:rPr lang="en-US" dirty="0"/>
              <a:t> </a:t>
            </a:r>
            <a:r>
              <a:rPr lang="en-US" dirty="0" err="1"/>
              <a:t>pada</a:t>
            </a:r>
            <a:r>
              <a:rPr lang="en-US" dirty="0"/>
              <a:t> </a:t>
            </a:r>
            <a:r>
              <a:rPr lang="en-US" dirty="0" err="1"/>
              <a:t>bagian</a:t>
            </a:r>
            <a:r>
              <a:rPr lang="en-US" dirty="0"/>
              <a:t> </a:t>
            </a:r>
            <a:r>
              <a:rPr lang="en-US" dirty="0" err="1"/>
              <a:t>atas</a:t>
            </a:r>
            <a:r>
              <a:rPr lang="en-US" dirty="0"/>
              <a:t> </a:t>
            </a:r>
            <a:r>
              <a:rPr lang="en-US" dirty="0" err="1"/>
              <a:t>pada</a:t>
            </a:r>
            <a:r>
              <a:rPr lang="en-US" dirty="0"/>
              <a:t> </a:t>
            </a:r>
            <a:r>
              <a:rPr lang="en-US" dirty="0" err="1"/>
              <a:t>posisi</a:t>
            </a:r>
            <a:r>
              <a:rPr lang="en-US" dirty="0"/>
              <a:t> </a:t>
            </a:r>
            <a:r>
              <a:rPr lang="en-US" dirty="0" err="1"/>
              <a:t>sebelah</a:t>
            </a:r>
            <a:r>
              <a:rPr lang="en-US" dirty="0"/>
              <a:t> </a:t>
            </a:r>
            <a:r>
              <a:rPr lang="en-US" dirty="0" err="1"/>
              <a:t>kanan</a:t>
            </a:r>
            <a:r>
              <a:rPr lang="en-US" dirty="0"/>
              <a:t> </a:t>
            </a:r>
            <a:r>
              <a:rPr lang="en-US" dirty="0" err="1" smtClean="0"/>
              <a:t>tampilan</a:t>
            </a:r>
            <a:r>
              <a:rPr lang="id-ID" dirty="0" smtClean="0"/>
              <a:t> </a:t>
            </a:r>
            <a:r>
              <a:rPr lang="en-US" dirty="0" err="1" smtClean="0"/>
              <a:t>terdapat</a:t>
            </a:r>
            <a:r>
              <a:rPr lang="en-US" dirty="0" smtClean="0"/>
              <a:t> </a:t>
            </a:r>
            <a:r>
              <a:rPr lang="en-US" dirty="0" err="1"/>
              <a:t>tanda</a:t>
            </a:r>
            <a:r>
              <a:rPr lang="en-US" dirty="0"/>
              <a:t> </a:t>
            </a:r>
            <a:r>
              <a:rPr lang="en-US" dirty="0" err="1"/>
              <a:t>panah</a:t>
            </a:r>
            <a:r>
              <a:rPr lang="en-US" dirty="0"/>
              <a:t> </a:t>
            </a:r>
            <a:r>
              <a:rPr lang="en-US" dirty="0" err="1"/>
              <a:t>untuk</a:t>
            </a:r>
            <a:r>
              <a:rPr lang="en-US" dirty="0"/>
              <a:t> </a:t>
            </a:r>
            <a:r>
              <a:rPr lang="en-US" dirty="0" err="1"/>
              <a:t>pengisian</a:t>
            </a:r>
            <a:r>
              <a:rPr lang="en-US" dirty="0"/>
              <a:t> </a:t>
            </a:r>
            <a:r>
              <a:rPr lang="en-US" dirty="0" err="1"/>
              <a:t>secara</a:t>
            </a:r>
            <a:r>
              <a:rPr lang="en-US" dirty="0"/>
              <a:t> </a:t>
            </a:r>
            <a:r>
              <a:rPr lang="en-US" dirty="0" err="1"/>
              <a:t>berurutan</a:t>
            </a:r>
            <a:r>
              <a:rPr lang="en-US" dirty="0"/>
              <a:t> (step by step) </a:t>
            </a:r>
            <a:r>
              <a:rPr lang="en-US" dirty="0" err="1" smtClean="0"/>
              <a:t>mulai</a:t>
            </a:r>
            <a:r>
              <a:rPr lang="id-ID" dirty="0" smtClean="0"/>
              <a:t> </a:t>
            </a:r>
            <a:r>
              <a:rPr lang="en-US" dirty="0" err="1" smtClean="0"/>
              <a:t>dari</a:t>
            </a:r>
            <a:r>
              <a:rPr lang="en-US" dirty="0" smtClean="0"/>
              <a:t> </a:t>
            </a:r>
            <a:r>
              <a:rPr lang="en-US" dirty="0" err="1"/>
              <a:t>perikatan</a:t>
            </a:r>
            <a:r>
              <a:rPr lang="en-US" dirty="0"/>
              <a:t> </a:t>
            </a:r>
            <a:r>
              <a:rPr lang="en-US" dirty="0" err="1"/>
              <a:t>sampai</a:t>
            </a:r>
            <a:r>
              <a:rPr lang="en-US" dirty="0"/>
              <a:t> </a:t>
            </a:r>
            <a:r>
              <a:rPr lang="en-US" dirty="0" err="1"/>
              <a:t>dengan</a:t>
            </a:r>
            <a:r>
              <a:rPr lang="en-US" dirty="0"/>
              <a:t> </a:t>
            </a:r>
            <a:r>
              <a:rPr lang="en-US" dirty="0" err="1"/>
              <a:t>tahap</a:t>
            </a:r>
            <a:r>
              <a:rPr lang="en-US" dirty="0"/>
              <a:t> reporting</a:t>
            </a:r>
            <a:r>
              <a:rPr lang="en-US" dirty="0" smtClean="0"/>
              <a:t>.</a:t>
            </a:r>
            <a:endParaRPr lang="id-ID" dirty="0" smtClean="0"/>
          </a:p>
          <a:p>
            <a:pPr marL="0" indent="0">
              <a:buNone/>
            </a:pPr>
            <a:r>
              <a:rPr lang="en-US" dirty="0" err="1"/>
              <a:t>Pada</a:t>
            </a:r>
            <a:r>
              <a:rPr lang="en-US" dirty="0"/>
              <a:t> </a:t>
            </a:r>
            <a:r>
              <a:rPr lang="en-US" dirty="0" err="1"/>
              <a:t>setiap</a:t>
            </a:r>
            <a:r>
              <a:rPr lang="en-US" dirty="0"/>
              <a:t> </a:t>
            </a:r>
            <a:r>
              <a:rPr lang="en-US" dirty="0" err="1"/>
              <a:t>kertas</a:t>
            </a:r>
            <a:r>
              <a:rPr lang="en-US" dirty="0"/>
              <a:t> </a:t>
            </a:r>
            <a:r>
              <a:rPr lang="en-US" dirty="0" err="1"/>
              <a:t>kerja</a:t>
            </a:r>
            <a:r>
              <a:rPr lang="en-US" dirty="0"/>
              <a:t> </a:t>
            </a:r>
            <a:r>
              <a:rPr lang="en-US" dirty="0" err="1"/>
              <a:t>terdapat</a:t>
            </a:r>
            <a:r>
              <a:rPr lang="en-US" dirty="0"/>
              <a:t> </a:t>
            </a:r>
            <a:r>
              <a:rPr lang="en-US" dirty="0" err="1"/>
              <a:t>tombol</a:t>
            </a:r>
            <a:r>
              <a:rPr lang="en-US" dirty="0"/>
              <a:t> </a:t>
            </a:r>
            <a:r>
              <a:rPr lang="en-US" dirty="0" err="1"/>
              <a:t>navigasi</a:t>
            </a:r>
            <a:r>
              <a:rPr lang="en-US" dirty="0"/>
              <a:t> </a:t>
            </a:r>
            <a:r>
              <a:rPr lang="en-US" dirty="0" err="1"/>
              <a:t>dengan</a:t>
            </a:r>
            <a:r>
              <a:rPr lang="en-US" dirty="0"/>
              <a:t> </a:t>
            </a:r>
            <a:r>
              <a:rPr lang="en-US" dirty="0" err="1"/>
              <a:t>nama</a:t>
            </a:r>
            <a:r>
              <a:rPr lang="en-US" dirty="0"/>
              <a:t> </a:t>
            </a:r>
            <a:r>
              <a:rPr lang="en-US" dirty="0" err="1"/>
              <a:t>Indeks</a:t>
            </a:r>
            <a:r>
              <a:rPr lang="en-US" dirty="0"/>
              <a:t> </a:t>
            </a:r>
            <a:r>
              <a:rPr lang="en-US" dirty="0" err="1" smtClean="0"/>
              <a:t>dan</a:t>
            </a:r>
            <a:r>
              <a:rPr lang="id-ID" dirty="0" smtClean="0"/>
              <a:t> </a:t>
            </a:r>
            <a:r>
              <a:rPr lang="en-US" dirty="0" smtClean="0"/>
              <a:t>Nama </a:t>
            </a:r>
            <a:r>
              <a:rPr lang="en-US" dirty="0" err="1"/>
              <a:t>Indeks</a:t>
            </a:r>
            <a:r>
              <a:rPr lang="en-US" dirty="0"/>
              <a:t> </a:t>
            </a:r>
            <a:r>
              <a:rPr lang="en-US" dirty="0" err="1"/>
              <a:t>untuk</a:t>
            </a:r>
            <a:r>
              <a:rPr lang="en-US" dirty="0"/>
              <a:t> </a:t>
            </a:r>
            <a:r>
              <a:rPr lang="en-US" dirty="0" err="1"/>
              <a:t>berpindah</a:t>
            </a:r>
            <a:r>
              <a:rPr lang="en-US" dirty="0"/>
              <a:t> </a:t>
            </a:r>
            <a:r>
              <a:rPr lang="en-US" dirty="0" err="1"/>
              <a:t>secara</a:t>
            </a:r>
            <a:r>
              <a:rPr lang="en-US" dirty="0"/>
              <a:t> </a:t>
            </a:r>
            <a:r>
              <a:rPr lang="en-US" dirty="0" err="1"/>
              <a:t>langsung</a:t>
            </a:r>
            <a:r>
              <a:rPr lang="en-US" dirty="0"/>
              <a:t> </a:t>
            </a:r>
            <a:r>
              <a:rPr lang="en-US" dirty="0" err="1"/>
              <a:t>ke</a:t>
            </a:r>
            <a:r>
              <a:rPr lang="en-US" dirty="0"/>
              <a:t> </a:t>
            </a:r>
            <a:r>
              <a:rPr lang="en-US" dirty="0" err="1"/>
              <a:t>kertas</a:t>
            </a:r>
            <a:r>
              <a:rPr lang="en-US" dirty="0"/>
              <a:t> </a:t>
            </a:r>
            <a:r>
              <a:rPr lang="en-US" dirty="0" err="1"/>
              <a:t>kerja</a:t>
            </a:r>
            <a:r>
              <a:rPr lang="en-US" dirty="0"/>
              <a:t> yang </a:t>
            </a:r>
            <a:r>
              <a:rPr lang="en-US" dirty="0" err="1"/>
              <a:t>dituju</a:t>
            </a:r>
            <a:endParaRPr lang="en-US" dirty="0"/>
          </a:p>
        </p:txBody>
      </p:sp>
    </p:spTree>
    <p:extLst>
      <p:ext uri="{BB962C8B-B14F-4D97-AF65-F5344CB8AC3E}">
        <p14:creationId xmlns:p14="http://schemas.microsoft.com/office/powerpoint/2010/main" val="38280229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946366"/>
          </a:xfrm>
        </p:spPr>
        <p:txBody>
          <a:bodyPr>
            <a:noAutofit/>
          </a:bodyPr>
          <a:lstStyle/>
          <a:p>
            <a:r>
              <a:rPr lang="id-ID" sz="2800" dirty="0" smtClean="0"/>
              <a:t>INFORMASI </a:t>
            </a:r>
            <a:r>
              <a:rPr lang="id-ID" sz="2800" dirty="0"/>
              <a:t>STATUS KKP</a:t>
            </a:r>
            <a:r>
              <a:rPr lang="id-ID" sz="2400" dirty="0"/>
              <a:t/>
            </a:r>
            <a:br>
              <a:rPr lang="id-ID" sz="2400" dirty="0"/>
            </a:br>
            <a:r>
              <a:rPr lang="en-US" sz="2400" dirty="0" err="1" smtClean="0"/>
              <a:t>Kertas</a:t>
            </a:r>
            <a:r>
              <a:rPr lang="en-US" sz="2400" dirty="0" smtClean="0"/>
              <a:t> </a:t>
            </a:r>
            <a:r>
              <a:rPr lang="en-US" sz="2400" dirty="0" err="1"/>
              <a:t>kerja</a:t>
            </a:r>
            <a:r>
              <a:rPr lang="en-US" sz="2400" dirty="0"/>
              <a:t> </a:t>
            </a:r>
            <a:r>
              <a:rPr lang="en-US" sz="2400" dirty="0" err="1"/>
              <a:t>ini</a:t>
            </a:r>
            <a:r>
              <a:rPr lang="en-US" sz="2400" dirty="0"/>
              <a:t> </a:t>
            </a:r>
            <a:r>
              <a:rPr lang="en-US" sz="2400" dirty="0" err="1"/>
              <a:t>dapat</a:t>
            </a:r>
            <a:r>
              <a:rPr lang="en-US" sz="2400" dirty="0"/>
              <a:t> </a:t>
            </a:r>
            <a:r>
              <a:rPr lang="en-US" sz="2400" dirty="0" err="1"/>
              <a:t>diakses</a:t>
            </a:r>
            <a:r>
              <a:rPr lang="en-US" sz="2400" dirty="0"/>
              <a:t> </a:t>
            </a:r>
            <a:r>
              <a:rPr lang="en-US" sz="2400" dirty="0" err="1"/>
              <a:t>dengan</a:t>
            </a:r>
            <a:r>
              <a:rPr lang="en-US" sz="2400" dirty="0"/>
              <a:t> </a:t>
            </a:r>
            <a:r>
              <a:rPr lang="en-US" sz="2400" dirty="0" err="1"/>
              <a:t>meng-klik</a:t>
            </a:r>
            <a:r>
              <a:rPr lang="en-US" sz="2400" dirty="0"/>
              <a:t> </a:t>
            </a:r>
            <a:r>
              <a:rPr lang="en-US" sz="2400" dirty="0" err="1"/>
              <a:t>ikon</a:t>
            </a:r>
            <a:r>
              <a:rPr lang="en-US" sz="2400" dirty="0"/>
              <a:t> </a:t>
            </a:r>
            <a:r>
              <a:rPr lang="en-US" sz="2400" dirty="0" err="1"/>
              <a:t>pada</a:t>
            </a:r>
            <a:r>
              <a:rPr lang="en-US" sz="2400" dirty="0"/>
              <a:t> </a:t>
            </a:r>
            <a:r>
              <a:rPr lang="en-US" sz="2400" dirty="0" err="1"/>
              <a:t>laman</a:t>
            </a:r>
            <a:r>
              <a:rPr lang="en-US" sz="2400" dirty="0"/>
              <a:t> “CONTENT</a:t>
            </a:r>
            <a:r>
              <a:rPr lang="en-US" sz="2400" dirty="0" smtClean="0"/>
              <a:t>”.</a:t>
            </a:r>
            <a:r>
              <a:rPr lang="id-ID" sz="2400" dirty="0" smtClean="0"/>
              <a:t> </a:t>
            </a:r>
            <a:r>
              <a:rPr lang="en-US" sz="2400" dirty="0" err="1" smtClean="0"/>
              <a:t>Informasi</a:t>
            </a:r>
            <a:r>
              <a:rPr lang="en-US" sz="2400" dirty="0" smtClean="0"/>
              <a:t> </a:t>
            </a:r>
            <a:r>
              <a:rPr lang="en-US" sz="2400" dirty="0" err="1"/>
              <a:t>pada</a:t>
            </a:r>
            <a:r>
              <a:rPr lang="en-US" sz="2400" dirty="0"/>
              <a:t> </a:t>
            </a:r>
            <a:r>
              <a:rPr lang="en-US" sz="2400" dirty="0" err="1"/>
              <a:t>kertas</a:t>
            </a:r>
            <a:r>
              <a:rPr lang="en-US" sz="2400" dirty="0"/>
              <a:t> </a:t>
            </a:r>
            <a:r>
              <a:rPr lang="en-US" sz="2400" dirty="0" err="1"/>
              <a:t>kerja</a:t>
            </a:r>
            <a:r>
              <a:rPr lang="en-US" sz="2400" dirty="0"/>
              <a:t> </a:t>
            </a:r>
            <a:r>
              <a:rPr lang="en-US" sz="2400" dirty="0" err="1"/>
              <a:t>ini</a:t>
            </a:r>
            <a:r>
              <a:rPr lang="en-US" sz="2400" dirty="0"/>
              <a:t> </a:t>
            </a:r>
            <a:r>
              <a:rPr lang="en-US" sz="2400" dirty="0" err="1"/>
              <a:t>digunakan</a:t>
            </a:r>
            <a:r>
              <a:rPr lang="en-US" sz="2400" dirty="0"/>
              <a:t> </a:t>
            </a:r>
            <a:r>
              <a:rPr lang="en-US" sz="2400" dirty="0" err="1"/>
              <a:t>untuk</a:t>
            </a:r>
            <a:r>
              <a:rPr lang="en-US" sz="2400" dirty="0"/>
              <a:t> </a:t>
            </a:r>
            <a:r>
              <a:rPr lang="en-US" sz="2400" dirty="0" err="1"/>
              <a:t>memantau</a:t>
            </a:r>
            <a:r>
              <a:rPr lang="en-US" sz="2400" dirty="0"/>
              <a:t> status </a:t>
            </a:r>
            <a:r>
              <a:rPr lang="en-US" sz="2400" dirty="0" err="1"/>
              <a:t>kertas</a:t>
            </a:r>
            <a:r>
              <a:rPr lang="en-US" sz="2400" dirty="0"/>
              <a:t> </a:t>
            </a:r>
            <a:r>
              <a:rPr lang="en-US" sz="2400" dirty="0" err="1"/>
              <a:t>kerja</a:t>
            </a:r>
            <a:r>
              <a:rPr lang="en-US" sz="2400" dirty="0"/>
              <a:t> </a:t>
            </a:r>
            <a:r>
              <a:rPr lang="en-US" sz="2400" dirty="0" err="1" smtClean="0"/>
              <a:t>pada</a:t>
            </a:r>
            <a:r>
              <a:rPr lang="id-ID" sz="2400" dirty="0" smtClean="0"/>
              <a:t> </a:t>
            </a:r>
            <a:r>
              <a:rPr lang="en-US" sz="2400" dirty="0" err="1" smtClean="0"/>
              <a:t>setiap</a:t>
            </a:r>
            <a:r>
              <a:rPr lang="en-US" sz="2400" dirty="0" smtClean="0"/>
              <a:t> </a:t>
            </a:r>
            <a:r>
              <a:rPr lang="en-US" sz="2400" dirty="0" err="1"/>
              <a:t>tahapan</a:t>
            </a:r>
            <a:r>
              <a:rPr lang="en-US" sz="2400" dirty="0"/>
              <a:t> audit. </a:t>
            </a:r>
            <a:r>
              <a:rPr lang="en-US" sz="2400" dirty="0" err="1"/>
              <a:t>Selain</a:t>
            </a:r>
            <a:r>
              <a:rPr lang="en-US" sz="2400" dirty="0"/>
              <a:t> </a:t>
            </a:r>
            <a:r>
              <a:rPr lang="en-US" sz="2400" dirty="0" err="1"/>
              <a:t>itu</a:t>
            </a:r>
            <a:r>
              <a:rPr lang="en-US" sz="2400" dirty="0"/>
              <a:t>, </a:t>
            </a:r>
            <a:r>
              <a:rPr lang="en-US" sz="2400" dirty="0" err="1"/>
              <a:t>terdapat</a:t>
            </a:r>
            <a:r>
              <a:rPr lang="en-US" sz="2400" dirty="0"/>
              <a:t> pula </a:t>
            </a:r>
            <a:r>
              <a:rPr lang="en-US" sz="2400" dirty="0" err="1"/>
              <a:t>informasi</a:t>
            </a:r>
            <a:r>
              <a:rPr lang="en-US" sz="2400" dirty="0"/>
              <a:t> </a:t>
            </a:r>
            <a:r>
              <a:rPr lang="en-US" sz="2400" dirty="0" err="1"/>
              <a:t>hari</a:t>
            </a:r>
            <a:r>
              <a:rPr lang="en-US" sz="2400" dirty="0"/>
              <a:t> </a:t>
            </a:r>
            <a:r>
              <a:rPr lang="en-US" sz="2400" dirty="0" err="1"/>
              <a:t>dan</a:t>
            </a:r>
            <a:r>
              <a:rPr lang="en-US" sz="2400" dirty="0"/>
              <a:t> jam audit yang </a:t>
            </a:r>
            <a:r>
              <a:rPr lang="en-US" sz="2400" dirty="0" err="1" smtClean="0"/>
              <a:t>telah</a:t>
            </a:r>
            <a:r>
              <a:rPr lang="id-ID" sz="2400" dirty="0" smtClean="0"/>
              <a:t> </a:t>
            </a:r>
            <a:r>
              <a:rPr lang="en-US" sz="2400" dirty="0" err="1" smtClean="0"/>
              <a:t>disesuaikan</a:t>
            </a:r>
            <a:r>
              <a:rPr lang="id-ID" sz="2400" dirty="0" smtClean="0"/>
              <a:t> </a:t>
            </a:r>
            <a:endParaRPr lang="en-US" sz="2400"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645920" y="1834381"/>
            <a:ext cx="8618628" cy="4998964"/>
          </a:xfrm>
          <a:prstGeom prst="rect">
            <a:avLst/>
          </a:prstGeom>
        </p:spPr>
      </p:pic>
    </p:spTree>
    <p:extLst>
      <p:ext uri="{BB962C8B-B14F-4D97-AF65-F5344CB8AC3E}">
        <p14:creationId xmlns:p14="http://schemas.microsoft.com/office/powerpoint/2010/main" val="30277082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619" y="1027906"/>
            <a:ext cx="11900761" cy="4259126"/>
          </a:xfrm>
        </p:spPr>
      </p:pic>
      <p:sp>
        <p:nvSpPr>
          <p:cNvPr id="5" name="Up Arrow Callout 4"/>
          <p:cNvSpPr/>
          <p:nvPr/>
        </p:nvSpPr>
        <p:spPr>
          <a:xfrm>
            <a:off x="145619" y="4611188"/>
            <a:ext cx="2445181" cy="2011681"/>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SA 210, 220, 300, 510</a:t>
            </a:r>
          </a:p>
          <a:p>
            <a:pPr algn="ctr"/>
            <a:r>
              <a:rPr lang="id-ID" sz="1200" dirty="0"/>
              <a:t>Standar Pengendalian mutu No. </a:t>
            </a:r>
            <a:r>
              <a:rPr lang="id-ID" sz="1200" dirty="0" smtClean="0"/>
              <a:t>1</a:t>
            </a:r>
          </a:p>
          <a:p>
            <a:pPr algn="ctr"/>
            <a:r>
              <a:rPr lang="id-ID" sz="1200" dirty="0"/>
              <a:t>Peraturan Pengurus IAPI No. 2</a:t>
            </a:r>
          </a:p>
          <a:p>
            <a:pPr algn="ctr"/>
            <a:r>
              <a:rPr lang="id-ID" dirty="0" smtClean="0"/>
              <a:t>  </a:t>
            </a:r>
            <a:endParaRPr lang="en-US" dirty="0"/>
          </a:p>
        </p:txBody>
      </p:sp>
      <p:sp>
        <p:nvSpPr>
          <p:cNvPr id="6" name="Up Arrow Callout 5"/>
          <p:cNvSpPr/>
          <p:nvPr/>
        </p:nvSpPr>
        <p:spPr>
          <a:xfrm>
            <a:off x="2614499" y="4611188"/>
            <a:ext cx="2397284" cy="2011682"/>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SA 240 260 265 300 315 450 520 610</a:t>
            </a:r>
            <a:endParaRPr lang="en-US" dirty="0"/>
          </a:p>
        </p:txBody>
      </p:sp>
      <p:sp>
        <p:nvSpPr>
          <p:cNvPr id="7" name="Up Arrow Callout 6"/>
          <p:cNvSpPr/>
          <p:nvPr/>
        </p:nvSpPr>
        <p:spPr>
          <a:xfrm>
            <a:off x="5100798" y="4585061"/>
            <a:ext cx="2279718" cy="2050872"/>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SA 315 330 500 540 550 560 570 580 620 </a:t>
            </a:r>
            <a:endParaRPr lang="en-US" dirty="0"/>
          </a:p>
        </p:txBody>
      </p:sp>
      <p:sp>
        <p:nvSpPr>
          <p:cNvPr id="8" name="Up Arrow Callout 7"/>
          <p:cNvSpPr/>
          <p:nvPr/>
        </p:nvSpPr>
        <p:spPr>
          <a:xfrm>
            <a:off x="7475809" y="4598123"/>
            <a:ext cx="2284075" cy="2011683"/>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SA 240 260 265 300 315 450 520 610</a:t>
            </a:r>
            <a:endParaRPr lang="en-US" dirty="0"/>
          </a:p>
        </p:txBody>
      </p:sp>
    </p:spTree>
    <p:extLst>
      <p:ext uri="{BB962C8B-B14F-4D97-AF65-F5344CB8AC3E}">
        <p14:creationId xmlns:p14="http://schemas.microsoft.com/office/powerpoint/2010/main" val="22760747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A1</a:t>
            </a:r>
            <a:endParaRPr lang="en-US" dirty="0"/>
          </a:p>
        </p:txBody>
      </p:sp>
      <p:sp>
        <p:nvSpPr>
          <p:cNvPr id="3" name="Content Placeholder 2"/>
          <p:cNvSpPr>
            <a:spLocks noGrp="1"/>
          </p:cNvSpPr>
          <p:nvPr>
            <p:ph idx="1"/>
          </p:nvPr>
        </p:nvSpPr>
        <p:spPr/>
        <p:txBody>
          <a:bodyPr/>
          <a:lstStyle/>
          <a:p>
            <a:endParaRPr lang="en-US" dirty="0"/>
          </a:p>
        </p:txBody>
      </p:sp>
      <p:grpSp>
        <p:nvGrpSpPr>
          <p:cNvPr id="4" name="Group 3">
            <a:extLst>
              <a:ext uri="{FF2B5EF4-FFF2-40B4-BE49-F238E27FC236}">
                <a16:creationId xmlns:a16="http://schemas.microsoft.com/office/drawing/2014/main" id="{00000000-0008-0000-0200-000045000000}"/>
              </a:ext>
            </a:extLst>
          </p:cNvPr>
          <p:cNvGrpSpPr/>
          <p:nvPr/>
        </p:nvGrpSpPr>
        <p:grpSpPr>
          <a:xfrm>
            <a:off x="514350" y="1771650"/>
            <a:ext cx="11163300" cy="3314700"/>
            <a:chOff x="0" y="0"/>
            <a:chExt cx="11163300" cy="3314700"/>
          </a:xfrm>
        </p:grpSpPr>
        <p:sp>
          <p:nvSpPr>
            <p:cNvPr id="5" name="Right Arrow 4">
              <a:extLst>
                <a:ext uri="{FF2B5EF4-FFF2-40B4-BE49-F238E27FC236}">
                  <a16:creationId xmlns:a16="http://schemas.microsoft.com/office/drawing/2014/main" id="{00000000-0008-0000-0200-000046000000}"/>
                </a:ext>
              </a:extLst>
            </p:cNvPr>
            <p:cNvSpPr/>
            <p:nvPr/>
          </p:nvSpPr>
          <p:spPr>
            <a:xfrm>
              <a:off x="0" y="0"/>
              <a:ext cx="9734550" cy="3314700"/>
            </a:xfrm>
            <a:prstGeom prst="righ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GB" sz="1100"/>
            </a:p>
          </p:txBody>
        </p:sp>
        <p:sp>
          <p:nvSpPr>
            <p:cNvPr id="6" name="Rectangle 5">
              <a:hlinkClick r:id="rId2"/>
              <a:extLst>
                <a:ext uri="{FF2B5EF4-FFF2-40B4-BE49-F238E27FC236}">
                  <a16:creationId xmlns:a16="http://schemas.microsoft.com/office/drawing/2014/main" id="{00000000-0008-0000-0200-000047000000}"/>
                </a:ext>
              </a:extLst>
            </p:cNvPr>
            <p:cNvSpPr/>
            <p:nvPr/>
          </p:nvSpPr>
          <p:spPr>
            <a:xfrm>
              <a:off x="590550" y="1104900"/>
              <a:ext cx="2209800" cy="1152525"/>
            </a:xfrm>
            <a:prstGeom prst="rect">
              <a:avLst/>
            </a:prstGeom>
            <a:gradFill flip="none" rotWithShape="1">
              <a:gsLst>
                <a:gs pos="0">
                  <a:schemeClr val="accent6">
                    <a:lumMod val="50000"/>
                    <a:tint val="66000"/>
                    <a:satMod val="160000"/>
                  </a:schemeClr>
                </a:gs>
                <a:gs pos="50000">
                  <a:schemeClr val="accent6">
                    <a:lumMod val="50000"/>
                    <a:tint val="44500"/>
                    <a:satMod val="160000"/>
                  </a:schemeClr>
                </a:gs>
                <a:gs pos="100000">
                  <a:schemeClr val="accent6">
                    <a:lumMod val="50000"/>
                    <a:tint val="23500"/>
                    <a:satMod val="160000"/>
                  </a:schemeClr>
                </a:gs>
              </a:gsLst>
              <a:path path="circle">
                <a:fillToRect l="50000" t="50000" r="50000" b="50000"/>
              </a:path>
              <a:tileRect/>
            </a:gra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ANALISIS</a:t>
              </a:r>
              <a:r>
                <a:rPr lang="id-ID" sz="1400" b="1" baseline="0">
                  <a:solidFill>
                    <a:schemeClr val="bg1"/>
                  </a:solidFill>
                  <a:latin typeface="+mn-lt"/>
                  <a:ea typeface="Tahoma" panose="020B0604030504040204" pitchFamily="34" charset="0"/>
                  <a:cs typeface="Tahoma" panose="020B0604030504040204" pitchFamily="34" charset="0"/>
                </a:rPr>
                <a:t> PENERIMAAN DAN KEBERLANJUTAN HUBUNGAN DENGAN KLIEN</a:t>
              </a:r>
              <a:endParaRPr lang="en-US" sz="1400" b="1">
                <a:solidFill>
                  <a:schemeClr val="bg1"/>
                </a:solidFill>
                <a:latin typeface="+mn-lt"/>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00000000-0008-0000-0200-000048000000}"/>
                </a:ext>
              </a:extLst>
            </p:cNvPr>
            <p:cNvSpPr/>
            <p:nvPr/>
          </p:nvSpPr>
          <p:spPr>
            <a:xfrm>
              <a:off x="3162300" y="238125"/>
              <a:ext cx="2676526" cy="3028950"/>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8" name="Rectangle 7">
              <a:hlinkClick r:id="rId3"/>
              <a:extLst>
                <a:ext uri="{FF2B5EF4-FFF2-40B4-BE49-F238E27FC236}">
                  <a16:creationId xmlns:a16="http://schemas.microsoft.com/office/drawing/2014/main" id="{00000000-0008-0000-0200-000049000000}"/>
                </a:ext>
              </a:extLst>
            </p:cNvPr>
            <p:cNvSpPr/>
            <p:nvPr/>
          </p:nvSpPr>
          <p:spPr>
            <a:xfrm>
              <a:off x="3305175" y="381000"/>
              <a:ext cx="2371725"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2">
                      <a:lumMod val="10000"/>
                    </a:schemeClr>
                  </a:solidFill>
                </a:rPr>
                <a:t>ALOKASI JAM JASA DAN PERENCANAAN LAINNYA</a:t>
              </a:r>
              <a:endParaRPr lang="en-US" sz="1400" b="1" baseline="0">
                <a:solidFill>
                  <a:schemeClr val="bg2">
                    <a:lumMod val="10000"/>
                  </a:schemeClr>
                </a:solidFill>
              </a:endParaRPr>
            </a:p>
          </p:txBody>
        </p:sp>
        <p:sp>
          <p:nvSpPr>
            <p:cNvPr id="9" name="Rectangle 8">
              <a:hlinkClick r:id="rId4"/>
              <a:extLst>
                <a:ext uri="{FF2B5EF4-FFF2-40B4-BE49-F238E27FC236}">
                  <a16:creationId xmlns:a16="http://schemas.microsoft.com/office/drawing/2014/main" id="{00000000-0008-0000-0200-00004A000000}"/>
                </a:ext>
              </a:extLst>
            </p:cNvPr>
            <p:cNvSpPr/>
            <p:nvPr/>
          </p:nvSpPr>
          <p:spPr>
            <a:xfrm>
              <a:off x="3305175" y="1114425"/>
              <a:ext cx="2371725"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SURAT PERIKATAN</a:t>
              </a:r>
              <a:endParaRPr lang="en-US" sz="1400" b="1" baseline="0">
                <a:solidFill>
                  <a:schemeClr val="bg2">
                    <a:lumMod val="10000"/>
                  </a:schemeClr>
                </a:solidFill>
              </a:endParaRPr>
            </a:p>
          </p:txBody>
        </p:sp>
        <p:sp>
          <p:nvSpPr>
            <p:cNvPr id="10" name="Rectangle 9">
              <a:hlinkClick r:id="rId5"/>
              <a:extLst>
                <a:ext uri="{FF2B5EF4-FFF2-40B4-BE49-F238E27FC236}">
                  <a16:creationId xmlns:a16="http://schemas.microsoft.com/office/drawing/2014/main" id="{00000000-0008-0000-0200-00004B000000}"/>
                </a:ext>
              </a:extLst>
            </p:cNvPr>
            <p:cNvSpPr/>
            <p:nvPr/>
          </p:nvSpPr>
          <p:spPr>
            <a:xfrm>
              <a:off x="3305175" y="1828800"/>
              <a:ext cx="2371725"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PERNYATAAN INDEPENDENSI</a:t>
              </a:r>
              <a:endParaRPr lang="en-US" sz="1400" b="1" baseline="0">
                <a:solidFill>
                  <a:schemeClr val="bg2">
                    <a:lumMod val="10000"/>
                  </a:schemeClr>
                </a:solidFill>
              </a:endParaRPr>
            </a:p>
          </p:txBody>
        </p:sp>
        <p:sp>
          <p:nvSpPr>
            <p:cNvPr id="11" name="Rectangle 10">
              <a:hlinkClick r:id="rId6"/>
              <a:extLst>
                <a:ext uri="{FF2B5EF4-FFF2-40B4-BE49-F238E27FC236}">
                  <a16:creationId xmlns:a16="http://schemas.microsoft.com/office/drawing/2014/main" id="{00000000-0008-0000-0200-00004C000000}"/>
                </a:ext>
              </a:extLst>
            </p:cNvPr>
            <p:cNvSpPr/>
            <p:nvPr/>
          </p:nvSpPr>
          <p:spPr>
            <a:xfrm>
              <a:off x="3305175" y="2552700"/>
              <a:ext cx="2371725"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SURAT TUGAS</a:t>
              </a:r>
              <a:endParaRPr lang="en-US" sz="1400" b="1" baseline="0">
                <a:solidFill>
                  <a:schemeClr val="bg2">
                    <a:lumMod val="10000"/>
                  </a:schemeClr>
                </a:solidFill>
              </a:endParaRPr>
            </a:p>
          </p:txBody>
        </p:sp>
        <p:sp>
          <p:nvSpPr>
            <p:cNvPr id="12" name="Rectangle 11">
              <a:hlinkClick r:id="rId7"/>
              <a:extLst>
                <a:ext uri="{FF2B5EF4-FFF2-40B4-BE49-F238E27FC236}">
                  <a16:creationId xmlns:a16="http://schemas.microsoft.com/office/drawing/2014/main" id="{00000000-0008-0000-0200-00004D000000}"/>
                </a:ext>
              </a:extLst>
            </p:cNvPr>
            <p:cNvSpPr/>
            <p:nvPr/>
          </p:nvSpPr>
          <p:spPr>
            <a:xfrm>
              <a:off x="6191250" y="1095375"/>
              <a:ext cx="2209800" cy="1152525"/>
            </a:xfrm>
            <a:prstGeom prst="rect">
              <a:avLst/>
            </a:prstGeom>
            <a:gradFill flip="none" rotWithShape="1">
              <a:gsLst>
                <a:gs pos="0">
                  <a:schemeClr val="accent6">
                    <a:lumMod val="50000"/>
                    <a:tint val="66000"/>
                    <a:satMod val="160000"/>
                  </a:schemeClr>
                </a:gs>
                <a:gs pos="50000">
                  <a:schemeClr val="accent6">
                    <a:lumMod val="50000"/>
                    <a:tint val="44500"/>
                    <a:satMod val="160000"/>
                  </a:schemeClr>
                </a:gs>
                <a:gs pos="100000">
                  <a:schemeClr val="accent6">
                    <a:lumMod val="50000"/>
                    <a:tint val="23500"/>
                    <a:satMod val="160000"/>
                  </a:schemeClr>
                </a:gs>
              </a:gsLst>
              <a:path path="circle">
                <a:fillToRect l="50000" t="50000" r="50000" b="50000"/>
              </a:path>
              <a:tileRect/>
            </a:gra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KOMUNIKASI </a:t>
              </a:r>
              <a:r>
                <a:rPr lang="en-US" sz="1400" b="1">
                  <a:solidFill>
                    <a:schemeClr val="bg1"/>
                  </a:solidFill>
                  <a:latin typeface="+mn-lt"/>
                  <a:ea typeface="Tahoma" panose="020B0604030504040204" pitchFamily="34" charset="0"/>
                  <a:cs typeface="Tahoma" panose="020B0604030504040204" pitchFamily="34" charset="0"/>
                </a:rPr>
                <a:t>TIM</a:t>
              </a:r>
              <a:r>
                <a:rPr lang="id-ID" sz="1400" b="1">
                  <a:solidFill>
                    <a:schemeClr val="bg1"/>
                  </a:solidFill>
                  <a:latin typeface="+mn-lt"/>
                  <a:ea typeface="Tahoma" panose="020B0604030504040204" pitchFamily="34" charset="0"/>
                  <a:cs typeface="Tahoma" panose="020B0604030504040204" pitchFamily="34" charset="0"/>
                </a:rPr>
                <a:t> PERIKATAN </a:t>
              </a:r>
              <a:endParaRPr lang="en-US" sz="1400" b="1">
                <a:solidFill>
                  <a:schemeClr val="bg1"/>
                </a:solidFill>
                <a:latin typeface="+mn-lt"/>
                <a:ea typeface="Tahoma" panose="020B0604030504040204" pitchFamily="34" charset="0"/>
                <a:cs typeface="Tahoma" panose="020B0604030504040204" pitchFamily="34" charset="0"/>
              </a:endParaRPr>
            </a:p>
          </p:txBody>
        </p:sp>
        <p:sp>
          <p:nvSpPr>
            <p:cNvPr id="13" name="Rectangle 12">
              <a:extLst>
                <a:ext uri="{FF2B5EF4-FFF2-40B4-BE49-F238E27FC236}">
                  <a16:creationId xmlns:a16="http://schemas.microsoft.com/office/drawing/2014/main" id="{00000000-0008-0000-0200-00004E000000}"/>
                </a:ext>
              </a:extLst>
            </p:cNvPr>
            <p:cNvSpPr/>
            <p:nvPr/>
          </p:nvSpPr>
          <p:spPr>
            <a:xfrm>
              <a:off x="9829800" y="1314451"/>
              <a:ext cx="1333500" cy="666750"/>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RISK ASSESSMENT</a:t>
              </a:r>
              <a:endParaRPr lang="en-US" sz="1400" b="1">
                <a:solidFill>
                  <a:schemeClr val="bg1"/>
                </a:solidFill>
                <a:latin typeface="+mn-lt"/>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00000000-0008-0000-0200-00004F000000}"/>
                </a:ext>
              </a:extLst>
            </p:cNvPr>
            <p:cNvSpPr/>
            <p:nvPr/>
          </p:nvSpPr>
          <p:spPr>
            <a:xfrm>
              <a:off x="10287000" y="1076327"/>
              <a:ext cx="428625" cy="228598"/>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A2</a:t>
              </a:r>
              <a:endParaRPr lang="en-US" sz="1400" b="1">
                <a:solidFill>
                  <a:schemeClr val="bg1"/>
                </a:solidFill>
                <a:latin typeface="+mn-lt"/>
                <a:ea typeface="Tahoma" panose="020B0604030504040204" pitchFamily="34" charset="0"/>
                <a:cs typeface="Tahoma" panose="020B0604030504040204" pitchFamily="34" charset="0"/>
              </a:endParaRPr>
            </a:p>
          </p:txBody>
        </p:sp>
      </p:grpSp>
      <p:sp>
        <p:nvSpPr>
          <p:cNvPr id="15" name="Up Arrow Callout 14"/>
          <p:cNvSpPr/>
          <p:nvPr/>
        </p:nvSpPr>
        <p:spPr>
          <a:xfrm>
            <a:off x="790575" y="4623254"/>
            <a:ext cx="2476500" cy="168864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A110</a:t>
            </a:r>
            <a:endParaRPr lang="en-US" dirty="0"/>
          </a:p>
        </p:txBody>
      </p:sp>
      <p:sp>
        <p:nvSpPr>
          <p:cNvPr id="16" name="Up Arrow Callout 15"/>
          <p:cNvSpPr/>
          <p:nvPr/>
        </p:nvSpPr>
        <p:spPr>
          <a:xfrm>
            <a:off x="3686175" y="5091883"/>
            <a:ext cx="2476500" cy="168864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A120, A130, A140, A150</a:t>
            </a:r>
            <a:endParaRPr lang="en-US" dirty="0"/>
          </a:p>
        </p:txBody>
      </p:sp>
      <p:sp>
        <p:nvSpPr>
          <p:cNvPr id="17" name="Up Arrow Callout 16"/>
          <p:cNvSpPr/>
          <p:nvPr/>
        </p:nvSpPr>
        <p:spPr>
          <a:xfrm>
            <a:off x="6581775" y="4787334"/>
            <a:ext cx="2476500" cy="168864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A160</a:t>
            </a:r>
            <a:endParaRPr lang="en-US" dirty="0"/>
          </a:p>
        </p:txBody>
      </p:sp>
    </p:spTree>
    <p:extLst>
      <p:ext uri="{BB962C8B-B14F-4D97-AF65-F5344CB8AC3E}">
        <p14:creationId xmlns:p14="http://schemas.microsoft.com/office/powerpoint/2010/main" val="41462955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A2</a:t>
            </a:r>
            <a:endParaRPr lang="en-US" dirty="0"/>
          </a:p>
        </p:txBody>
      </p:sp>
      <p:sp>
        <p:nvSpPr>
          <p:cNvPr id="3" name="Content Placeholder 2"/>
          <p:cNvSpPr>
            <a:spLocks noGrp="1"/>
          </p:cNvSpPr>
          <p:nvPr>
            <p:ph idx="1"/>
          </p:nvPr>
        </p:nvSpPr>
        <p:spPr/>
        <p:txBody>
          <a:bodyPr/>
          <a:lstStyle/>
          <a:p>
            <a:endParaRPr lang="en-US"/>
          </a:p>
        </p:txBody>
      </p:sp>
      <p:sp>
        <p:nvSpPr>
          <p:cNvPr id="6" name="Right Arrow 5">
            <a:extLst>
              <a:ext uri="{FF2B5EF4-FFF2-40B4-BE49-F238E27FC236}">
                <a16:creationId xmlns:a16="http://schemas.microsoft.com/office/drawing/2014/main" id="{00000000-0008-0000-0200-000035000000}"/>
              </a:ext>
            </a:extLst>
          </p:cNvPr>
          <p:cNvSpPr/>
          <p:nvPr/>
        </p:nvSpPr>
        <p:spPr>
          <a:xfrm>
            <a:off x="-30546" y="1690688"/>
            <a:ext cx="10927146" cy="3548062"/>
          </a:xfrm>
          <a:prstGeom prst="righ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GB" sz="1100"/>
          </a:p>
        </p:txBody>
      </p:sp>
      <p:sp>
        <p:nvSpPr>
          <p:cNvPr id="7" name="Rectangle 6">
            <a:extLst>
              <a:ext uri="{FF2B5EF4-FFF2-40B4-BE49-F238E27FC236}">
                <a16:creationId xmlns:a16="http://schemas.microsoft.com/office/drawing/2014/main" id="{00000000-0008-0000-0200-000036000000}"/>
              </a:ext>
            </a:extLst>
          </p:cNvPr>
          <p:cNvSpPr/>
          <p:nvPr/>
        </p:nvSpPr>
        <p:spPr>
          <a:xfrm>
            <a:off x="3520159" y="2631277"/>
            <a:ext cx="2667001" cy="1595437"/>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8" name="Rectangle 7">
            <a:hlinkClick r:id="rId2"/>
            <a:extLst>
              <a:ext uri="{FF2B5EF4-FFF2-40B4-BE49-F238E27FC236}">
                <a16:creationId xmlns:a16="http://schemas.microsoft.com/office/drawing/2014/main" id="{00000000-0008-0000-0200-000037000000}"/>
              </a:ext>
            </a:extLst>
          </p:cNvPr>
          <p:cNvSpPr/>
          <p:nvPr/>
        </p:nvSpPr>
        <p:spPr>
          <a:xfrm>
            <a:off x="3649427" y="2774152"/>
            <a:ext cx="2362200"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2">
                    <a:lumMod val="10000"/>
                  </a:schemeClr>
                </a:solidFill>
              </a:rPr>
              <a:t>INHERENT RISK</a:t>
            </a:r>
            <a:endParaRPr lang="en-US" sz="1400" b="1" baseline="0">
              <a:solidFill>
                <a:schemeClr val="bg2">
                  <a:lumMod val="10000"/>
                </a:schemeClr>
              </a:solidFill>
            </a:endParaRPr>
          </a:p>
        </p:txBody>
      </p:sp>
      <p:sp>
        <p:nvSpPr>
          <p:cNvPr id="9" name="Rectangle 8">
            <a:hlinkClick r:id="rId3"/>
            <a:extLst>
              <a:ext uri="{FF2B5EF4-FFF2-40B4-BE49-F238E27FC236}">
                <a16:creationId xmlns:a16="http://schemas.microsoft.com/office/drawing/2014/main" id="{00000000-0008-0000-0200-000038000000}"/>
              </a:ext>
            </a:extLst>
          </p:cNvPr>
          <p:cNvSpPr/>
          <p:nvPr/>
        </p:nvSpPr>
        <p:spPr>
          <a:xfrm>
            <a:off x="3649427" y="3507577"/>
            <a:ext cx="2362200"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CONTROL RISK/PENGUJIAN PENGENDALIAN</a:t>
            </a:r>
            <a:endParaRPr lang="en-US" sz="1400" b="1" baseline="0">
              <a:solidFill>
                <a:schemeClr val="bg2">
                  <a:lumMod val="10000"/>
                </a:schemeClr>
              </a:solidFill>
            </a:endParaRPr>
          </a:p>
        </p:txBody>
      </p:sp>
      <p:sp>
        <p:nvSpPr>
          <p:cNvPr id="10" name="Rectangle 9">
            <a:extLst>
              <a:ext uri="{FF2B5EF4-FFF2-40B4-BE49-F238E27FC236}">
                <a16:creationId xmlns:a16="http://schemas.microsoft.com/office/drawing/2014/main" id="{00000000-0008-0000-0200-000039000000}"/>
              </a:ext>
            </a:extLst>
          </p:cNvPr>
          <p:cNvSpPr/>
          <p:nvPr/>
        </p:nvSpPr>
        <p:spPr>
          <a:xfrm>
            <a:off x="30951" y="2271711"/>
            <a:ext cx="2667001" cy="2336006"/>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11" name="Rectangle 10">
            <a:hlinkClick r:id="rId4"/>
            <a:extLst>
              <a:ext uri="{FF2B5EF4-FFF2-40B4-BE49-F238E27FC236}">
                <a16:creationId xmlns:a16="http://schemas.microsoft.com/office/drawing/2014/main" id="{00000000-0008-0000-0200-00003A000000}"/>
              </a:ext>
            </a:extLst>
          </p:cNvPr>
          <p:cNvSpPr/>
          <p:nvPr/>
        </p:nvSpPr>
        <p:spPr>
          <a:xfrm>
            <a:off x="173826" y="2414586"/>
            <a:ext cx="2362200"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MATERIALITAS</a:t>
            </a:r>
            <a:r>
              <a:rPr lang="en-US" sz="1400" b="1" baseline="0">
                <a:solidFill>
                  <a:schemeClr val="bg2">
                    <a:lumMod val="10000"/>
                  </a:schemeClr>
                </a:solidFill>
              </a:rPr>
              <a:t> AWAL</a:t>
            </a:r>
          </a:p>
        </p:txBody>
      </p:sp>
      <p:sp>
        <p:nvSpPr>
          <p:cNvPr id="12" name="Rectangle 11">
            <a:hlinkClick r:id="rId5"/>
            <a:extLst>
              <a:ext uri="{FF2B5EF4-FFF2-40B4-BE49-F238E27FC236}">
                <a16:creationId xmlns:a16="http://schemas.microsoft.com/office/drawing/2014/main" id="{00000000-0008-0000-0200-00003B000000}"/>
              </a:ext>
            </a:extLst>
          </p:cNvPr>
          <p:cNvSpPr/>
          <p:nvPr/>
        </p:nvSpPr>
        <p:spPr>
          <a:xfrm>
            <a:off x="173826" y="3148011"/>
            <a:ext cx="2362200"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PROSEDUR ANALITIS AWAL</a:t>
            </a:r>
          </a:p>
        </p:txBody>
      </p:sp>
      <p:sp>
        <p:nvSpPr>
          <p:cNvPr id="13" name="Rectangle 12">
            <a:hlinkClick r:id="rId6"/>
            <a:extLst>
              <a:ext uri="{FF2B5EF4-FFF2-40B4-BE49-F238E27FC236}">
                <a16:creationId xmlns:a16="http://schemas.microsoft.com/office/drawing/2014/main" id="{00000000-0008-0000-0200-00003C000000}"/>
              </a:ext>
            </a:extLst>
          </p:cNvPr>
          <p:cNvSpPr/>
          <p:nvPr/>
        </p:nvSpPr>
        <p:spPr>
          <a:xfrm>
            <a:off x="173826" y="3862386"/>
            <a:ext cx="2362200"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PEMAHAMAN ENTITAS DAN LINGKUNGAN</a:t>
            </a:r>
            <a:endParaRPr lang="en-US" sz="1400" b="1" baseline="0">
              <a:solidFill>
                <a:schemeClr val="bg2">
                  <a:lumMod val="10000"/>
                </a:schemeClr>
              </a:solidFill>
            </a:endParaRPr>
          </a:p>
        </p:txBody>
      </p:sp>
      <p:sp>
        <p:nvSpPr>
          <p:cNvPr id="14" name="Rectangle 13">
            <a:extLst>
              <a:ext uri="{FF2B5EF4-FFF2-40B4-BE49-F238E27FC236}">
                <a16:creationId xmlns:a16="http://schemas.microsoft.com/office/drawing/2014/main" id="{00000000-0008-0000-0200-00003E000000}"/>
              </a:ext>
            </a:extLst>
          </p:cNvPr>
          <p:cNvSpPr/>
          <p:nvPr/>
        </p:nvSpPr>
        <p:spPr>
          <a:xfrm>
            <a:off x="10893809" y="3152771"/>
            <a:ext cx="1328737" cy="666750"/>
          </a:xfrm>
          <a:prstGeom prst="rect">
            <a:avLst/>
          </a:prstGeom>
          <a:solidFill>
            <a:schemeClr val="tx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RISK RESPONSE</a:t>
            </a:r>
            <a:endParaRPr lang="en-US" sz="1400" b="1">
              <a:solidFill>
                <a:schemeClr val="bg1"/>
              </a:solidFill>
              <a:latin typeface="+mn-lt"/>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00000000-0008-0000-0200-00003F000000}"/>
              </a:ext>
            </a:extLst>
          </p:cNvPr>
          <p:cNvSpPr/>
          <p:nvPr/>
        </p:nvSpPr>
        <p:spPr>
          <a:xfrm>
            <a:off x="11351009" y="2914647"/>
            <a:ext cx="426244" cy="228598"/>
          </a:xfrm>
          <a:prstGeom prst="rect">
            <a:avLst/>
          </a:prstGeom>
          <a:solidFill>
            <a:schemeClr val="tx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B</a:t>
            </a:r>
            <a:endParaRPr lang="en-US" sz="1400" b="1">
              <a:solidFill>
                <a:schemeClr val="bg1"/>
              </a:solidFill>
              <a:latin typeface="+mn-lt"/>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00000000-0008-0000-0200-000040000000}"/>
              </a:ext>
            </a:extLst>
          </p:cNvPr>
          <p:cNvSpPr/>
          <p:nvPr/>
        </p:nvSpPr>
        <p:spPr>
          <a:xfrm>
            <a:off x="6988620" y="2585357"/>
            <a:ext cx="2667001" cy="1650893"/>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17" name="Rectangle 16">
            <a:hlinkClick r:id="rId7"/>
            <a:extLst>
              <a:ext uri="{FF2B5EF4-FFF2-40B4-BE49-F238E27FC236}">
                <a16:creationId xmlns:a16="http://schemas.microsoft.com/office/drawing/2014/main" id="{00000000-0008-0000-0200-000041000000}"/>
              </a:ext>
            </a:extLst>
          </p:cNvPr>
          <p:cNvSpPr/>
          <p:nvPr/>
        </p:nvSpPr>
        <p:spPr>
          <a:xfrm>
            <a:off x="7131495" y="2818030"/>
            <a:ext cx="2362200" cy="540903"/>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RISIKO SALAH SAJI MATERIAL</a:t>
            </a:r>
            <a:endParaRPr lang="en-US" sz="1400" b="1" baseline="0">
              <a:solidFill>
                <a:schemeClr val="bg2">
                  <a:lumMod val="10000"/>
                </a:schemeClr>
              </a:solidFill>
            </a:endParaRPr>
          </a:p>
        </p:txBody>
      </p:sp>
      <p:sp>
        <p:nvSpPr>
          <p:cNvPr id="18" name="Rectangle 17">
            <a:hlinkClick r:id="rId8"/>
            <a:extLst>
              <a:ext uri="{FF2B5EF4-FFF2-40B4-BE49-F238E27FC236}">
                <a16:creationId xmlns:a16="http://schemas.microsoft.com/office/drawing/2014/main" id="{00000000-0008-0000-0200-000042000000}"/>
              </a:ext>
            </a:extLst>
          </p:cNvPr>
          <p:cNvSpPr/>
          <p:nvPr/>
        </p:nvSpPr>
        <p:spPr>
          <a:xfrm>
            <a:off x="7145102" y="3524239"/>
            <a:ext cx="2362200" cy="540903"/>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KOMUNIKASI </a:t>
            </a:r>
            <a:r>
              <a:rPr lang="en-US" sz="1400" b="1" baseline="0">
                <a:solidFill>
                  <a:schemeClr val="bg2">
                    <a:lumMod val="10000"/>
                  </a:schemeClr>
                </a:solidFill>
              </a:rPr>
              <a:t>DENGAN TCWG DAN SPI</a:t>
            </a:r>
          </a:p>
        </p:txBody>
      </p:sp>
      <p:sp>
        <p:nvSpPr>
          <p:cNvPr id="4" name="Up Arrow Callout 3"/>
          <p:cNvSpPr/>
          <p:nvPr/>
        </p:nvSpPr>
        <p:spPr>
          <a:xfrm>
            <a:off x="173826" y="4672524"/>
            <a:ext cx="2351314" cy="1763485"/>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A210, A220, A230</a:t>
            </a:r>
            <a:endParaRPr lang="en-US" dirty="0"/>
          </a:p>
        </p:txBody>
      </p:sp>
      <p:sp>
        <p:nvSpPr>
          <p:cNvPr id="19" name="Up Arrow Callout 18"/>
          <p:cNvSpPr/>
          <p:nvPr/>
        </p:nvSpPr>
        <p:spPr>
          <a:xfrm>
            <a:off x="3649081" y="4749133"/>
            <a:ext cx="2351314" cy="1763485"/>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A240, A250</a:t>
            </a:r>
            <a:endParaRPr lang="en-US" dirty="0"/>
          </a:p>
        </p:txBody>
      </p:sp>
      <p:sp>
        <p:nvSpPr>
          <p:cNvPr id="20" name="Up Arrow Callout 19"/>
          <p:cNvSpPr/>
          <p:nvPr/>
        </p:nvSpPr>
        <p:spPr>
          <a:xfrm>
            <a:off x="7197552" y="4800828"/>
            <a:ext cx="2351314" cy="1763485"/>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A260, A270</a:t>
            </a:r>
            <a:endParaRPr lang="en-US" dirty="0"/>
          </a:p>
        </p:txBody>
      </p:sp>
    </p:spTree>
    <p:extLst>
      <p:ext uri="{BB962C8B-B14F-4D97-AF65-F5344CB8AC3E}">
        <p14:creationId xmlns:p14="http://schemas.microsoft.com/office/powerpoint/2010/main" val="13623636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a:t>
            </a:r>
            <a:endParaRPr lang="en-US" dirty="0"/>
          </a:p>
        </p:txBody>
      </p:sp>
      <p:sp>
        <p:nvSpPr>
          <p:cNvPr id="3" name="Content Placeholder 2"/>
          <p:cNvSpPr>
            <a:spLocks noGrp="1"/>
          </p:cNvSpPr>
          <p:nvPr>
            <p:ph idx="1"/>
          </p:nvPr>
        </p:nvSpPr>
        <p:spPr/>
        <p:txBody>
          <a:bodyPr/>
          <a:lstStyle/>
          <a:p>
            <a:endParaRPr lang="en-US" dirty="0"/>
          </a:p>
        </p:txBody>
      </p:sp>
      <p:sp>
        <p:nvSpPr>
          <p:cNvPr id="4" name="Right Arrow 3">
            <a:extLst>
              <a:ext uri="{FF2B5EF4-FFF2-40B4-BE49-F238E27FC236}">
                <a16:creationId xmlns:a16="http://schemas.microsoft.com/office/drawing/2014/main" id="{00000000-0008-0000-0200-000052000000}"/>
              </a:ext>
            </a:extLst>
          </p:cNvPr>
          <p:cNvSpPr/>
          <p:nvPr/>
        </p:nvSpPr>
        <p:spPr>
          <a:xfrm>
            <a:off x="89298" y="1391502"/>
            <a:ext cx="11353800" cy="4222024"/>
          </a:xfrm>
          <a:prstGeom prst="righ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GB" sz="1100"/>
          </a:p>
        </p:txBody>
      </p:sp>
      <p:sp>
        <p:nvSpPr>
          <p:cNvPr id="5" name="Rectangle 4">
            <a:extLst>
              <a:ext uri="{FF2B5EF4-FFF2-40B4-BE49-F238E27FC236}">
                <a16:creationId xmlns:a16="http://schemas.microsoft.com/office/drawing/2014/main" id="{00000000-0008-0000-0200-000053000000}"/>
              </a:ext>
            </a:extLst>
          </p:cNvPr>
          <p:cNvSpPr/>
          <p:nvPr/>
        </p:nvSpPr>
        <p:spPr>
          <a:xfrm>
            <a:off x="11116796" y="3141321"/>
            <a:ext cx="1281655" cy="642482"/>
          </a:xfrm>
          <a:prstGeom prst="rect">
            <a:avLst/>
          </a:prstGeom>
          <a:solidFill>
            <a:schemeClr val="accent4">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REPORTING</a:t>
            </a:r>
            <a:endParaRPr lang="en-US" sz="1400" b="1">
              <a:solidFill>
                <a:schemeClr val="bg1"/>
              </a:solidFill>
              <a:latin typeface="+mn-lt"/>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00000000-0008-0000-0200-000054000000}"/>
              </a:ext>
            </a:extLst>
          </p:cNvPr>
          <p:cNvSpPr/>
          <p:nvPr/>
        </p:nvSpPr>
        <p:spPr>
          <a:xfrm>
            <a:off x="11545225" y="2887249"/>
            <a:ext cx="410314" cy="220278"/>
          </a:xfrm>
          <a:prstGeom prst="rect">
            <a:avLst/>
          </a:prstGeom>
          <a:solidFill>
            <a:schemeClr val="accent4">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C</a:t>
            </a:r>
            <a:endParaRPr lang="en-US" sz="1400" b="1">
              <a:solidFill>
                <a:schemeClr val="bg1"/>
              </a:solidFill>
              <a:latin typeface="+mn-lt"/>
              <a:ea typeface="Tahoma" panose="020B0604030504040204" pitchFamily="34" charset="0"/>
              <a:cs typeface="Tahoma" panose="020B0604030504040204" pitchFamily="34" charset="0"/>
            </a:endParaRPr>
          </a:p>
        </p:txBody>
      </p:sp>
      <p:sp>
        <p:nvSpPr>
          <p:cNvPr id="7" name="Rectangle 6">
            <a:hlinkClick r:id="rId2"/>
            <a:extLst>
              <a:ext uri="{FF2B5EF4-FFF2-40B4-BE49-F238E27FC236}">
                <a16:creationId xmlns:a16="http://schemas.microsoft.com/office/drawing/2014/main" id="{00000000-0008-0000-0200-000055000000}"/>
              </a:ext>
            </a:extLst>
          </p:cNvPr>
          <p:cNvSpPr/>
          <p:nvPr/>
        </p:nvSpPr>
        <p:spPr>
          <a:xfrm>
            <a:off x="142272" y="2957539"/>
            <a:ext cx="1332368" cy="883412"/>
          </a:xfrm>
          <a:prstGeom prst="rect">
            <a:avLst/>
          </a:prstGeom>
          <a:solidFill>
            <a:schemeClr val="accent4">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WORK</a:t>
            </a:r>
            <a:r>
              <a:rPr lang="id-ID" sz="1400" b="1" baseline="0">
                <a:solidFill>
                  <a:schemeClr val="bg1"/>
                </a:solidFill>
                <a:latin typeface="+mn-lt"/>
                <a:ea typeface="Tahoma" panose="020B0604030504040204" pitchFamily="34" charset="0"/>
                <a:cs typeface="Tahoma" panose="020B0604030504040204" pitchFamily="34" charset="0"/>
              </a:rPr>
              <a:t> SHEET</a:t>
            </a:r>
            <a:endParaRPr lang="en-US" sz="1400" b="1">
              <a:solidFill>
                <a:schemeClr val="bg1"/>
              </a:solidFill>
              <a:latin typeface="+mn-lt"/>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00000000-0008-0000-0200-000056000000}"/>
              </a:ext>
            </a:extLst>
          </p:cNvPr>
          <p:cNvSpPr/>
          <p:nvPr/>
        </p:nvSpPr>
        <p:spPr>
          <a:xfrm>
            <a:off x="1648543" y="2665540"/>
            <a:ext cx="2581751" cy="1537367"/>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9" name="Rectangle 8">
            <a:hlinkClick r:id="rId3"/>
            <a:extLst>
              <a:ext uri="{FF2B5EF4-FFF2-40B4-BE49-F238E27FC236}">
                <a16:creationId xmlns:a16="http://schemas.microsoft.com/office/drawing/2014/main" id="{00000000-0008-0000-0200-000057000000}"/>
              </a:ext>
            </a:extLst>
          </p:cNvPr>
          <p:cNvSpPr/>
          <p:nvPr/>
        </p:nvSpPr>
        <p:spPr>
          <a:xfrm>
            <a:off x="1781674" y="2771493"/>
            <a:ext cx="2286693" cy="5598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2">
                    <a:lumMod val="10000"/>
                  </a:schemeClr>
                </a:solidFill>
              </a:rPr>
              <a:t>ESTIMASI AKUNTANSI</a:t>
            </a:r>
            <a:endParaRPr lang="en-US" sz="1400" b="1" baseline="0">
              <a:solidFill>
                <a:schemeClr val="bg2">
                  <a:lumMod val="10000"/>
                </a:schemeClr>
              </a:solidFill>
            </a:endParaRPr>
          </a:p>
        </p:txBody>
      </p:sp>
      <p:sp>
        <p:nvSpPr>
          <p:cNvPr id="10" name="Rectangle 9">
            <a:hlinkClick r:id="rId4"/>
            <a:extLst>
              <a:ext uri="{FF2B5EF4-FFF2-40B4-BE49-F238E27FC236}">
                <a16:creationId xmlns:a16="http://schemas.microsoft.com/office/drawing/2014/main" id="{00000000-0008-0000-0200-000058000000}"/>
              </a:ext>
            </a:extLst>
          </p:cNvPr>
          <p:cNvSpPr/>
          <p:nvPr/>
        </p:nvSpPr>
        <p:spPr>
          <a:xfrm>
            <a:off x="1781674" y="3504918"/>
            <a:ext cx="2286693" cy="5598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TRANSAKSI DENGAN PIHAK BERELASI</a:t>
            </a:r>
            <a:endParaRPr lang="en-US" sz="1400" b="1" baseline="0">
              <a:solidFill>
                <a:schemeClr val="bg2">
                  <a:lumMod val="10000"/>
                </a:schemeClr>
              </a:solidFill>
            </a:endParaRPr>
          </a:p>
        </p:txBody>
      </p:sp>
      <p:sp>
        <p:nvSpPr>
          <p:cNvPr id="11" name="Rectangle 10">
            <a:extLst>
              <a:ext uri="{FF2B5EF4-FFF2-40B4-BE49-F238E27FC236}">
                <a16:creationId xmlns:a16="http://schemas.microsoft.com/office/drawing/2014/main" id="{00000000-0008-0000-0200-000059000000}"/>
              </a:ext>
            </a:extLst>
          </p:cNvPr>
          <p:cNvSpPr/>
          <p:nvPr/>
        </p:nvSpPr>
        <p:spPr>
          <a:xfrm>
            <a:off x="4429340" y="2654499"/>
            <a:ext cx="2720363" cy="1560313"/>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400" b="1">
              <a:solidFill>
                <a:schemeClr val="bg1"/>
              </a:solidFill>
              <a:latin typeface="+mn-lt"/>
              <a:ea typeface="Tahoma" panose="020B0604030504040204" pitchFamily="34" charset="0"/>
              <a:cs typeface="Tahoma" panose="020B0604030504040204" pitchFamily="34" charset="0"/>
            </a:endParaRPr>
          </a:p>
        </p:txBody>
      </p:sp>
      <p:sp>
        <p:nvSpPr>
          <p:cNvPr id="12" name="Rectangle 11">
            <a:hlinkClick r:id="rId5"/>
            <a:extLst>
              <a:ext uri="{FF2B5EF4-FFF2-40B4-BE49-F238E27FC236}">
                <a16:creationId xmlns:a16="http://schemas.microsoft.com/office/drawing/2014/main" id="{00000000-0008-0000-0200-00005A000000}"/>
              </a:ext>
            </a:extLst>
          </p:cNvPr>
          <p:cNvSpPr/>
          <p:nvPr/>
        </p:nvSpPr>
        <p:spPr>
          <a:xfrm>
            <a:off x="5874606" y="2769113"/>
            <a:ext cx="1191752" cy="5598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2">
                    <a:lumMod val="10000"/>
                  </a:schemeClr>
                </a:solidFill>
              </a:rPr>
              <a:t>PAKAR MANAJEMEN</a:t>
            </a:r>
            <a:endParaRPr lang="en-US" sz="1400" b="1" baseline="0">
              <a:solidFill>
                <a:schemeClr val="bg2">
                  <a:lumMod val="10000"/>
                </a:schemeClr>
              </a:solidFill>
            </a:endParaRPr>
          </a:p>
        </p:txBody>
      </p:sp>
      <p:sp>
        <p:nvSpPr>
          <p:cNvPr id="13" name="Rectangle 12">
            <a:hlinkClick r:id="rId6"/>
            <a:extLst>
              <a:ext uri="{FF2B5EF4-FFF2-40B4-BE49-F238E27FC236}">
                <a16:creationId xmlns:a16="http://schemas.microsoft.com/office/drawing/2014/main" id="{00000000-0008-0000-0200-00005B000000}"/>
              </a:ext>
            </a:extLst>
          </p:cNvPr>
          <p:cNvSpPr/>
          <p:nvPr/>
        </p:nvSpPr>
        <p:spPr>
          <a:xfrm>
            <a:off x="5872225" y="3516824"/>
            <a:ext cx="1191752" cy="5598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2">
                    <a:lumMod val="10000"/>
                  </a:schemeClr>
                </a:solidFill>
              </a:rPr>
              <a:t>PAKAR AUDITOR</a:t>
            </a:r>
            <a:endParaRPr lang="en-US" sz="1400" b="1" baseline="0">
              <a:solidFill>
                <a:schemeClr val="bg2">
                  <a:lumMod val="10000"/>
                </a:schemeClr>
              </a:solidFill>
            </a:endParaRPr>
          </a:p>
        </p:txBody>
      </p:sp>
      <p:sp>
        <p:nvSpPr>
          <p:cNvPr id="14" name="Rectangle 13">
            <a:hlinkClick r:id="rId2"/>
            <a:extLst>
              <a:ext uri="{FF2B5EF4-FFF2-40B4-BE49-F238E27FC236}">
                <a16:creationId xmlns:a16="http://schemas.microsoft.com/office/drawing/2014/main" id="{00000000-0008-0000-0200-00005F000000}"/>
              </a:ext>
            </a:extLst>
          </p:cNvPr>
          <p:cNvSpPr/>
          <p:nvPr/>
        </p:nvSpPr>
        <p:spPr>
          <a:xfrm>
            <a:off x="4485662" y="2798447"/>
            <a:ext cx="1280536" cy="1273490"/>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dirty="0">
                <a:solidFill>
                  <a:schemeClr val="bg2">
                    <a:lumMod val="10000"/>
                  </a:schemeClr>
                </a:solidFill>
              </a:rPr>
              <a:t>PROSEDUR SUBSTANTIVE</a:t>
            </a:r>
            <a:endParaRPr lang="en-US" sz="1400" b="1" baseline="0" dirty="0">
              <a:solidFill>
                <a:schemeClr val="bg2">
                  <a:lumMod val="10000"/>
                </a:schemeClr>
              </a:solidFill>
            </a:endParaRPr>
          </a:p>
        </p:txBody>
      </p:sp>
      <p:sp>
        <p:nvSpPr>
          <p:cNvPr id="15" name="Rectangle 14">
            <a:extLst>
              <a:ext uri="{FF2B5EF4-FFF2-40B4-BE49-F238E27FC236}">
                <a16:creationId xmlns:a16="http://schemas.microsoft.com/office/drawing/2014/main" id="{00000000-0008-0000-0200-000062000000}"/>
              </a:ext>
            </a:extLst>
          </p:cNvPr>
          <p:cNvSpPr/>
          <p:nvPr/>
        </p:nvSpPr>
        <p:spPr>
          <a:xfrm>
            <a:off x="7410565" y="1739859"/>
            <a:ext cx="2645970" cy="3553319"/>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16" name="Rectangle 15">
            <a:hlinkClick r:id="rId7"/>
            <a:extLst>
              <a:ext uri="{FF2B5EF4-FFF2-40B4-BE49-F238E27FC236}">
                <a16:creationId xmlns:a16="http://schemas.microsoft.com/office/drawing/2014/main" id="{00000000-0008-0000-0200-000063000000}"/>
              </a:ext>
            </a:extLst>
          </p:cNvPr>
          <p:cNvSpPr/>
          <p:nvPr/>
        </p:nvSpPr>
        <p:spPr>
          <a:xfrm>
            <a:off x="7596004" y="3924704"/>
            <a:ext cx="2286693" cy="5598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IDENTIFIKASI SALAH SAJI</a:t>
            </a:r>
            <a:endParaRPr lang="en-US" sz="1400" b="1" baseline="0">
              <a:solidFill>
                <a:schemeClr val="bg2">
                  <a:lumMod val="10000"/>
                </a:schemeClr>
              </a:solidFill>
            </a:endParaRPr>
          </a:p>
        </p:txBody>
      </p:sp>
      <p:sp>
        <p:nvSpPr>
          <p:cNvPr id="17" name="Rectangle 16">
            <a:hlinkClick r:id="rId8"/>
            <a:extLst>
              <a:ext uri="{FF2B5EF4-FFF2-40B4-BE49-F238E27FC236}">
                <a16:creationId xmlns:a16="http://schemas.microsoft.com/office/drawing/2014/main" id="{00000000-0008-0000-0200-000067000000}"/>
              </a:ext>
            </a:extLst>
          </p:cNvPr>
          <p:cNvSpPr/>
          <p:nvPr/>
        </p:nvSpPr>
        <p:spPr>
          <a:xfrm>
            <a:off x="7582397" y="1814232"/>
            <a:ext cx="2286693" cy="5598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KOMITMEN DAN KONTINJENSI</a:t>
            </a:r>
            <a:endParaRPr lang="en-US" sz="1400" b="1" baseline="0">
              <a:solidFill>
                <a:schemeClr val="bg2">
                  <a:lumMod val="10000"/>
                </a:schemeClr>
              </a:solidFill>
            </a:endParaRPr>
          </a:p>
        </p:txBody>
      </p:sp>
      <p:sp>
        <p:nvSpPr>
          <p:cNvPr id="18" name="Rectangle 17">
            <a:hlinkClick r:id="rId9"/>
            <a:extLst>
              <a:ext uri="{FF2B5EF4-FFF2-40B4-BE49-F238E27FC236}">
                <a16:creationId xmlns:a16="http://schemas.microsoft.com/office/drawing/2014/main" id="{00000000-0008-0000-0200-000069000000}"/>
              </a:ext>
            </a:extLst>
          </p:cNvPr>
          <p:cNvSpPr/>
          <p:nvPr/>
        </p:nvSpPr>
        <p:spPr>
          <a:xfrm>
            <a:off x="7609611" y="3222575"/>
            <a:ext cx="2286693" cy="5598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KELANGSUNGAN USAHA</a:t>
            </a:r>
            <a:endParaRPr lang="en-US" sz="1400" b="1" baseline="0">
              <a:solidFill>
                <a:schemeClr val="bg2">
                  <a:lumMod val="10000"/>
                </a:schemeClr>
              </a:solidFill>
            </a:endParaRPr>
          </a:p>
        </p:txBody>
      </p:sp>
      <p:sp>
        <p:nvSpPr>
          <p:cNvPr id="19" name="Rectangle 18">
            <a:hlinkClick r:id="rId10"/>
            <a:extLst>
              <a:ext uri="{FF2B5EF4-FFF2-40B4-BE49-F238E27FC236}">
                <a16:creationId xmlns:a16="http://schemas.microsoft.com/office/drawing/2014/main" id="{00000000-0008-0000-0200-00008F000000}"/>
              </a:ext>
            </a:extLst>
          </p:cNvPr>
          <p:cNvSpPr/>
          <p:nvPr/>
        </p:nvSpPr>
        <p:spPr>
          <a:xfrm>
            <a:off x="7615005" y="2509548"/>
            <a:ext cx="2264635" cy="5598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PERISTIWA KEMUDIAN</a:t>
            </a:r>
            <a:endParaRPr lang="en-US" sz="1400" b="1" baseline="0">
              <a:solidFill>
                <a:schemeClr val="bg2">
                  <a:lumMod val="10000"/>
                </a:schemeClr>
              </a:solidFill>
            </a:endParaRPr>
          </a:p>
        </p:txBody>
      </p:sp>
      <p:sp>
        <p:nvSpPr>
          <p:cNvPr id="20" name="Rectangle 19">
            <a:hlinkClick r:id="rId11"/>
            <a:extLst>
              <a:ext uri="{FF2B5EF4-FFF2-40B4-BE49-F238E27FC236}">
                <a16:creationId xmlns:a16="http://schemas.microsoft.com/office/drawing/2014/main" id="{00000000-0008-0000-0200-000061000000}"/>
              </a:ext>
            </a:extLst>
          </p:cNvPr>
          <p:cNvSpPr/>
          <p:nvPr/>
        </p:nvSpPr>
        <p:spPr>
          <a:xfrm>
            <a:off x="7600851" y="4647582"/>
            <a:ext cx="2278789" cy="559878"/>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b="1">
                <a:solidFill>
                  <a:schemeClr val="bg2">
                    <a:lumMod val="10000"/>
                  </a:schemeClr>
                </a:solidFill>
              </a:rPr>
              <a:t>REPRESENTASI MANAJEMEN</a:t>
            </a:r>
            <a:endParaRPr lang="en-US" sz="1400" b="1" baseline="0">
              <a:solidFill>
                <a:schemeClr val="bg2">
                  <a:lumMod val="10000"/>
                </a:schemeClr>
              </a:solidFill>
            </a:endParaRPr>
          </a:p>
        </p:txBody>
      </p:sp>
      <p:sp>
        <p:nvSpPr>
          <p:cNvPr id="21" name="Up Arrow Callout 20"/>
          <p:cNvSpPr/>
          <p:nvPr/>
        </p:nvSpPr>
        <p:spPr>
          <a:xfrm>
            <a:off x="173596" y="4632694"/>
            <a:ext cx="1269720" cy="1149531"/>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B100</a:t>
            </a:r>
            <a:endParaRPr lang="en-US" dirty="0"/>
          </a:p>
        </p:txBody>
      </p:sp>
      <p:sp>
        <p:nvSpPr>
          <p:cNvPr id="22" name="Up Arrow Callout 21"/>
          <p:cNvSpPr/>
          <p:nvPr/>
        </p:nvSpPr>
        <p:spPr>
          <a:xfrm>
            <a:off x="1704178" y="4550506"/>
            <a:ext cx="2364189" cy="1432283"/>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B210, B220</a:t>
            </a:r>
            <a:endParaRPr lang="en-US" dirty="0"/>
          </a:p>
        </p:txBody>
      </p:sp>
      <p:sp>
        <p:nvSpPr>
          <p:cNvPr id="23" name="Up Arrow Callout 22"/>
          <p:cNvSpPr/>
          <p:nvPr/>
        </p:nvSpPr>
        <p:spPr>
          <a:xfrm>
            <a:off x="4606767" y="4577036"/>
            <a:ext cx="2364189" cy="1432283"/>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B260, B270</a:t>
            </a:r>
            <a:endParaRPr lang="en-US" dirty="0"/>
          </a:p>
        </p:txBody>
      </p:sp>
      <p:sp>
        <p:nvSpPr>
          <p:cNvPr id="24" name="Up Arrow Callout 23"/>
          <p:cNvSpPr/>
          <p:nvPr/>
        </p:nvSpPr>
        <p:spPr>
          <a:xfrm>
            <a:off x="7692346" y="5367551"/>
            <a:ext cx="2364189" cy="1432283"/>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B230, B240, B260, B280 </a:t>
            </a:r>
            <a:endParaRPr lang="en-US" dirty="0"/>
          </a:p>
        </p:txBody>
      </p:sp>
    </p:spTree>
    <p:extLst>
      <p:ext uri="{BB962C8B-B14F-4D97-AF65-F5344CB8AC3E}">
        <p14:creationId xmlns:p14="http://schemas.microsoft.com/office/powerpoint/2010/main" val="19782894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a:t>
            </a:r>
            <a:endParaRPr lang="en-US" dirty="0"/>
          </a:p>
        </p:txBody>
      </p:sp>
      <p:sp>
        <p:nvSpPr>
          <p:cNvPr id="3" name="Content Placeholder 2"/>
          <p:cNvSpPr>
            <a:spLocks noGrp="1"/>
          </p:cNvSpPr>
          <p:nvPr>
            <p:ph idx="1"/>
          </p:nvPr>
        </p:nvSpPr>
        <p:spPr/>
        <p:txBody>
          <a:bodyPr/>
          <a:lstStyle/>
          <a:p>
            <a:endParaRPr lang="en-US" dirty="0"/>
          </a:p>
        </p:txBody>
      </p:sp>
      <p:sp>
        <p:nvSpPr>
          <p:cNvPr id="4" name="Right Arrow 3">
            <a:extLst>
              <a:ext uri="{FF2B5EF4-FFF2-40B4-BE49-F238E27FC236}">
                <a16:creationId xmlns:a16="http://schemas.microsoft.com/office/drawing/2014/main" id="{00000000-0008-0000-0200-00008B000000}"/>
              </a:ext>
            </a:extLst>
          </p:cNvPr>
          <p:cNvSpPr/>
          <p:nvPr/>
        </p:nvSpPr>
        <p:spPr>
          <a:xfrm>
            <a:off x="421481" y="1619250"/>
            <a:ext cx="10610851" cy="3619500"/>
          </a:xfrm>
          <a:prstGeom prst="rightArrow">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GB" sz="1100"/>
          </a:p>
        </p:txBody>
      </p:sp>
      <p:sp>
        <p:nvSpPr>
          <p:cNvPr id="5" name="Rectangle 4">
            <a:extLst>
              <a:ext uri="{FF2B5EF4-FFF2-40B4-BE49-F238E27FC236}">
                <a16:creationId xmlns:a16="http://schemas.microsoft.com/office/drawing/2014/main" id="{00000000-0008-0000-0200-00008D000000}"/>
              </a:ext>
            </a:extLst>
          </p:cNvPr>
          <p:cNvSpPr/>
          <p:nvPr/>
        </p:nvSpPr>
        <p:spPr>
          <a:xfrm>
            <a:off x="10115549" y="3095625"/>
            <a:ext cx="1654969" cy="73818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1"/>
                </a:solidFill>
                <a:latin typeface="+mn-lt"/>
                <a:ea typeface="Tahoma" panose="020B0604030504040204" pitchFamily="34" charset="0"/>
                <a:cs typeface="Tahoma" panose="020B0604030504040204" pitchFamily="34" charset="0"/>
              </a:rPr>
              <a:t>LAPORAN AUDITOR INDEPENDEN</a:t>
            </a:r>
            <a:endParaRPr lang="en-US" sz="1400" b="1">
              <a:solidFill>
                <a:schemeClr val="bg1"/>
              </a:solidFill>
              <a:latin typeface="+mn-lt"/>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00000000-0008-0000-0200-00008E000000}"/>
              </a:ext>
            </a:extLst>
          </p:cNvPr>
          <p:cNvSpPr/>
          <p:nvPr/>
        </p:nvSpPr>
        <p:spPr>
          <a:xfrm>
            <a:off x="2895251" y="2631277"/>
            <a:ext cx="2250287" cy="1595437"/>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00000000-0008-0000-0200-000091000000}"/>
              </a:ext>
            </a:extLst>
          </p:cNvPr>
          <p:cNvSpPr/>
          <p:nvPr/>
        </p:nvSpPr>
        <p:spPr>
          <a:xfrm>
            <a:off x="5314946" y="2628895"/>
            <a:ext cx="2250287" cy="1595437"/>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8" name="Rectangle 7">
            <a:hlinkClick r:id="rId2"/>
            <a:extLst>
              <a:ext uri="{FF2B5EF4-FFF2-40B4-BE49-F238E27FC236}">
                <a16:creationId xmlns:a16="http://schemas.microsoft.com/office/drawing/2014/main" id="{00000000-0008-0000-0200-000093000000}"/>
              </a:ext>
            </a:extLst>
          </p:cNvPr>
          <p:cNvSpPr/>
          <p:nvPr/>
        </p:nvSpPr>
        <p:spPr>
          <a:xfrm>
            <a:off x="3019757" y="3518802"/>
            <a:ext cx="1955012"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REVIU PENGUNGKAPAN LK</a:t>
            </a:r>
            <a:endParaRPr lang="en-US" sz="1400" b="1" baseline="0">
              <a:solidFill>
                <a:schemeClr val="bg2">
                  <a:lumMod val="10000"/>
                </a:schemeClr>
              </a:solidFill>
            </a:endParaRPr>
          </a:p>
        </p:txBody>
      </p:sp>
      <p:sp>
        <p:nvSpPr>
          <p:cNvPr id="9" name="Rectangle 8">
            <a:hlinkClick r:id="rId3"/>
            <a:extLst>
              <a:ext uri="{FF2B5EF4-FFF2-40B4-BE49-F238E27FC236}">
                <a16:creationId xmlns:a16="http://schemas.microsoft.com/office/drawing/2014/main" id="{00000000-0008-0000-0200-000044000000}"/>
              </a:ext>
            </a:extLst>
          </p:cNvPr>
          <p:cNvSpPr/>
          <p:nvPr/>
        </p:nvSpPr>
        <p:spPr>
          <a:xfrm>
            <a:off x="3048337" y="2816679"/>
            <a:ext cx="1955012"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b="1" baseline="0">
                <a:solidFill>
                  <a:schemeClr val="bg2">
                    <a:lumMod val="10000"/>
                  </a:schemeClr>
                </a:solidFill>
              </a:rPr>
              <a:t>KOMUNIKASI DENGAN TCWG</a:t>
            </a:r>
          </a:p>
        </p:txBody>
      </p:sp>
      <p:sp>
        <p:nvSpPr>
          <p:cNvPr id="10" name="Rectangle 9">
            <a:hlinkClick r:id="rId4"/>
            <a:extLst>
              <a:ext uri="{FF2B5EF4-FFF2-40B4-BE49-F238E27FC236}">
                <a16:creationId xmlns:a16="http://schemas.microsoft.com/office/drawing/2014/main" id="{00000000-0008-0000-0200-000064000000}"/>
              </a:ext>
            </a:extLst>
          </p:cNvPr>
          <p:cNvSpPr/>
          <p:nvPr/>
        </p:nvSpPr>
        <p:spPr>
          <a:xfrm>
            <a:off x="5456806" y="2748644"/>
            <a:ext cx="1955012"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b="1" baseline="0">
                <a:solidFill>
                  <a:schemeClr val="bg2">
                    <a:lumMod val="10000"/>
                  </a:schemeClr>
                </a:solidFill>
              </a:rPr>
              <a:t>PENELAAHAN MUTU</a:t>
            </a:r>
          </a:p>
        </p:txBody>
      </p:sp>
      <p:sp>
        <p:nvSpPr>
          <p:cNvPr id="11" name="Rectangle 10">
            <a:extLst>
              <a:ext uri="{FF2B5EF4-FFF2-40B4-BE49-F238E27FC236}">
                <a16:creationId xmlns:a16="http://schemas.microsoft.com/office/drawing/2014/main" id="{00000000-0008-0000-0200-000065000000}"/>
              </a:ext>
            </a:extLst>
          </p:cNvPr>
          <p:cNvSpPr/>
          <p:nvPr/>
        </p:nvSpPr>
        <p:spPr>
          <a:xfrm>
            <a:off x="462985" y="2626179"/>
            <a:ext cx="2250287" cy="1595437"/>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12" name="Rectangle 11">
            <a:hlinkClick r:id="rId5"/>
            <a:extLst>
              <a:ext uri="{FF2B5EF4-FFF2-40B4-BE49-F238E27FC236}">
                <a16:creationId xmlns:a16="http://schemas.microsoft.com/office/drawing/2014/main" id="{00000000-0008-0000-0200-000066000000}"/>
              </a:ext>
            </a:extLst>
          </p:cNvPr>
          <p:cNvSpPr/>
          <p:nvPr/>
        </p:nvSpPr>
        <p:spPr>
          <a:xfrm>
            <a:off x="603479" y="2769054"/>
            <a:ext cx="1955012"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b="1" baseline="0">
                <a:solidFill>
                  <a:schemeClr val="bg2">
                    <a:lumMod val="10000"/>
                  </a:schemeClr>
                </a:solidFill>
              </a:rPr>
              <a:t>PENILAIAN MATERIALITAS FINAL</a:t>
            </a:r>
          </a:p>
        </p:txBody>
      </p:sp>
      <p:sp>
        <p:nvSpPr>
          <p:cNvPr id="13" name="Rectangle 12">
            <a:hlinkClick r:id="rId6"/>
            <a:extLst>
              <a:ext uri="{FF2B5EF4-FFF2-40B4-BE49-F238E27FC236}">
                <a16:creationId xmlns:a16="http://schemas.microsoft.com/office/drawing/2014/main" id="{00000000-0008-0000-0200-000068000000}"/>
              </a:ext>
            </a:extLst>
          </p:cNvPr>
          <p:cNvSpPr/>
          <p:nvPr/>
        </p:nvSpPr>
        <p:spPr>
          <a:xfrm>
            <a:off x="604845" y="3467107"/>
            <a:ext cx="1955012"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b="1" baseline="0">
                <a:solidFill>
                  <a:schemeClr val="bg2">
                    <a:lumMod val="10000"/>
                  </a:schemeClr>
                </a:solidFill>
              </a:rPr>
              <a:t>PROSEDUR ANALITIS FINAL</a:t>
            </a:r>
          </a:p>
        </p:txBody>
      </p:sp>
      <p:sp>
        <p:nvSpPr>
          <p:cNvPr id="14" name="Rectangle 13">
            <a:hlinkClick r:id="rId7"/>
            <a:extLst>
              <a:ext uri="{FF2B5EF4-FFF2-40B4-BE49-F238E27FC236}">
                <a16:creationId xmlns:a16="http://schemas.microsoft.com/office/drawing/2014/main" id="{00000000-0008-0000-0200-000090000000}"/>
              </a:ext>
            </a:extLst>
          </p:cNvPr>
          <p:cNvSpPr/>
          <p:nvPr/>
        </p:nvSpPr>
        <p:spPr>
          <a:xfrm>
            <a:off x="5471429" y="3466756"/>
            <a:ext cx="1955012"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baseline="0">
                <a:solidFill>
                  <a:schemeClr val="bg2">
                    <a:lumMod val="10000"/>
                  </a:schemeClr>
                </a:solidFill>
              </a:rPr>
              <a:t>EVALUASI BUKTI AUDIT</a:t>
            </a:r>
            <a:endParaRPr lang="en-US" sz="1400" b="1" baseline="0">
              <a:solidFill>
                <a:schemeClr val="bg2">
                  <a:lumMod val="10000"/>
                </a:schemeClr>
              </a:solidFill>
            </a:endParaRPr>
          </a:p>
        </p:txBody>
      </p:sp>
      <p:sp>
        <p:nvSpPr>
          <p:cNvPr id="15" name="Rectangle 14">
            <a:extLst>
              <a:ext uri="{FF2B5EF4-FFF2-40B4-BE49-F238E27FC236}">
                <a16:creationId xmlns:a16="http://schemas.microsoft.com/office/drawing/2014/main" id="{00000000-0008-0000-0200-00006A000000}"/>
              </a:ext>
            </a:extLst>
          </p:cNvPr>
          <p:cNvSpPr/>
          <p:nvPr/>
        </p:nvSpPr>
        <p:spPr>
          <a:xfrm>
            <a:off x="7660481" y="2612572"/>
            <a:ext cx="2250287" cy="1595437"/>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400" b="1">
              <a:solidFill>
                <a:schemeClr val="bg1"/>
              </a:solidFill>
              <a:latin typeface="+mn-lt"/>
              <a:ea typeface="Tahoma" panose="020B0604030504040204" pitchFamily="34" charset="0"/>
              <a:cs typeface="Tahoma" panose="020B0604030504040204" pitchFamily="34" charset="0"/>
            </a:endParaRPr>
          </a:p>
        </p:txBody>
      </p:sp>
      <p:sp>
        <p:nvSpPr>
          <p:cNvPr id="16" name="Rectangle 15">
            <a:hlinkClick r:id="rId8"/>
            <a:extLst>
              <a:ext uri="{FF2B5EF4-FFF2-40B4-BE49-F238E27FC236}">
                <a16:creationId xmlns:a16="http://schemas.microsoft.com/office/drawing/2014/main" id="{00000000-0008-0000-0200-000092000000}"/>
              </a:ext>
            </a:extLst>
          </p:cNvPr>
          <p:cNvSpPr/>
          <p:nvPr/>
        </p:nvSpPr>
        <p:spPr>
          <a:xfrm>
            <a:off x="7836690" y="2730949"/>
            <a:ext cx="1955012"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d-ID" sz="1400" b="1">
                <a:solidFill>
                  <a:schemeClr val="bg2">
                    <a:lumMod val="10000"/>
                  </a:schemeClr>
                </a:solidFill>
              </a:rPr>
              <a:t>REVIU LAI</a:t>
            </a:r>
            <a:endParaRPr lang="en-US" sz="1400" b="1" baseline="0">
              <a:solidFill>
                <a:schemeClr val="bg2">
                  <a:lumMod val="10000"/>
                </a:schemeClr>
              </a:solidFill>
            </a:endParaRPr>
          </a:p>
        </p:txBody>
      </p:sp>
      <p:sp>
        <p:nvSpPr>
          <p:cNvPr id="17" name="Rectangle 16">
            <a:hlinkClick r:id="rId9"/>
            <a:extLst>
              <a:ext uri="{FF2B5EF4-FFF2-40B4-BE49-F238E27FC236}">
                <a16:creationId xmlns:a16="http://schemas.microsoft.com/office/drawing/2014/main" id="{00000000-0008-0000-0200-00006B000000}"/>
              </a:ext>
            </a:extLst>
          </p:cNvPr>
          <p:cNvSpPr/>
          <p:nvPr/>
        </p:nvSpPr>
        <p:spPr>
          <a:xfrm>
            <a:off x="7837373" y="3429001"/>
            <a:ext cx="1955012" cy="581026"/>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b="1">
                <a:solidFill>
                  <a:schemeClr val="bg2">
                    <a:lumMod val="10000"/>
                  </a:schemeClr>
                </a:solidFill>
              </a:rPr>
              <a:t>AUDIT FINAL MEMORANDUM</a:t>
            </a:r>
            <a:endParaRPr lang="en-US" sz="1400" b="1" baseline="0">
              <a:solidFill>
                <a:schemeClr val="bg2">
                  <a:lumMod val="10000"/>
                </a:schemeClr>
              </a:solidFill>
            </a:endParaRPr>
          </a:p>
        </p:txBody>
      </p:sp>
      <p:sp>
        <p:nvSpPr>
          <p:cNvPr id="18" name="Up Arrow Callout 17"/>
          <p:cNvSpPr/>
          <p:nvPr/>
        </p:nvSpPr>
        <p:spPr>
          <a:xfrm>
            <a:off x="442242" y="4521419"/>
            <a:ext cx="2291772" cy="1932709"/>
          </a:xfrm>
          <a:prstGeom prst="upArrowCallou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d-ID" dirty="0" smtClean="0"/>
              <a:t>C110, C120</a:t>
            </a:r>
            <a:endParaRPr lang="en-US" dirty="0"/>
          </a:p>
        </p:txBody>
      </p:sp>
      <p:sp>
        <p:nvSpPr>
          <p:cNvPr id="19" name="Up Arrow Callout 18"/>
          <p:cNvSpPr/>
          <p:nvPr/>
        </p:nvSpPr>
        <p:spPr>
          <a:xfrm>
            <a:off x="2799187" y="4521419"/>
            <a:ext cx="2291772" cy="1932709"/>
          </a:xfrm>
          <a:prstGeom prst="upArrowCallou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d-ID" dirty="0" smtClean="0"/>
              <a:t>C200</a:t>
            </a:r>
            <a:endParaRPr lang="en-US" dirty="0"/>
          </a:p>
        </p:txBody>
      </p:sp>
      <p:sp>
        <p:nvSpPr>
          <p:cNvPr id="20" name="Up Arrow Callout 19"/>
          <p:cNvSpPr/>
          <p:nvPr/>
        </p:nvSpPr>
        <p:spPr>
          <a:xfrm>
            <a:off x="5164832" y="4560165"/>
            <a:ext cx="2291772" cy="1932709"/>
          </a:xfrm>
          <a:prstGeom prst="upArrowCallou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d-ID" dirty="0" smtClean="0"/>
              <a:t>C300, C400</a:t>
            </a:r>
            <a:endParaRPr lang="en-US" dirty="0"/>
          </a:p>
        </p:txBody>
      </p:sp>
      <p:sp>
        <p:nvSpPr>
          <p:cNvPr id="21" name="Up Arrow Callout 20"/>
          <p:cNvSpPr/>
          <p:nvPr/>
        </p:nvSpPr>
        <p:spPr>
          <a:xfrm>
            <a:off x="7573964" y="4560166"/>
            <a:ext cx="2291772" cy="1932709"/>
          </a:xfrm>
          <a:prstGeom prst="upArrowCallou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d-ID" dirty="0" smtClean="0"/>
              <a:t>C510, C520</a:t>
            </a:r>
            <a:endParaRPr lang="en-US" dirty="0"/>
          </a:p>
        </p:txBody>
      </p:sp>
    </p:spTree>
    <p:extLst>
      <p:ext uri="{BB962C8B-B14F-4D97-AF65-F5344CB8AC3E}">
        <p14:creationId xmlns:p14="http://schemas.microsoft.com/office/powerpoint/2010/main" val="55729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7" name="Content Placeholder 2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313" y="241300"/>
            <a:ext cx="11972809" cy="6250259"/>
          </a:xfrm>
        </p:spPr>
      </p:pic>
      <p:pic>
        <p:nvPicPr>
          <p:cNvPr id="3080"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826663" y="33685163"/>
            <a:ext cx="4257675" cy="3521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3397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2778497" y="1825625"/>
            <a:ext cx="6347635" cy="2585323"/>
          </a:xfrm>
          <a:prstGeom prst="rect">
            <a:avLst/>
          </a:prstGeom>
          <a:noFill/>
        </p:spPr>
        <p:txBody>
          <a:bodyPr wrap="none" lIns="91440" tIns="45720" rIns="91440" bIns="45720">
            <a:spAutoFit/>
          </a:bodyPr>
          <a:lstStyle/>
          <a:p>
            <a:pPr algn="ctr"/>
            <a:r>
              <a:rPr lang="id-ID" sz="5400" b="0" cap="none" spc="0" dirty="0" smtClean="0">
                <a:ln w="0"/>
                <a:solidFill>
                  <a:srgbClr val="FFFF00"/>
                </a:solidFill>
                <a:effectLst>
                  <a:reflection blurRad="6350" stA="53000" endA="300" endPos="35500" dir="5400000" sy="-90000" algn="bl" rotWithShape="0"/>
                </a:effectLst>
              </a:rPr>
              <a:t>Konvensional Auditor </a:t>
            </a:r>
          </a:p>
          <a:p>
            <a:pPr algn="ctr"/>
            <a:r>
              <a:rPr lang="id-ID" sz="5400" dirty="0" smtClean="0">
                <a:ln w="0"/>
                <a:solidFill>
                  <a:srgbClr val="FFFF00"/>
                </a:solidFill>
                <a:effectLst>
                  <a:reflection blurRad="6350" stA="53000" endA="300" endPos="35500" dir="5400000" sy="-90000" algn="bl" rotWithShape="0"/>
                </a:effectLst>
              </a:rPr>
              <a:t>Vs</a:t>
            </a:r>
          </a:p>
          <a:p>
            <a:pPr algn="ctr"/>
            <a:r>
              <a:rPr lang="id-ID" sz="5400" b="0" cap="none" spc="0" dirty="0" smtClean="0">
                <a:ln w="0"/>
                <a:solidFill>
                  <a:srgbClr val="FFFF00"/>
                </a:solidFill>
                <a:effectLst>
                  <a:reflection blurRad="6350" stA="53000" endA="300" endPos="35500" dir="5400000" sy="-90000" algn="bl" rotWithShape="0"/>
                </a:effectLst>
              </a:rPr>
              <a:t>Digital Auditor</a:t>
            </a:r>
            <a:endParaRPr lang="en-US" sz="5400" b="0" cap="none" spc="0" dirty="0">
              <a:ln w="0"/>
              <a:solidFill>
                <a:srgbClr val="FFFF00"/>
              </a:solidFill>
              <a:effectLst>
                <a:reflection blurRad="6350" stA="53000" endA="300" endPos="35500" dir="5400000" sy="-90000" algn="bl" rotWithShape="0"/>
              </a:effectLst>
            </a:endParaRPr>
          </a:p>
        </p:txBody>
      </p:sp>
      <p:sp>
        <p:nvSpPr>
          <p:cNvPr id="6" name="TextBox 5"/>
          <p:cNvSpPr txBox="1"/>
          <p:nvPr/>
        </p:nvSpPr>
        <p:spPr>
          <a:xfrm>
            <a:off x="7796464" y="5414209"/>
            <a:ext cx="2286000" cy="369332"/>
          </a:xfrm>
          <a:prstGeom prst="rect">
            <a:avLst/>
          </a:prstGeom>
          <a:noFill/>
        </p:spPr>
        <p:txBody>
          <a:bodyPr wrap="square" rtlCol="0">
            <a:spAutoFit/>
          </a:bodyPr>
          <a:lstStyle/>
          <a:p>
            <a:r>
              <a:rPr lang="id-ID" dirty="0" err="1" smtClean="0"/>
              <a:t>Soekrisno</a:t>
            </a:r>
            <a:r>
              <a:rPr lang="id-ID" dirty="0" smtClean="0"/>
              <a:t> Agus (2013)</a:t>
            </a:r>
            <a:endParaRPr lang="en-US" dirty="0"/>
          </a:p>
        </p:txBody>
      </p:sp>
    </p:spTree>
    <p:extLst>
      <p:ext uri="{BB962C8B-B14F-4D97-AF65-F5344CB8AC3E}">
        <p14:creationId xmlns:p14="http://schemas.microsoft.com/office/powerpoint/2010/main" val="11271367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smtClean="0"/>
              <a:t>BERANDA</a:t>
            </a:r>
            <a:endParaRPr lang="en-US" dirty="0"/>
          </a:p>
        </p:txBody>
      </p:sp>
      <p:sp>
        <p:nvSpPr>
          <p:cNvPr id="3" name="Content Placeholder 2"/>
          <p:cNvSpPr>
            <a:spLocks noGrp="1"/>
          </p:cNvSpPr>
          <p:nvPr>
            <p:ph idx="1"/>
          </p:nvPr>
        </p:nvSpPr>
        <p:spPr/>
        <p:txBody>
          <a:bodyPr/>
          <a:lstStyle/>
          <a:p>
            <a:pPr marL="0" indent="0">
              <a:buNone/>
            </a:pPr>
            <a:r>
              <a:rPr lang="en-US" dirty="0" err="1"/>
              <a:t>Kertas</a:t>
            </a:r>
            <a:r>
              <a:rPr lang="en-US" dirty="0"/>
              <a:t> </a:t>
            </a:r>
            <a:r>
              <a:rPr lang="en-US" dirty="0" err="1"/>
              <a:t>kerja</a:t>
            </a:r>
            <a:r>
              <a:rPr lang="en-US" dirty="0"/>
              <a:t> </a:t>
            </a:r>
            <a:r>
              <a:rPr lang="en-US" dirty="0" err="1"/>
              <a:t>ini</a:t>
            </a:r>
            <a:r>
              <a:rPr lang="en-US" dirty="0"/>
              <a:t> </a:t>
            </a:r>
            <a:r>
              <a:rPr lang="en-US" dirty="0" err="1"/>
              <a:t>berisi</a:t>
            </a:r>
            <a:r>
              <a:rPr lang="en-US" dirty="0"/>
              <a:t> </a:t>
            </a:r>
            <a:r>
              <a:rPr lang="en-US" dirty="0" err="1"/>
              <a:t>informasi</a:t>
            </a:r>
            <a:r>
              <a:rPr lang="en-US" dirty="0"/>
              <a:t> </a:t>
            </a:r>
            <a:r>
              <a:rPr lang="en-US" dirty="0" err="1"/>
              <a:t>umum</a:t>
            </a:r>
            <a:r>
              <a:rPr lang="en-US" dirty="0"/>
              <a:t> yang </a:t>
            </a:r>
            <a:r>
              <a:rPr lang="en-US" dirty="0" err="1"/>
              <a:t>harus</a:t>
            </a:r>
            <a:r>
              <a:rPr lang="en-US" dirty="0"/>
              <a:t> </a:t>
            </a:r>
            <a:r>
              <a:rPr lang="en-US" dirty="0" err="1"/>
              <a:t>diisi</a:t>
            </a:r>
            <a:r>
              <a:rPr lang="en-US" dirty="0"/>
              <a:t> </a:t>
            </a:r>
            <a:r>
              <a:rPr lang="en-US" dirty="0" err="1"/>
              <a:t>oleh</a:t>
            </a:r>
            <a:r>
              <a:rPr lang="en-US" dirty="0"/>
              <a:t> auditor </a:t>
            </a:r>
            <a:r>
              <a:rPr lang="en-US" dirty="0" err="1"/>
              <a:t>untuk</a:t>
            </a:r>
            <a:r>
              <a:rPr lang="en-US" dirty="0"/>
              <a:t> </a:t>
            </a:r>
            <a:r>
              <a:rPr lang="en-US" dirty="0" err="1" smtClean="0"/>
              <a:t>melakukan</a:t>
            </a:r>
            <a:r>
              <a:rPr lang="id-ID" dirty="0" smtClean="0"/>
              <a:t> </a:t>
            </a:r>
            <a:r>
              <a:rPr lang="en-US" dirty="0" smtClean="0"/>
              <a:t>proses </a:t>
            </a:r>
            <a:r>
              <a:rPr lang="en-US" dirty="0" err="1"/>
              <a:t>selanjutnya</a:t>
            </a:r>
            <a:r>
              <a:rPr lang="en-US" dirty="0"/>
              <a:t> </a:t>
            </a:r>
            <a:r>
              <a:rPr lang="en-US" dirty="0" err="1"/>
              <a:t>dalam</a:t>
            </a:r>
            <a:r>
              <a:rPr lang="en-US" dirty="0"/>
              <a:t> </a:t>
            </a:r>
            <a:r>
              <a:rPr lang="en-US" dirty="0" err="1"/>
              <a:t>aplikasi</a:t>
            </a:r>
            <a:r>
              <a:rPr lang="en-US" dirty="0"/>
              <a:t> </a:t>
            </a:r>
            <a:r>
              <a:rPr lang="en-US" dirty="0" err="1"/>
              <a:t>ini</a:t>
            </a:r>
            <a:r>
              <a:rPr lang="en-US" dirty="0"/>
              <a:t>.</a:t>
            </a:r>
          </a:p>
          <a:p>
            <a:r>
              <a:rPr lang="en-US" dirty="0" err="1"/>
              <a:t>Pada</a:t>
            </a:r>
            <a:r>
              <a:rPr lang="en-US" dirty="0"/>
              <a:t> </a:t>
            </a:r>
            <a:r>
              <a:rPr lang="en-US" dirty="0" err="1"/>
              <a:t>kertas</a:t>
            </a:r>
            <a:r>
              <a:rPr lang="en-US" dirty="0"/>
              <a:t> </a:t>
            </a:r>
            <a:r>
              <a:rPr lang="en-US" dirty="0" err="1"/>
              <a:t>kerja</a:t>
            </a:r>
            <a:r>
              <a:rPr lang="en-US" dirty="0"/>
              <a:t> </a:t>
            </a:r>
            <a:r>
              <a:rPr lang="en-US" dirty="0" err="1"/>
              <a:t>ini</a:t>
            </a:r>
            <a:r>
              <a:rPr lang="en-US" dirty="0"/>
              <a:t> </a:t>
            </a:r>
            <a:r>
              <a:rPr lang="en-US" dirty="0" err="1"/>
              <a:t>ada</a:t>
            </a:r>
            <a:r>
              <a:rPr lang="en-US" dirty="0"/>
              <a:t> 3 (</a:t>
            </a:r>
            <a:r>
              <a:rPr lang="en-US" dirty="0" err="1"/>
              <a:t>tiga</a:t>
            </a:r>
            <a:r>
              <a:rPr lang="en-US" dirty="0"/>
              <a:t>) </a:t>
            </a:r>
            <a:r>
              <a:rPr lang="en-US" dirty="0" err="1"/>
              <a:t>jenis</a:t>
            </a:r>
            <a:r>
              <a:rPr lang="en-US" dirty="0"/>
              <a:t> </a:t>
            </a:r>
            <a:r>
              <a:rPr lang="en-US" dirty="0" err="1"/>
              <a:t>isian</a:t>
            </a:r>
            <a:r>
              <a:rPr lang="en-US" dirty="0"/>
              <a:t> </a:t>
            </a:r>
            <a:r>
              <a:rPr lang="en-US" dirty="0" err="1"/>
              <a:t>yaitu</a:t>
            </a:r>
            <a:r>
              <a:rPr lang="en-US" dirty="0"/>
              <a:t> </a:t>
            </a:r>
            <a:r>
              <a:rPr lang="en-US" dirty="0" err="1"/>
              <a:t>sebagai</a:t>
            </a:r>
            <a:r>
              <a:rPr lang="en-US" dirty="0"/>
              <a:t> </a:t>
            </a:r>
            <a:r>
              <a:rPr lang="en-US" dirty="0" err="1"/>
              <a:t>berikut</a:t>
            </a:r>
            <a:r>
              <a:rPr lang="en-US" dirty="0"/>
              <a:t>.</a:t>
            </a:r>
          </a:p>
          <a:p>
            <a:r>
              <a:rPr lang="en-US" dirty="0"/>
              <a:t>1. </a:t>
            </a:r>
            <a:r>
              <a:rPr lang="en-US" dirty="0" err="1"/>
              <a:t>Identitas</a:t>
            </a:r>
            <a:r>
              <a:rPr lang="en-US" dirty="0"/>
              <a:t> Auditor </a:t>
            </a:r>
            <a:r>
              <a:rPr lang="en-US" dirty="0" err="1"/>
              <a:t>dan</a:t>
            </a:r>
            <a:r>
              <a:rPr lang="en-US" dirty="0"/>
              <a:t> Tim </a:t>
            </a:r>
            <a:r>
              <a:rPr lang="en-US" dirty="0" err="1"/>
              <a:t>Perikatan</a:t>
            </a:r>
            <a:r>
              <a:rPr lang="en-US" dirty="0"/>
              <a:t>;</a:t>
            </a:r>
          </a:p>
          <a:p>
            <a:r>
              <a:rPr lang="en-US" dirty="0"/>
              <a:t>2. </a:t>
            </a:r>
            <a:r>
              <a:rPr lang="en-US" dirty="0" err="1"/>
              <a:t>Identitas</a:t>
            </a:r>
            <a:r>
              <a:rPr lang="en-US" dirty="0"/>
              <a:t> </a:t>
            </a:r>
            <a:r>
              <a:rPr lang="en-US" dirty="0" err="1"/>
              <a:t>Klien</a:t>
            </a:r>
            <a:r>
              <a:rPr lang="en-US" dirty="0"/>
              <a:t>; </a:t>
            </a:r>
            <a:r>
              <a:rPr lang="en-US" dirty="0" err="1"/>
              <a:t>serta</a:t>
            </a:r>
            <a:endParaRPr lang="en-US" dirty="0"/>
          </a:p>
          <a:p>
            <a:r>
              <a:rPr lang="en-US" dirty="0"/>
              <a:t>3. </a:t>
            </a:r>
            <a:r>
              <a:rPr lang="en-US" dirty="0" err="1"/>
              <a:t>Informasi</a:t>
            </a:r>
            <a:r>
              <a:rPr lang="en-US" dirty="0"/>
              <a:t> </a:t>
            </a:r>
            <a:r>
              <a:rPr lang="en-US" dirty="0" err="1"/>
              <a:t>Perikatan</a:t>
            </a:r>
            <a:r>
              <a:rPr lang="en-US" dirty="0"/>
              <a:t>.</a:t>
            </a:r>
          </a:p>
        </p:txBody>
      </p:sp>
    </p:spTree>
    <p:extLst>
      <p:ext uri="{BB962C8B-B14F-4D97-AF65-F5344CB8AC3E}">
        <p14:creationId xmlns:p14="http://schemas.microsoft.com/office/powerpoint/2010/main" val="41731712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261257" y="130629"/>
            <a:ext cx="11612880" cy="6583680"/>
          </a:xfrm>
        </p:spPr>
        <p:txBody>
          <a:bodyPr>
            <a:normAutofit fontScale="77500" lnSpcReduction="20000"/>
          </a:bodyPr>
          <a:lstStyle/>
          <a:p>
            <a:pPr marL="0" indent="0">
              <a:buNone/>
            </a:pPr>
            <a:r>
              <a:rPr lang="en-US" sz="3800" dirty="0"/>
              <a:t>Cara </a:t>
            </a:r>
            <a:r>
              <a:rPr lang="en-US" sz="3800" dirty="0" err="1"/>
              <a:t>pengisian</a:t>
            </a:r>
            <a:r>
              <a:rPr lang="en-US" sz="3800" dirty="0"/>
              <a:t>:</a:t>
            </a:r>
          </a:p>
          <a:p>
            <a:pPr marL="0" indent="0">
              <a:buNone/>
            </a:pPr>
            <a:r>
              <a:rPr lang="en-US" sz="3300" dirty="0"/>
              <a:t>1. </a:t>
            </a:r>
            <a:r>
              <a:rPr lang="en-US" sz="3300" dirty="0" err="1"/>
              <a:t>Identitas</a:t>
            </a:r>
            <a:r>
              <a:rPr lang="en-US" sz="3300" dirty="0"/>
              <a:t> auditor </a:t>
            </a:r>
            <a:r>
              <a:rPr lang="en-US" sz="3300" dirty="0" err="1"/>
              <a:t>diisi</a:t>
            </a:r>
            <a:r>
              <a:rPr lang="en-US" sz="3300" dirty="0"/>
              <a:t> </a:t>
            </a:r>
            <a:r>
              <a:rPr lang="en-US" sz="3300" dirty="0" err="1"/>
              <a:t>secara</a:t>
            </a:r>
            <a:r>
              <a:rPr lang="en-US" sz="3300" dirty="0"/>
              <a:t> manual (</a:t>
            </a:r>
            <a:r>
              <a:rPr lang="en-US" sz="3300" dirty="0" err="1"/>
              <a:t>ditandai</a:t>
            </a:r>
            <a:r>
              <a:rPr lang="en-US" sz="3300" dirty="0"/>
              <a:t> ***) </a:t>
            </a:r>
            <a:r>
              <a:rPr lang="en-US" sz="3300" dirty="0" err="1"/>
              <a:t>kecuali</a:t>
            </a:r>
            <a:r>
              <a:rPr lang="en-US" sz="3300" dirty="0"/>
              <a:t> </a:t>
            </a:r>
            <a:r>
              <a:rPr lang="en-US" sz="3300" dirty="0" err="1"/>
              <a:t>susunan</a:t>
            </a:r>
            <a:r>
              <a:rPr lang="en-US" sz="3300" dirty="0"/>
              <a:t> </a:t>
            </a:r>
            <a:r>
              <a:rPr lang="en-US" sz="3300" dirty="0" err="1"/>
              <a:t>tim</a:t>
            </a:r>
            <a:r>
              <a:rPr lang="en-US" sz="3300" dirty="0"/>
              <a:t> </a:t>
            </a:r>
            <a:r>
              <a:rPr lang="en-US" sz="3300" dirty="0" err="1" smtClean="0"/>
              <a:t>perikatan</a:t>
            </a:r>
            <a:r>
              <a:rPr lang="id-ID" sz="3300" dirty="0" smtClean="0"/>
              <a:t> </a:t>
            </a:r>
            <a:r>
              <a:rPr lang="en-US" sz="3300" dirty="0" smtClean="0"/>
              <a:t>yang </a:t>
            </a:r>
            <a:r>
              <a:rPr lang="en-US" sz="3300" dirty="0" err="1"/>
              <a:t>terisi</a:t>
            </a:r>
            <a:r>
              <a:rPr lang="en-US" sz="3300" dirty="0"/>
              <a:t> </a:t>
            </a:r>
            <a:r>
              <a:rPr lang="en-US" sz="3300" dirty="0" err="1"/>
              <a:t>secara</a:t>
            </a:r>
            <a:r>
              <a:rPr lang="en-US" sz="3300" dirty="0"/>
              <a:t> </a:t>
            </a:r>
            <a:r>
              <a:rPr lang="en-US" sz="3300" dirty="0" err="1"/>
              <a:t>otomatis</a:t>
            </a:r>
            <a:r>
              <a:rPr lang="en-US" sz="3300" dirty="0"/>
              <a:t> (</a:t>
            </a:r>
            <a:r>
              <a:rPr lang="en-US" sz="3300" dirty="0" err="1"/>
              <a:t>ditandai</a:t>
            </a:r>
            <a:r>
              <a:rPr lang="en-US" sz="3300" dirty="0"/>
              <a:t> *). </a:t>
            </a:r>
            <a:r>
              <a:rPr lang="en-US" sz="3300" dirty="0" err="1"/>
              <a:t>Untuk</a:t>
            </a:r>
            <a:r>
              <a:rPr lang="en-US" sz="3300" dirty="0"/>
              <a:t> “</a:t>
            </a:r>
            <a:r>
              <a:rPr lang="en-US" sz="3300" dirty="0" err="1"/>
              <a:t>Susunan</a:t>
            </a:r>
            <a:r>
              <a:rPr lang="en-US" sz="3300" dirty="0"/>
              <a:t> Tim </a:t>
            </a:r>
            <a:r>
              <a:rPr lang="en-US" sz="3300" dirty="0" err="1"/>
              <a:t>Perikatan</a:t>
            </a:r>
            <a:r>
              <a:rPr lang="en-US" sz="3300" dirty="0"/>
              <a:t>” </a:t>
            </a:r>
            <a:r>
              <a:rPr lang="en-US" sz="3300" dirty="0" err="1" smtClean="0"/>
              <a:t>akan</a:t>
            </a:r>
            <a:r>
              <a:rPr lang="id-ID" sz="3300" dirty="0" smtClean="0"/>
              <a:t> </a:t>
            </a:r>
            <a:r>
              <a:rPr lang="en-US" sz="3300" dirty="0" err="1" smtClean="0"/>
              <a:t>terisi</a:t>
            </a:r>
            <a:r>
              <a:rPr lang="en-US" sz="3300" dirty="0" smtClean="0"/>
              <a:t> </a:t>
            </a:r>
            <a:r>
              <a:rPr lang="en-US" sz="3300" dirty="0" err="1"/>
              <a:t>secara</a:t>
            </a:r>
            <a:r>
              <a:rPr lang="en-US" sz="3300" dirty="0"/>
              <a:t> </a:t>
            </a:r>
            <a:r>
              <a:rPr lang="en-US" sz="3300" dirty="0" err="1"/>
              <a:t>otomatis</a:t>
            </a:r>
            <a:r>
              <a:rPr lang="en-US" sz="3300" dirty="0"/>
              <a:t> </a:t>
            </a:r>
            <a:r>
              <a:rPr lang="en-US" sz="3300" dirty="0" err="1"/>
              <a:t>berasal</a:t>
            </a:r>
            <a:r>
              <a:rPr lang="en-US" sz="3300" dirty="0"/>
              <a:t> </a:t>
            </a:r>
            <a:r>
              <a:rPr lang="en-US" sz="3300" dirty="0" err="1"/>
              <a:t>dari</a:t>
            </a:r>
            <a:r>
              <a:rPr lang="en-US" sz="3300" dirty="0"/>
              <a:t> </a:t>
            </a:r>
            <a:r>
              <a:rPr lang="en-US" sz="3300" dirty="0" err="1"/>
              <a:t>gabungan</a:t>
            </a:r>
            <a:r>
              <a:rPr lang="en-US" sz="3300" dirty="0"/>
              <a:t> </a:t>
            </a:r>
            <a:r>
              <a:rPr lang="en-US" sz="3300" dirty="0" err="1"/>
              <a:t>kertas</a:t>
            </a:r>
            <a:r>
              <a:rPr lang="en-US" sz="3300" dirty="0"/>
              <a:t> </a:t>
            </a:r>
            <a:r>
              <a:rPr lang="en-US" sz="3300" dirty="0" err="1"/>
              <a:t>kerja</a:t>
            </a:r>
            <a:r>
              <a:rPr lang="en-US" sz="3300" dirty="0"/>
              <a:t> A.1103 </a:t>
            </a:r>
            <a:r>
              <a:rPr lang="en-US" sz="3300" dirty="0" err="1"/>
              <a:t>setelah</a:t>
            </a:r>
            <a:r>
              <a:rPr lang="en-US" sz="3300" dirty="0"/>
              <a:t> </a:t>
            </a:r>
            <a:r>
              <a:rPr lang="en-US" sz="3300" dirty="0" err="1" smtClean="0"/>
              <a:t>mengisi</a:t>
            </a:r>
            <a:r>
              <a:rPr lang="id-ID" sz="3300" dirty="0" smtClean="0"/>
              <a:t> </a:t>
            </a:r>
            <a:r>
              <a:rPr lang="en-US" sz="3300" dirty="0" err="1" smtClean="0"/>
              <a:t>nama</a:t>
            </a:r>
            <a:r>
              <a:rPr lang="en-US" sz="3300" dirty="0" smtClean="0"/>
              <a:t> </a:t>
            </a:r>
            <a:r>
              <a:rPr lang="en-US" sz="3300" dirty="0" err="1"/>
              <a:t>tim</a:t>
            </a:r>
            <a:r>
              <a:rPr lang="en-US" sz="3300" dirty="0"/>
              <a:t> yang </a:t>
            </a:r>
            <a:r>
              <a:rPr lang="en-US" sz="3300" dirty="0" err="1"/>
              <a:t>ditunjuk</a:t>
            </a:r>
            <a:r>
              <a:rPr lang="en-US" sz="3300" dirty="0"/>
              <a:t> </a:t>
            </a:r>
            <a:r>
              <a:rPr lang="en-US" sz="3300" dirty="0" err="1"/>
              <a:t>dan</a:t>
            </a:r>
            <a:r>
              <a:rPr lang="en-US" sz="3300" dirty="0"/>
              <a:t> A.120 </a:t>
            </a:r>
            <a:r>
              <a:rPr lang="en-US" sz="3300" dirty="0" err="1"/>
              <a:t>setelah</a:t>
            </a:r>
            <a:r>
              <a:rPr lang="en-US" sz="3300" dirty="0"/>
              <a:t> </a:t>
            </a:r>
            <a:r>
              <a:rPr lang="en-US" sz="3300" dirty="0" err="1"/>
              <a:t>mengisi</a:t>
            </a:r>
            <a:r>
              <a:rPr lang="en-US" sz="3300" dirty="0"/>
              <a:t> </a:t>
            </a:r>
            <a:r>
              <a:rPr lang="en-US" sz="3300" dirty="0" err="1"/>
              <a:t>posisi</a:t>
            </a:r>
            <a:r>
              <a:rPr lang="en-US" sz="3300" dirty="0"/>
              <a:t> </a:t>
            </a:r>
            <a:r>
              <a:rPr lang="en-US" sz="3300" dirty="0" err="1"/>
              <a:t>dalam</a:t>
            </a:r>
            <a:r>
              <a:rPr lang="en-US" sz="3300" dirty="0"/>
              <a:t> </a:t>
            </a:r>
            <a:r>
              <a:rPr lang="en-US" sz="3300" dirty="0" err="1"/>
              <a:t>tim.</a:t>
            </a:r>
            <a:endParaRPr lang="en-US" sz="3300" dirty="0"/>
          </a:p>
          <a:p>
            <a:pPr marL="0" indent="0">
              <a:buNone/>
            </a:pPr>
            <a:r>
              <a:rPr lang="en-US" sz="3300" dirty="0"/>
              <a:t>2. </a:t>
            </a:r>
            <a:r>
              <a:rPr lang="en-US" sz="3300" dirty="0" err="1"/>
              <a:t>Identitas</a:t>
            </a:r>
            <a:r>
              <a:rPr lang="en-US" sz="3300" dirty="0"/>
              <a:t> </a:t>
            </a:r>
            <a:r>
              <a:rPr lang="en-US" sz="3300" dirty="0" err="1"/>
              <a:t>klien</a:t>
            </a:r>
            <a:r>
              <a:rPr lang="en-US" sz="3300" dirty="0"/>
              <a:t> </a:t>
            </a:r>
            <a:r>
              <a:rPr lang="en-US" sz="3300" dirty="0" err="1"/>
              <a:t>diisi</a:t>
            </a:r>
            <a:r>
              <a:rPr lang="en-US" sz="3300" dirty="0"/>
              <a:t> </a:t>
            </a:r>
            <a:r>
              <a:rPr lang="en-US" sz="3300" dirty="0" err="1"/>
              <a:t>secara</a:t>
            </a:r>
            <a:r>
              <a:rPr lang="en-US" sz="3300" dirty="0"/>
              <a:t> manual (</a:t>
            </a:r>
            <a:r>
              <a:rPr lang="en-US" sz="3300" dirty="0" err="1"/>
              <a:t>ditandai</a:t>
            </a:r>
            <a:r>
              <a:rPr lang="en-US" sz="3300" dirty="0"/>
              <a:t> ***) </a:t>
            </a:r>
            <a:r>
              <a:rPr lang="en-US" sz="3300" dirty="0" err="1"/>
              <a:t>maupun</a:t>
            </a:r>
            <a:r>
              <a:rPr lang="en-US" sz="3300" dirty="0"/>
              <a:t> dropdown (</a:t>
            </a:r>
            <a:r>
              <a:rPr lang="en-US" sz="3300" dirty="0" err="1"/>
              <a:t>ditandai</a:t>
            </a:r>
            <a:r>
              <a:rPr lang="en-US" sz="3300" dirty="0"/>
              <a:t> </a:t>
            </a:r>
            <a:r>
              <a:rPr lang="en-US" sz="3300" dirty="0" smtClean="0"/>
              <a:t>**)</a:t>
            </a:r>
            <a:r>
              <a:rPr lang="id-ID" sz="3300" dirty="0" smtClean="0"/>
              <a:t> </a:t>
            </a:r>
            <a:r>
              <a:rPr lang="en-US" sz="3300" dirty="0" err="1" smtClean="0"/>
              <a:t>sesuai</a:t>
            </a:r>
            <a:r>
              <a:rPr lang="en-US" sz="3300" dirty="0" smtClean="0"/>
              <a:t> </a:t>
            </a:r>
            <a:r>
              <a:rPr lang="en-US" sz="3300" dirty="0" err="1"/>
              <a:t>dengan</a:t>
            </a:r>
            <a:r>
              <a:rPr lang="en-US" sz="3300" dirty="0"/>
              <a:t> </a:t>
            </a:r>
            <a:r>
              <a:rPr lang="en-US" sz="3300" dirty="0" err="1"/>
              <a:t>kondisi</a:t>
            </a:r>
            <a:r>
              <a:rPr lang="en-US" sz="3300" dirty="0"/>
              <a:t> auditee.</a:t>
            </a:r>
          </a:p>
          <a:p>
            <a:pPr marL="0" indent="0">
              <a:buNone/>
            </a:pPr>
            <a:r>
              <a:rPr lang="en-US" sz="3300" dirty="0"/>
              <a:t>3. </a:t>
            </a:r>
            <a:r>
              <a:rPr lang="en-US" sz="3300" dirty="0" err="1"/>
              <a:t>Isian</a:t>
            </a:r>
            <a:r>
              <a:rPr lang="en-US" sz="3300" dirty="0"/>
              <a:t> </a:t>
            </a:r>
            <a:r>
              <a:rPr lang="en-US" sz="3300" dirty="0" err="1"/>
              <a:t>untuk</a:t>
            </a:r>
            <a:r>
              <a:rPr lang="en-US" sz="3300" dirty="0"/>
              <a:t> “</a:t>
            </a:r>
            <a:r>
              <a:rPr lang="en-US" sz="3300" dirty="0" err="1"/>
              <a:t>Tipe</a:t>
            </a:r>
            <a:r>
              <a:rPr lang="en-US" sz="3300" dirty="0"/>
              <a:t> </a:t>
            </a:r>
            <a:r>
              <a:rPr lang="en-US" sz="3300" dirty="0" err="1"/>
              <a:t>Perikatan</a:t>
            </a:r>
            <a:r>
              <a:rPr lang="en-US" sz="3300" dirty="0"/>
              <a:t>” </a:t>
            </a:r>
            <a:r>
              <a:rPr lang="en-US" sz="3300" dirty="0" err="1"/>
              <a:t>akan</a:t>
            </a:r>
            <a:r>
              <a:rPr lang="en-US" sz="3300" dirty="0"/>
              <a:t> </a:t>
            </a:r>
            <a:r>
              <a:rPr lang="en-US" sz="3300" dirty="0" err="1"/>
              <a:t>menentukan</a:t>
            </a:r>
            <a:r>
              <a:rPr lang="en-US" sz="3300" dirty="0"/>
              <a:t> </a:t>
            </a:r>
            <a:r>
              <a:rPr lang="en-US" sz="3300" dirty="0" err="1"/>
              <a:t>prosedur</a:t>
            </a:r>
            <a:r>
              <a:rPr lang="en-US" sz="3300" dirty="0"/>
              <a:t> </a:t>
            </a:r>
            <a:r>
              <a:rPr lang="en-US" sz="3300" dirty="0" err="1"/>
              <a:t>lanjutan</a:t>
            </a:r>
            <a:r>
              <a:rPr lang="en-US" sz="3300" dirty="0"/>
              <a:t> yang </a:t>
            </a:r>
            <a:r>
              <a:rPr lang="en-US" sz="3300" dirty="0" err="1" smtClean="0"/>
              <a:t>terkait</a:t>
            </a:r>
            <a:r>
              <a:rPr lang="id-ID" sz="3300" dirty="0" smtClean="0"/>
              <a:t> </a:t>
            </a:r>
            <a:r>
              <a:rPr lang="en-US" sz="3300" dirty="0" err="1" smtClean="0"/>
              <a:t>dan</a:t>
            </a:r>
            <a:r>
              <a:rPr lang="en-US" sz="3300" dirty="0" smtClean="0"/>
              <a:t> </a:t>
            </a:r>
            <a:r>
              <a:rPr lang="en-US" sz="3300" dirty="0" err="1"/>
              <a:t>dapat</a:t>
            </a:r>
            <a:r>
              <a:rPr lang="en-US" sz="3300" dirty="0"/>
              <a:t> </a:t>
            </a:r>
            <a:r>
              <a:rPr lang="en-US" sz="3300" dirty="0" err="1"/>
              <a:t>dilihat</a:t>
            </a:r>
            <a:r>
              <a:rPr lang="en-US" sz="3300" dirty="0"/>
              <a:t> </a:t>
            </a:r>
            <a:r>
              <a:rPr lang="en-US" sz="3300" dirty="0" err="1"/>
              <a:t>pada</a:t>
            </a:r>
            <a:r>
              <a:rPr lang="en-US" sz="3300" dirty="0"/>
              <a:t> </a:t>
            </a:r>
            <a:r>
              <a:rPr lang="en-US" sz="3300" dirty="0" err="1"/>
              <a:t>layar</a:t>
            </a:r>
            <a:r>
              <a:rPr lang="en-US" sz="3300" dirty="0"/>
              <a:t> “Content.”</a:t>
            </a:r>
          </a:p>
          <a:p>
            <a:pPr marL="0" indent="0">
              <a:buNone/>
            </a:pPr>
            <a:r>
              <a:rPr lang="en-US" sz="3300" dirty="0" err="1" smtClean="0"/>
              <a:t>Jika</a:t>
            </a:r>
            <a:r>
              <a:rPr lang="en-US" sz="3300" dirty="0" smtClean="0"/>
              <a:t> </a:t>
            </a:r>
            <a:r>
              <a:rPr lang="en-US" sz="3300" dirty="0" err="1"/>
              <a:t>diisi</a:t>
            </a:r>
            <a:r>
              <a:rPr lang="en-US" sz="3300" dirty="0"/>
              <a:t> </a:t>
            </a:r>
            <a:r>
              <a:rPr lang="en-US" sz="3300" dirty="0" err="1"/>
              <a:t>pilihan</a:t>
            </a:r>
            <a:r>
              <a:rPr lang="en-US" sz="3300" dirty="0"/>
              <a:t> “</a:t>
            </a:r>
            <a:r>
              <a:rPr lang="en-US" sz="3300" dirty="0" err="1"/>
              <a:t>Perikatan</a:t>
            </a:r>
            <a:r>
              <a:rPr lang="en-US" sz="3300" dirty="0"/>
              <a:t> </a:t>
            </a:r>
            <a:r>
              <a:rPr lang="en-US" sz="3300" dirty="0" err="1"/>
              <a:t>Tahun</a:t>
            </a:r>
            <a:r>
              <a:rPr lang="en-US" sz="3300" dirty="0"/>
              <a:t> </a:t>
            </a:r>
            <a:r>
              <a:rPr lang="en-US" sz="3300" dirty="0" err="1"/>
              <a:t>Pertama</a:t>
            </a:r>
            <a:r>
              <a:rPr lang="en-US" sz="3300" dirty="0"/>
              <a:t>” </a:t>
            </a:r>
            <a:r>
              <a:rPr lang="en-US" sz="3300" dirty="0" err="1"/>
              <a:t>maka</a:t>
            </a:r>
            <a:r>
              <a:rPr lang="en-US" sz="3300" dirty="0"/>
              <a:t> </a:t>
            </a:r>
            <a:r>
              <a:rPr lang="en-US" sz="3300" dirty="0" err="1"/>
              <a:t>pada</a:t>
            </a:r>
            <a:r>
              <a:rPr lang="en-US" sz="3300" dirty="0"/>
              <a:t> “Content” </a:t>
            </a:r>
            <a:r>
              <a:rPr lang="en-US" sz="3300" dirty="0" err="1" smtClean="0"/>
              <a:t>akan</a:t>
            </a:r>
            <a:r>
              <a:rPr lang="id-ID" sz="3300" dirty="0" smtClean="0"/>
              <a:t> </a:t>
            </a:r>
            <a:r>
              <a:rPr lang="en-US" sz="3300" dirty="0" err="1" smtClean="0"/>
              <a:t>muncul</a:t>
            </a:r>
            <a:r>
              <a:rPr lang="en-US" sz="3300" dirty="0" smtClean="0"/>
              <a:t> </a:t>
            </a:r>
            <a:r>
              <a:rPr lang="en-US" sz="3300" dirty="0"/>
              <a:t>“A.170 </a:t>
            </a:r>
            <a:r>
              <a:rPr lang="en-US" sz="3300" dirty="0" err="1"/>
              <a:t>Perikatan</a:t>
            </a:r>
            <a:r>
              <a:rPr lang="en-US" sz="3300" dirty="0"/>
              <a:t> </a:t>
            </a:r>
            <a:r>
              <a:rPr lang="en-US" sz="3300" dirty="0" err="1"/>
              <a:t>Tahun</a:t>
            </a:r>
            <a:r>
              <a:rPr lang="en-US" sz="3300" dirty="0"/>
              <a:t> </a:t>
            </a:r>
            <a:r>
              <a:rPr lang="en-US" sz="3300" dirty="0" err="1"/>
              <a:t>Pertama</a:t>
            </a:r>
            <a:r>
              <a:rPr lang="en-US" sz="3300" dirty="0"/>
              <a:t>”. </a:t>
            </a:r>
            <a:r>
              <a:rPr lang="en-US" sz="3300" dirty="0" err="1"/>
              <a:t>Selain</a:t>
            </a:r>
            <a:r>
              <a:rPr lang="en-US" sz="3300" dirty="0"/>
              <a:t> </a:t>
            </a:r>
            <a:r>
              <a:rPr lang="en-US" sz="3300" dirty="0" err="1"/>
              <a:t>itu</a:t>
            </a:r>
            <a:r>
              <a:rPr lang="en-US" sz="3300" dirty="0"/>
              <a:t>, </a:t>
            </a:r>
            <a:r>
              <a:rPr lang="en-US" sz="3300" dirty="0" err="1"/>
              <a:t>pada</a:t>
            </a:r>
            <a:r>
              <a:rPr lang="en-US" sz="3300" dirty="0"/>
              <a:t> </a:t>
            </a:r>
            <a:r>
              <a:rPr lang="en-US" sz="3300" dirty="0" err="1"/>
              <a:t>kertas</a:t>
            </a:r>
            <a:r>
              <a:rPr lang="en-US" sz="3300" dirty="0"/>
              <a:t> </a:t>
            </a:r>
            <a:r>
              <a:rPr lang="en-US" sz="3300" dirty="0" err="1"/>
              <a:t>kerja</a:t>
            </a:r>
            <a:r>
              <a:rPr lang="en-US" sz="3300" dirty="0"/>
              <a:t> “</a:t>
            </a:r>
            <a:r>
              <a:rPr lang="en-US" sz="3300" dirty="0" smtClean="0"/>
              <a:t>A.110</a:t>
            </a:r>
            <a:r>
              <a:rPr lang="id-ID" sz="3300" dirty="0" smtClean="0"/>
              <a:t> </a:t>
            </a:r>
            <a:r>
              <a:rPr lang="en-US" sz="3300" dirty="0" err="1" smtClean="0"/>
              <a:t>Analisis</a:t>
            </a:r>
            <a:r>
              <a:rPr lang="en-US" sz="3300" dirty="0" smtClean="0"/>
              <a:t> </a:t>
            </a:r>
            <a:r>
              <a:rPr lang="en-US" sz="3300" dirty="0" err="1"/>
              <a:t>Penerimaan</a:t>
            </a:r>
            <a:r>
              <a:rPr lang="en-US" sz="3300" dirty="0"/>
              <a:t> </a:t>
            </a:r>
            <a:r>
              <a:rPr lang="en-US" sz="3300" dirty="0" err="1"/>
              <a:t>dan</a:t>
            </a:r>
            <a:r>
              <a:rPr lang="en-US" sz="3300" dirty="0"/>
              <a:t> </a:t>
            </a:r>
            <a:r>
              <a:rPr lang="en-US" sz="3300" dirty="0" err="1"/>
              <a:t>Keberlanjutan</a:t>
            </a:r>
            <a:r>
              <a:rPr lang="en-US" sz="3300" dirty="0"/>
              <a:t> </a:t>
            </a:r>
            <a:r>
              <a:rPr lang="en-US" sz="3300" dirty="0" err="1"/>
              <a:t>Hubungan</a:t>
            </a:r>
            <a:r>
              <a:rPr lang="en-US" sz="3300" dirty="0"/>
              <a:t> </a:t>
            </a:r>
            <a:r>
              <a:rPr lang="en-US" sz="3300" dirty="0" err="1"/>
              <a:t>dengan</a:t>
            </a:r>
            <a:r>
              <a:rPr lang="en-US" sz="3300" dirty="0"/>
              <a:t> </a:t>
            </a:r>
            <a:r>
              <a:rPr lang="en-US" sz="3300" dirty="0" err="1"/>
              <a:t>Klien</a:t>
            </a:r>
            <a:r>
              <a:rPr lang="en-US" sz="3300" dirty="0"/>
              <a:t>” </a:t>
            </a:r>
            <a:r>
              <a:rPr lang="en-US" sz="3300" dirty="0" err="1" smtClean="0"/>
              <a:t>muncul</a:t>
            </a:r>
            <a:r>
              <a:rPr lang="id-ID" sz="3300" dirty="0" smtClean="0"/>
              <a:t> </a:t>
            </a:r>
            <a:r>
              <a:rPr lang="en-US" sz="3300" dirty="0" err="1" smtClean="0"/>
              <a:t>pertanyaan</a:t>
            </a:r>
            <a:r>
              <a:rPr lang="en-US" sz="3300" dirty="0" smtClean="0"/>
              <a:t> </a:t>
            </a:r>
            <a:r>
              <a:rPr lang="en-US" sz="3300" dirty="0" err="1"/>
              <a:t>Nomor</a:t>
            </a:r>
            <a:r>
              <a:rPr lang="en-US" sz="3300" dirty="0"/>
              <a:t> 7 </a:t>
            </a:r>
            <a:r>
              <a:rPr lang="en-US" sz="3300" dirty="0" err="1"/>
              <a:t>terkait</a:t>
            </a:r>
            <a:r>
              <a:rPr lang="en-US" sz="3300" dirty="0"/>
              <a:t> </a:t>
            </a:r>
            <a:r>
              <a:rPr lang="en-US" sz="3300" dirty="0" err="1"/>
              <a:t>komunikasi</a:t>
            </a:r>
            <a:r>
              <a:rPr lang="en-US" sz="3300" dirty="0"/>
              <a:t> </a:t>
            </a:r>
            <a:r>
              <a:rPr lang="en-US" sz="3300" dirty="0" err="1"/>
              <a:t>dengan</a:t>
            </a:r>
            <a:r>
              <a:rPr lang="en-US" sz="3300" dirty="0"/>
              <a:t> auditor </a:t>
            </a:r>
            <a:r>
              <a:rPr lang="en-US" sz="3300" dirty="0" err="1"/>
              <a:t>pendahulu</a:t>
            </a:r>
            <a:r>
              <a:rPr lang="en-US" sz="3300" dirty="0"/>
              <a:t>.</a:t>
            </a:r>
          </a:p>
          <a:p>
            <a:pPr marL="0" indent="0">
              <a:buNone/>
            </a:pPr>
            <a:r>
              <a:rPr lang="en-US" sz="3300" dirty="0"/>
              <a:t>4. </a:t>
            </a:r>
            <a:r>
              <a:rPr lang="en-US" sz="3300" dirty="0" err="1"/>
              <a:t>Isian</a:t>
            </a:r>
            <a:r>
              <a:rPr lang="en-US" sz="3300" dirty="0"/>
              <a:t> </a:t>
            </a:r>
            <a:r>
              <a:rPr lang="en-US" sz="3300" dirty="0" err="1"/>
              <a:t>untuk</a:t>
            </a:r>
            <a:r>
              <a:rPr lang="en-US" sz="3300" dirty="0"/>
              <a:t> “</a:t>
            </a:r>
            <a:r>
              <a:rPr lang="en-US" sz="3300" dirty="0" err="1"/>
              <a:t>Standar</a:t>
            </a:r>
            <a:r>
              <a:rPr lang="en-US" sz="3300" dirty="0"/>
              <a:t> </a:t>
            </a:r>
            <a:r>
              <a:rPr lang="en-US" sz="3300" dirty="0" err="1"/>
              <a:t>Akuntansi</a:t>
            </a:r>
            <a:r>
              <a:rPr lang="en-US" sz="3300" dirty="0"/>
              <a:t> </a:t>
            </a:r>
            <a:r>
              <a:rPr lang="en-US" sz="3300" dirty="0" err="1"/>
              <a:t>Klien</a:t>
            </a:r>
            <a:r>
              <a:rPr lang="en-US" sz="3300" dirty="0"/>
              <a:t>” </a:t>
            </a:r>
            <a:r>
              <a:rPr lang="en-US" sz="3300" dirty="0" err="1"/>
              <a:t>akan</a:t>
            </a:r>
            <a:r>
              <a:rPr lang="en-US" sz="3300" dirty="0"/>
              <a:t> </a:t>
            </a:r>
            <a:r>
              <a:rPr lang="en-US" sz="3300" dirty="0" err="1"/>
              <a:t>menentukan</a:t>
            </a:r>
            <a:r>
              <a:rPr lang="en-US" sz="3300" dirty="0"/>
              <a:t> link template </a:t>
            </a:r>
            <a:r>
              <a:rPr lang="en-US" sz="3300" dirty="0" err="1" smtClean="0"/>
              <a:t>laporan</a:t>
            </a:r>
            <a:r>
              <a:rPr lang="id-ID" sz="3300" dirty="0" smtClean="0"/>
              <a:t> </a:t>
            </a:r>
            <a:r>
              <a:rPr lang="en-US" sz="3300" dirty="0" err="1" smtClean="0"/>
              <a:t>posisi</a:t>
            </a:r>
            <a:r>
              <a:rPr lang="en-US" sz="3300" dirty="0" smtClean="0"/>
              <a:t> </a:t>
            </a:r>
            <a:r>
              <a:rPr lang="en-US" sz="3300" dirty="0" err="1"/>
              <a:t>keuangan</a:t>
            </a:r>
            <a:r>
              <a:rPr lang="en-US" sz="3300" dirty="0"/>
              <a:t>/</a:t>
            </a:r>
            <a:r>
              <a:rPr lang="en-US" sz="3300" dirty="0" err="1"/>
              <a:t>laporan</a:t>
            </a:r>
            <a:r>
              <a:rPr lang="en-US" sz="3300" dirty="0"/>
              <a:t> </a:t>
            </a:r>
            <a:r>
              <a:rPr lang="en-US" sz="3300" dirty="0" err="1"/>
              <a:t>laba</a:t>
            </a:r>
            <a:r>
              <a:rPr lang="en-US" sz="3300" dirty="0"/>
              <a:t> </a:t>
            </a:r>
            <a:r>
              <a:rPr lang="en-US" sz="3300" dirty="0" err="1"/>
              <a:t>rugi</a:t>
            </a:r>
            <a:r>
              <a:rPr lang="en-US" sz="3300" dirty="0"/>
              <a:t> </a:t>
            </a:r>
            <a:r>
              <a:rPr lang="en-US" sz="3300" dirty="0" err="1"/>
              <a:t>sesuai</a:t>
            </a:r>
            <a:r>
              <a:rPr lang="en-US" sz="3300" dirty="0"/>
              <a:t> </a:t>
            </a:r>
            <a:r>
              <a:rPr lang="en-US" sz="3300" dirty="0" err="1"/>
              <a:t>dengan</a:t>
            </a:r>
            <a:r>
              <a:rPr lang="en-US" sz="3300" dirty="0"/>
              <a:t> </a:t>
            </a:r>
            <a:r>
              <a:rPr lang="en-US" sz="3300" dirty="0" err="1"/>
              <a:t>standar</a:t>
            </a:r>
            <a:r>
              <a:rPr lang="en-US" sz="3300" dirty="0"/>
              <a:t> </a:t>
            </a:r>
            <a:r>
              <a:rPr lang="en-US" sz="3300" dirty="0" err="1"/>
              <a:t>tersebut</a:t>
            </a:r>
            <a:r>
              <a:rPr lang="en-US" sz="3300" dirty="0"/>
              <a:t>.</a:t>
            </a:r>
          </a:p>
          <a:p>
            <a:pPr marL="0" indent="0">
              <a:buNone/>
            </a:pPr>
            <a:r>
              <a:rPr lang="en-US" sz="3300" dirty="0" err="1" smtClean="0"/>
              <a:t>Jika</a:t>
            </a:r>
            <a:r>
              <a:rPr lang="en-US" sz="3300" dirty="0" smtClean="0"/>
              <a:t> </a:t>
            </a:r>
            <a:r>
              <a:rPr lang="en-US" sz="3300" dirty="0" err="1"/>
              <a:t>memilih</a:t>
            </a:r>
            <a:r>
              <a:rPr lang="en-US" sz="3300" dirty="0"/>
              <a:t> “SAK </a:t>
            </a:r>
            <a:r>
              <a:rPr lang="en-US" sz="3300" dirty="0" err="1"/>
              <a:t>umum</a:t>
            </a:r>
            <a:r>
              <a:rPr lang="en-US" sz="3300" dirty="0"/>
              <a:t> </a:t>
            </a:r>
            <a:r>
              <a:rPr lang="en-US" sz="3300" dirty="0" err="1"/>
              <a:t>konvergensi</a:t>
            </a:r>
            <a:r>
              <a:rPr lang="en-US" sz="3300" dirty="0"/>
              <a:t> IFRS” </a:t>
            </a:r>
            <a:r>
              <a:rPr lang="en-US" sz="3300" dirty="0" err="1"/>
              <a:t>akan</a:t>
            </a:r>
            <a:r>
              <a:rPr lang="en-US" sz="3300" dirty="0"/>
              <a:t> </a:t>
            </a:r>
            <a:r>
              <a:rPr lang="en-US" sz="3300" dirty="0" err="1"/>
              <a:t>berpengaruh</a:t>
            </a:r>
            <a:r>
              <a:rPr lang="en-US" sz="3300" dirty="0"/>
              <a:t> </a:t>
            </a:r>
            <a:r>
              <a:rPr lang="en-US" sz="3300" dirty="0" err="1"/>
              <a:t>pada</a:t>
            </a:r>
            <a:r>
              <a:rPr lang="en-US" sz="3300" dirty="0" smtClean="0"/>
              <a:t>:</a:t>
            </a:r>
            <a:r>
              <a:rPr lang="id-ID" sz="3300" dirty="0" smtClean="0"/>
              <a:t> </a:t>
            </a:r>
            <a:r>
              <a:rPr lang="en-US" sz="3300" dirty="0" err="1" smtClean="0"/>
              <a:t>Muncul</a:t>
            </a:r>
            <a:r>
              <a:rPr lang="en-US" sz="3300" dirty="0" smtClean="0"/>
              <a:t> </a:t>
            </a:r>
            <a:r>
              <a:rPr lang="en-US" sz="3300" dirty="0"/>
              <a:t>“B.290 </a:t>
            </a:r>
            <a:r>
              <a:rPr lang="en-US" sz="3300" dirty="0" err="1"/>
              <a:t>Informasi</a:t>
            </a:r>
            <a:r>
              <a:rPr lang="en-US" sz="3300" dirty="0"/>
              <a:t> </a:t>
            </a:r>
            <a:r>
              <a:rPr lang="en-US" sz="3300" dirty="0" err="1"/>
              <a:t>Segmen</a:t>
            </a:r>
            <a:r>
              <a:rPr lang="en-US" sz="3300" dirty="0"/>
              <a:t>” </a:t>
            </a:r>
            <a:r>
              <a:rPr lang="en-US" sz="3300" dirty="0" err="1"/>
              <a:t>namun</a:t>
            </a:r>
            <a:r>
              <a:rPr lang="en-US" sz="3300" dirty="0"/>
              <a:t> </a:t>
            </a:r>
            <a:r>
              <a:rPr lang="en-US" sz="3300" dirty="0" err="1"/>
              <a:t>jika</a:t>
            </a:r>
            <a:r>
              <a:rPr lang="en-US" sz="3300" dirty="0"/>
              <a:t> </a:t>
            </a:r>
            <a:r>
              <a:rPr lang="en-US" sz="3300" dirty="0" err="1"/>
              <a:t>memilih</a:t>
            </a:r>
            <a:r>
              <a:rPr lang="en-US" sz="3300" dirty="0"/>
              <a:t> </a:t>
            </a:r>
            <a:r>
              <a:rPr lang="en-US" sz="3300" dirty="0" err="1"/>
              <a:t>selain</a:t>
            </a:r>
            <a:r>
              <a:rPr lang="en-US" sz="3300" dirty="0"/>
              <a:t> “SAK </a:t>
            </a:r>
            <a:r>
              <a:rPr lang="en-US" sz="3300" dirty="0" err="1" smtClean="0"/>
              <a:t>umum</a:t>
            </a:r>
            <a:r>
              <a:rPr lang="id-ID" sz="3300" dirty="0" smtClean="0"/>
              <a:t> </a:t>
            </a:r>
            <a:r>
              <a:rPr lang="en-US" sz="3300" dirty="0" err="1" smtClean="0"/>
              <a:t>konvergensi</a:t>
            </a:r>
            <a:r>
              <a:rPr lang="en-US" sz="3300" dirty="0" smtClean="0"/>
              <a:t> </a:t>
            </a:r>
            <a:r>
              <a:rPr lang="en-US" sz="3300" dirty="0"/>
              <a:t>IFRS” </a:t>
            </a:r>
            <a:r>
              <a:rPr lang="en-US" sz="3300" dirty="0" err="1"/>
              <a:t>maka</a:t>
            </a:r>
            <a:r>
              <a:rPr lang="en-US" sz="3300" dirty="0"/>
              <a:t> B290 </a:t>
            </a:r>
            <a:r>
              <a:rPr lang="en-US" sz="3300" dirty="0" err="1"/>
              <a:t>tidak</a:t>
            </a:r>
            <a:r>
              <a:rPr lang="en-US" sz="3300" dirty="0"/>
              <a:t> </a:t>
            </a:r>
            <a:r>
              <a:rPr lang="en-US" sz="3300" dirty="0" err="1"/>
              <a:t>akan</a:t>
            </a:r>
            <a:r>
              <a:rPr lang="en-US" sz="3300" dirty="0"/>
              <a:t> </a:t>
            </a:r>
            <a:r>
              <a:rPr lang="en-US" sz="3300" dirty="0" err="1"/>
              <a:t>muncul</a:t>
            </a:r>
            <a:r>
              <a:rPr lang="en-US" sz="3300" dirty="0" smtClean="0"/>
              <a:t>.</a:t>
            </a:r>
            <a:r>
              <a:rPr lang="id-ID" sz="3300" dirty="0" smtClean="0"/>
              <a:t> </a:t>
            </a:r>
            <a:endParaRPr lang="en-US" sz="3300" dirty="0"/>
          </a:p>
          <a:p>
            <a:pPr marL="0" indent="0">
              <a:buNone/>
            </a:pPr>
            <a:r>
              <a:rPr lang="en-US" sz="3300" dirty="0" err="1"/>
              <a:t>Reviu</a:t>
            </a:r>
            <a:r>
              <a:rPr lang="en-US" sz="3300" dirty="0"/>
              <a:t> </a:t>
            </a:r>
            <a:r>
              <a:rPr lang="en-US" sz="3300" dirty="0" err="1"/>
              <a:t>pengungkapan</a:t>
            </a:r>
            <a:r>
              <a:rPr lang="en-US" sz="3300" dirty="0"/>
              <a:t> </a:t>
            </a:r>
            <a:r>
              <a:rPr lang="en-US" sz="3300" dirty="0" err="1"/>
              <a:t>laporan</a:t>
            </a:r>
            <a:r>
              <a:rPr lang="en-US" sz="3300" dirty="0"/>
              <a:t> </a:t>
            </a:r>
            <a:r>
              <a:rPr lang="en-US" sz="3300" dirty="0" err="1"/>
              <a:t>keuangan</a:t>
            </a:r>
            <a:r>
              <a:rPr lang="en-US" sz="3300" dirty="0"/>
              <a:t> </a:t>
            </a:r>
            <a:r>
              <a:rPr lang="en-US" sz="3300" dirty="0" err="1"/>
              <a:t>pada</a:t>
            </a:r>
            <a:r>
              <a:rPr lang="en-US" sz="3300" dirty="0"/>
              <a:t> form C200 </a:t>
            </a:r>
            <a:r>
              <a:rPr lang="en-US" sz="3300" dirty="0" err="1"/>
              <a:t>sesuai</a:t>
            </a:r>
            <a:r>
              <a:rPr lang="en-US" sz="3300" dirty="0"/>
              <a:t> </a:t>
            </a:r>
            <a:r>
              <a:rPr lang="en-US" sz="3300" dirty="0" err="1"/>
              <a:t>dengan</a:t>
            </a:r>
            <a:r>
              <a:rPr lang="en-US" sz="3300" dirty="0"/>
              <a:t> SAK </a:t>
            </a:r>
            <a:r>
              <a:rPr lang="en-US" sz="3300" dirty="0" smtClean="0"/>
              <a:t>yang</a:t>
            </a:r>
            <a:r>
              <a:rPr lang="id-ID" sz="3300" dirty="0" smtClean="0"/>
              <a:t> </a:t>
            </a:r>
            <a:r>
              <a:rPr lang="en-US" sz="3300" dirty="0" smtClean="0"/>
              <a:t>auditor </a:t>
            </a:r>
            <a:r>
              <a:rPr lang="en-US" sz="3300" dirty="0" err="1"/>
              <a:t>pilih</a:t>
            </a:r>
            <a:r>
              <a:rPr lang="en-US" sz="3300" dirty="0"/>
              <a:t>.</a:t>
            </a:r>
          </a:p>
        </p:txBody>
      </p:sp>
    </p:spTree>
    <p:extLst>
      <p:ext uri="{BB962C8B-B14F-4D97-AF65-F5344CB8AC3E}">
        <p14:creationId xmlns:p14="http://schemas.microsoft.com/office/powerpoint/2010/main" val="29920728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1"/>
            <a:ext cx="10515600" cy="809896"/>
          </a:xfrm>
        </p:spPr>
        <p:txBody>
          <a:bodyPr>
            <a:noAutofit/>
          </a:bodyPr>
          <a:lstStyle/>
          <a:p>
            <a:r>
              <a:rPr lang="en-US" sz="2800" dirty="0" err="1"/>
              <a:t>Gambar</a:t>
            </a:r>
            <a:r>
              <a:rPr lang="en-US" sz="2800" dirty="0"/>
              <a:t> </a:t>
            </a:r>
            <a:r>
              <a:rPr lang="en-US" sz="2800" dirty="0" err="1"/>
              <a:t>tersebut</a:t>
            </a:r>
            <a:r>
              <a:rPr lang="en-US" sz="2800" dirty="0"/>
              <a:t> </a:t>
            </a:r>
            <a:r>
              <a:rPr lang="en-US" sz="2800" dirty="0" err="1"/>
              <a:t>dapat</a:t>
            </a:r>
            <a:r>
              <a:rPr lang="en-US" sz="2800" dirty="0"/>
              <a:t> </a:t>
            </a:r>
            <a:r>
              <a:rPr lang="en-US" sz="2800" dirty="0" err="1"/>
              <a:t>langsung</a:t>
            </a:r>
            <a:r>
              <a:rPr lang="en-US" sz="2800" dirty="0"/>
              <a:t> </a:t>
            </a:r>
            <a:r>
              <a:rPr lang="en-US" sz="2800" dirty="0" err="1"/>
              <a:t>diklik</a:t>
            </a:r>
            <a:r>
              <a:rPr lang="en-US" sz="2800" dirty="0"/>
              <a:t> </a:t>
            </a:r>
            <a:r>
              <a:rPr lang="en-US" sz="2800" dirty="0" err="1"/>
              <a:t>untuk</a:t>
            </a:r>
            <a:r>
              <a:rPr lang="en-US" sz="2800" dirty="0"/>
              <a:t> </a:t>
            </a:r>
            <a:r>
              <a:rPr lang="en-US" sz="2800" dirty="0" err="1"/>
              <a:t>menuju</a:t>
            </a:r>
            <a:r>
              <a:rPr lang="en-US" sz="2800" dirty="0"/>
              <a:t> </a:t>
            </a:r>
            <a:r>
              <a:rPr lang="en-US" sz="2800" dirty="0" err="1"/>
              <a:t>ke</a:t>
            </a:r>
            <a:r>
              <a:rPr lang="en-US" sz="2800" dirty="0"/>
              <a:t> </a:t>
            </a:r>
            <a:r>
              <a:rPr lang="en-US" sz="2800" dirty="0" err="1"/>
              <a:t>kertas</a:t>
            </a:r>
            <a:r>
              <a:rPr lang="en-US" sz="2800" dirty="0"/>
              <a:t> </a:t>
            </a:r>
            <a:r>
              <a:rPr lang="en-US" sz="2800" dirty="0" err="1"/>
              <a:t>kerja</a:t>
            </a:r>
            <a:r>
              <a:rPr lang="en-US" sz="2800" dirty="0"/>
              <a:t> </a:t>
            </a:r>
            <a:r>
              <a:rPr lang="id-ID" sz="2800" dirty="0" smtClean="0"/>
              <a:t> y</a:t>
            </a:r>
            <a:r>
              <a:rPr lang="en-US" sz="2800" dirty="0" err="1" smtClean="0"/>
              <a:t>ang</a:t>
            </a:r>
            <a:r>
              <a:rPr lang="id-ID" sz="2800" dirty="0" smtClean="0"/>
              <a:t> </a:t>
            </a:r>
            <a:r>
              <a:rPr lang="en-US" sz="2800" dirty="0" err="1" smtClean="0"/>
              <a:t>bersangkutan</a:t>
            </a:r>
            <a:r>
              <a:rPr lang="en-US" sz="2800" dirty="0"/>
              <a:t>.</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98677" y="901337"/>
            <a:ext cx="7153275" cy="5674451"/>
          </a:xfrm>
          <a:prstGeom prst="rect">
            <a:avLst/>
          </a:prstGeom>
        </p:spPr>
      </p:pic>
    </p:spTree>
    <p:extLst>
      <p:ext uri="{BB962C8B-B14F-4D97-AF65-F5344CB8AC3E}">
        <p14:creationId xmlns:p14="http://schemas.microsoft.com/office/powerpoint/2010/main" val="27498645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dirty="0" smtClean="0"/>
              <a:t>AUDIT </a:t>
            </a:r>
            <a:r>
              <a:rPr lang="fr-FR" dirty="0"/>
              <a:t>CYCLE (SIKLUS AUDIT)</a:t>
            </a:r>
            <a:endParaRPr lang="en-US" dirty="0"/>
          </a:p>
        </p:txBody>
      </p:sp>
      <p:sp>
        <p:nvSpPr>
          <p:cNvPr id="3" name="Content Placeholder 2"/>
          <p:cNvSpPr>
            <a:spLocks noGrp="1"/>
          </p:cNvSpPr>
          <p:nvPr>
            <p:ph idx="1"/>
          </p:nvPr>
        </p:nvSpPr>
        <p:spPr/>
        <p:txBody>
          <a:bodyPr>
            <a:normAutofit/>
          </a:bodyPr>
          <a:lstStyle/>
          <a:p>
            <a:r>
              <a:rPr lang="en-US" sz="3200" dirty="0" err="1"/>
              <a:t>Kertas</a:t>
            </a:r>
            <a:r>
              <a:rPr lang="en-US" sz="3200" dirty="0"/>
              <a:t> </a:t>
            </a:r>
            <a:r>
              <a:rPr lang="en-US" sz="3200" dirty="0" err="1"/>
              <a:t>kerja</a:t>
            </a:r>
            <a:r>
              <a:rPr lang="en-US" sz="3200" dirty="0"/>
              <a:t> </a:t>
            </a:r>
            <a:r>
              <a:rPr lang="en-US" sz="3200" dirty="0" err="1"/>
              <a:t>ini</a:t>
            </a:r>
            <a:r>
              <a:rPr lang="en-US" sz="3200" dirty="0"/>
              <a:t> </a:t>
            </a:r>
            <a:r>
              <a:rPr lang="en-US" sz="3200" dirty="0" err="1"/>
              <a:t>berisi</a:t>
            </a:r>
            <a:r>
              <a:rPr lang="en-US" sz="3200" dirty="0"/>
              <a:t> </a:t>
            </a:r>
            <a:r>
              <a:rPr lang="en-US" sz="3200" dirty="0" err="1"/>
              <a:t>informasi</a:t>
            </a:r>
            <a:r>
              <a:rPr lang="en-US" sz="3200" dirty="0"/>
              <a:t> </a:t>
            </a:r>
            <a:r>
              <a:rPr lang="en-US" sz="3200" dirty="0" err="1"/>
              <a:t>secara</a:t>
            </a:r>
            <a:r>
              <a:rPr lang="en-US" sz="3200" dirty="0"/>
              <a:t> </a:t>
            </a:r>
            <a:r>
              <a:rPr lang="en-US" sz="3200" dirty="0" err="1"/>
              <a:t>garis</a:t>
            </a:r>
            <a:r>
              <a:rPr lang="en-US" sz="3200" dirty="0"/>
              <a:t> </a:t>
            </a:r>
            <a:r>
              <a:rPr lang="en-US" sz="3200" dirty="0" err="1"/>
              <a:t>besar</a:t>
            </a:r>
            <a:r>
              <a:rPr lang="en-US" sz="3200" dirty="0"/>
              <a:t> proses </a:t>
            </a:r>
            <a:r>
              <a:rPr lang="en-US" sz="3200" dirty="0" err="1"/>
              <a:t>perencanaan</a:t>
            </a:r>
            <a:r>
              <a:rPr lang="en-US" sz="3200" dirty="0"/>
              <a:t> audit </a:t>
            </a:r>
            <a:r>
              <a:rPr lang="en-US" sz="3200" dirty="0" smtClean="0"/>
              <a:t>yang</a:t>
            </a:r>
            <a:r>
              <a:rPr lang="id-ID" sz="3200" dirty="0" smtClean="0"/>
              <a:t> </a:t>
            </a:r>
            <a:r>
              <a:rPr lang="en-US" sz="3200" dirty="0" err="1" smtClean="0"/>
              <a:t>meliputi</a:t>
            </a:r>
            <a:r>
              <a:rPr lang="en-US" sz="3200" dirty="0" smtClean="0"/>
              <a:t> </a:t>
            </a:r>
            <a:r>
              <a:rPr lang="en-US" sz="3200" dirty="0" err="1"/>
              <a:t>tahapan</a:t>
            </a:r>
            <a:r>
              <a:rPr lang="en-US" sz="3200" dirty="0"/>
              <a:t> pra </a:t>
            </a:r>
            <a:r>
              <a:rPr lang="en-US" sz="3200" dirty="0" err="1"/>
              <a:t>perikatan</a:t>
            </a:r>
            <a:r>
              <a:rPr lang="en-US" sz="3200" dirty="0"/>
              <a:t>, risk assessment, risk response, </a:t>
            </a:r>
            <a:r>
              <a:rPr lang="en-US" sz="3200" dirty="0" err="1"/>
              <a:t>dan</a:t>
            </a:r>
            <a:r>
              <a:rPr lang="en-US" sz="3200" dirty="0"/>
              <a:t> reporting.</a:t>
            </a:r>
          </a:p>
          <a:p>
            <a:r>
              <a:rPr lang="en-US" sz="3200" dirty="0" err="1"/>
              <a:t>Gambar</a:t>
            </a:r>
            <a:r>
              <a:rPr lang="en-US" sz="3200" dirty="0"/>
              <a:t> </a:t>
            </a:r>
            <a:r>
              <a:rPr lang="en-US" sz="3200" dirty="0" err="1"/>
              <a:t>pada</a:t>
            </a:r>
            <a:r>
              <a:rPr lang="en-US" sz="3200" dirty="0"/>
              <a:t> </a:t>
            </a:r>
            <a:r>
              <a:rPr lang="en-US" sz="3200" dirty="0" err="1"/>
              <a:t>siklus</a:t>
            </a:r>
            <a:r>
              <a:rPr lang="en-US" sz="3200" dirty="0"/>
              <a:t> audit </a:t>
            </a:r>
            <a:r>
              <a:rPr lang="en-US" sz="3200" dirty="0" err="1"/>
              <a:t>ini</a:t>
            </a:r>
            <a:r>
              <a:rPr lang="en-US" sz="3200" dirty="0"/>
              <a:t> </a:t>
            </a:r>
            <a:r>
              <a:rPr lang="en-US" sz="3200" dirty="0" err="1"/>
              <a:t>hanya</a:t>
            </a:r>
            <a:r>
              <a:rPr lang="en-US" sz="3200" dirty="0"/>
              <a:t> </a:t>
            </a:r>
            <a:r>
              <a:rPr lang="en-US" sz="3200" dirty="0" err="1"/>
              <a:t>untuk</a:t>
            </a:r>
            <a:r>
              <a:rPr lang="en-US" sz="3200" dirty="0"/>
              <a:t> </a:t>
            </a:r>
            <a:r>
              <a:rPr lang="en-US" sz="3200" dirty="0" err="1"/>
              <a:t>mempermudah</a:t>
            </a:r>
            <a:r>
              <a:rPr lang="en-US" sz="3200" dirty="0"/>
              <a:t> auditor. </a:t>
            </a:r>
            <a:r>
              <a:rPr lang="en-US" sz="3200" dirty="0" err="1"/>
              <a:t>Pada</a:t>
            </a:r>
            <a:r>
              <a:rPr lang="en-US" sz="3200" dirty="0"/>
              <a:t> </a:t>
            </a:r>
            <a:r>
              <a:rPr lang="en-US" sz="3200" dirty="0" err="1"/>
              <a:t>setiap</a:t>
            </a:r>
            <a:r>
              <a:rPr lang="en-US" sz="3200" dirty="0"/>
              <a:t> </a:t>
            </a:r>
            <a:r>
              <a:rPr lang="en-US" sz="3200" dirty="0" err="1" smtClean="0"/>
              <a:t>tahapan</a:t>
            </a:r>
            <a:r>
              <a:rPr lang="id-ID" sz="3200" dirty="0" smtClean="0"/>
              <a:t> </a:t>
            </a:r>
            <a:r>
              <a:rPr lang="en-US" sz="3200" dirty="0" smtClean="0"/>
              <a:t>audit</a:t>
            </a:r>
            <a:r>
              <a:rPr lang="en-US" sz="3200" dirty="0"/>
              <a:t>, </a:t>
            </a:r>
            <a:r>
              <a:rPr lang="en-US" sz="3200" dirty="0" err="1"/>
              <a:t>jika</a:t>
            </a:r>
            <a:r>
              <a:rPr lang="en-US" sz="3200" dirty="0"/>
              <a:t> </a:t>
            </a:r>
            <a:r>
              <a:rPr lang="en-US" sz="3200" dirty="0" err="1"/>
              <a:t>terdapat</a:t>
            </a:r>
            <a:r>
              <a:rPr lang="en-US" sz="3200" dirty="0"/>
              <a:t> </a:t>
            </a:r>
            <a:r>
              <a:rPr lang="en-US" sz="3200" dirty="0" err="1"/>
              <a:t>evaluasi</a:t>
            </a:r>
            <a:r>
              <a:rPr lang="en-US" sz="3200" dirty="0"/>
              <a:t> </a:t>
            </a:r>
            <a:r>
              <a:rPr lang="en-US" sz="3200" dirty="0" err="1"/>
              <a:t>bukti</a:t>
            </a:r>
            <a:r>
              <a:rPr lang="en-US" sz="3200" dirty="0"/>
              <a:t> audit yang </a:t>
            </a:r>
            <a:r>
              <a:rPr lang="en-US" sz="3200" dirty="0" err="1"/>
              <a:t>mengharuskan</a:t>
            </a:r>
            <a:r>
              <a:rPr lang="en-US" sz="3200" dirty="0"/>
              <a:t> auditor </a:t>
            </a:r>
            <a:r>
              <a:rPr lang="en-US" sz="3200" dirty="0" err="1"/>
              <a:t>untuk</a:t>
            </a:r>
            <a:r>
              <a:rPr lang="en-US" sz="3200" dirty="0"/>
              <a:t> </a:t>
            </a:r>
            <a:r>
              <a:rPr lang="en-US" sz="3200" dirty="0" err="1" smtClean="0"/>
              <a:t>melakukan</a:t>
            </a:r>
            <a:r>
              <a:rPr lang="id-ID" sz="3200" dirty="0" smtClean="0"/>
              <a:t> </a:t>
            </a:r>
            <a:r>
              <a:rPr lang="en-US" sz="3200" dirty="0" err="1" smtClean="0"/>
              <a:t>pekerjaan</a:t>
            </a:r>
            <a:r>
              <a:rPr lang="en-US" sz="3200" dirty="0" smtClean="0"/>
              <a:t> </a:t>
            </a:r>
            <a:r>
              <a:rPr lang="en-US" sz="3200" dirty="0" err="1"/>
              <a:t>tambahan</a:t>
            </a:r>
            <a:r>
              <a:rPr lang="en-US" sz="3200" dirty="0"/>
              <a:t> yang </a:t>
            </a:r>
            <a:r>
              <a:rPr lang="en-US" sz="3200" dirty="0" err="1"/>
              <a:t>diperlukan</a:t>
            </a:r>
            <a:r>
              <a:rPr lang="en-US" sz="3200" dirty="0"/>
              <a:t> </a:t>
            </a:r>
            <a:r>
              <a:rPr lang="en-US" sz="3200" dirty="0" err="1"/>
              <a:t>pada</a:t>
            </a:r>
            <a:r>
              <a:rPr lang="en-US" sz="3200" dirty="0"/>
              <a:t> </a:t>
            </a:r>
            <a:r>
              <a:rPr lang="en-US" sz="3200" dirty="0" err="1"/>
              <a:t>tahap</a:t>
            </a:r>
            <a:r>
              <a:rPr lang="en-US" sz="3200" dirty="0"/>
              <a:t> </a:t>
            </a:r>
            <a:r>
              <a:rPr lang="en-US" sz="3200" dirty="0" err="1"/>
              <a:t>sebelumnya</a:t>
            </a:r>
            <a:r>
              <a:rPr lang="en-US" sz="3200" dirty="0"/>
              <a:t> </a:t>
            </a:r>
            <a:r>
              <a:rPr lang="en-US" sz="3200" dirty="0" err="1"/>
              <a:t>maka</a:t>
            </a:r>
            <a:r>
              <a:rPr lang="en-US" sz="3200" dirty="0"/>
              <a:t> auditor </a:t>
            </a:r>
            <a:r>
              <a:rPr lang="en-US" sz="3200" dirty="0" err="1" smtClean="0"/>
              <a:t>dapat</a:t>
            </a:r>
            <a:r>
              <a:rPr lang="id-ID" sz="3200" dirty="0" smtClean="0"/>
              <a:t> </a:t>
            </a:r>
            <a:r>
              <a:rPr lang="en-US" sz="3200" dirty="0" err="1" smtClean="0"/>
              <a:t>kembali</a:t>
            </a:r>
            <a:r>
              <a:rPr lang="en-US" sz="3200" dirty="0" smtClean="0"/>
              <a:t> </a:t>
            </a:r>
            <a:r>
              <a:rPr lang="en-US" sz="3200" dirty="0" err="1"/>
              <a:t>ke</a:t>
            </a:r>
            <a:r>
              <a:rPr lang="en-US" sz="3200" dirty="0"/>
              <a:t> </a:t>
            </a:r>
            <a:r>
              <a:rPr lang="en-US" sz="3200" dirty="0" err="1"/>
              <a:t>tahapan</a:t>
            </a:r>
            <a:r>
              <a:rPr lang="en-US" sz="3200" dirty="0"/>
              <a:t> </a:t>
            </a:r>
            <a:r>
              <a:rPr lang="en-US" sz="3200" dirty="0" err="1"/>
              <a:t>tersebut</a:t>
            </a:r>
            <a:r>
              <a:rPr lang="en-US" sz="3200" dirty="0"/>
              <a:t>.</a:t>
            </a:r>
          </a:p>
        </p:txBody>
      </p:sp>
    </p:spTree>
    <p:extLst>
      <p:ext uri="{BB962C8B-B14F-4D97-AF65-F5344CB8AC3E}">
        <p14:creationId xmlns:p14="http://schemas.microsoft.com/office/powerpoint/2010/main" val="7145153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0" y="0"/>
            <a:ext cx="10515600" cy="797469"/>
          </a:xfrm>
        </p:spPr>
        <p:txBody>
          <a:bodyPr/>
          <a:lstStyle/>
          <a:p>
            <a:r>
              <a:rPr lang="en-US" dirty="0" smtClean="0"/>
              <a:t>CONTENT </a:t>
            </a:r>
            <a:r>
              <a:rPr lang="en-US" dirty="0"/>
              <a:t>(DAFTAR ISI)</a:t>
            </a:r>
          </a:p>
        </p:txBody>
      </p:sp>
      <p:sp>
        <p:nvSpPr>
          <p:cNvPr id="3" name="Content Placeholder 2"/>
          <p:cNvSpPr>
            <a:spLocks noGrp="1"/>
          </p:cNvSpPr>
          <p:nvPr>
            <p:ph idx="1"/>
          </p:nvPr>
        </p:nvSpPr>
        <p:spPr>
          <a:xfrm>
            <a:off x="158932" y="797468"/>
            <a:ext cx="10515600" cy="6060531"/>
          </a:xfrm>
        </p:spPr>
        <p:txBody>
          <a:bodyPr>
            <a:normAutofit fontScale="85000" lnSpcReduction="20000"/>
          </a:bodyPr>
          <a:lstStyle/>
          <a:p>
            <a:r>
              <a:rPr lang="id-ID" dirty="0" smtClean="0"/>
              <a:t>L</a:t>
            </a:r>
            <a:r>
              <a:rPr lang="en-US" dirty="0" err="1" smtClean="0"/>
              <a:t>aman</a:t>
            </a:r>
            <a:r>
              <a:rPr lang="en-US" dirty="0" smtClean="0"/>
              <a:t> </a:t>
            </a:r>
            <a:r>
              <a:rPr lang="en-US" dirty="0" err="1"/>
              <a:t>ini</a:t>
            </a:r>
            <a:r>
              <a:rPr lang="en-US" dirty="0"/>
              <a:t> </a:t>
            </a:r>
            <a:r>
              <a:rPr lang="en-US" dirty="0" err="1"/>
              <a:t>berisi</a:t>
            </a:r>
            <a:r>
              <a:rPr lang="en-US" dirty="0"/>
              <a:t> </a:t>
            </a:r>
            <a:r>
              <a:rPr lang="en-US" dirty="0" err="1"/>
              <a:t>daftar</a:t>
            </a:r>
            <a:r>
              <a:rPr lang="en-US" dirty="0"/>
              <a:t> </a:t>
            </a:r>
            <a:r>
              <a:rPr lang="en-US" dirty="0" err="1"/>
              <a:t>seluruh</a:t>
            </a:r>
            <a:r>
              <a:rPr lang="en-US" dirty="0"/>
              <a:t> </a:t>
            </a:r>
            <a:r>
              <a:rPr lang="en-US" dirty="0" err="1"/>
              <a:t>kertas</a:t>
            </a:r>
            <a:r>
              <a:rPr lang="en-US" dirty="0"/>
              <a:t> </a:t>
            </a:r>
            <a:r>
              <a:rPr lang="en-US" dirty="0" err="1"/>
              <a:t>kerja</a:t>
            </a:r>
            <a:r>
              <a:rPr lang="en-US" dirty="0"/>
              <a:t> yang </a:t>
            </a:r>
            <a:r>
              <a:rPr lang="en-US" dirty="0" err="1"/>
              <a:t>ada</a:t>
            </a:r>
            <a:r>
              <a:rPr lang="en-US" dirty="0"/>
              <a:t> </a:t>
            </a:r>
            <a:r>
              <a:rPr lang="en-US" dirty="0" err="1"/>
              <a:t>dalam</a:t>
            </a:r>
            <a:r>
              <a:rPr lang="en-US" dirty="0"/>
              <a:t> </a:t>
            </a:r>
            <a:r>
              <a:rPr lang="en-US" dirty="0" err="1"/>
              <a:t>aplikasi</a:t>
            </a:r>
            <a:r>
              <a:rPr lang="en-US" dirty="0"/>
              <a:t> ATLAS </a:t>
            </a:r>
            <a:r>
              <a:rPr lang="en-US" dirty="0" err="1" smtClean="0"/>
              <a:t>beserta</a:t>
            </a:r>
            <a:r>
              <a:rPr lang="id-ID" dirty="0" smtClean="0"/>
              <a:t> </a:t>
            </a:r>
            <a:r>
              <a:rPr lang="en-US" dirty="0" err="1" smtClean="0"/>
              <a:t>indeks</a:t>
            </a:r>
            <a:r>
              <a:rPr lang="en-US" dirty="0" smtClean="0"/>
              <a:t> </a:t>
            </a:r>
            <a:r>
              <a:rPr lang="en-US" dirty="0" err="1"/>
              <a:t>untuk</a:t>
            </a:r>
            <a:r>
              <a:rPr lang="en-US" dirty="0"/>
              <a:t> </a:t>
            </a:r>
            <a:r>
              <a:rPr lang="en-US" dirty="0" err="1"/>
              <a:t>setiap</a:t>
            </a:r>
            <a:r>
              <a:rPr lang="en-US" dirty="0"/>
              <a:t> </a:t>
            </a:r>
            <a:r>
              <a:rPr lang="en-US" dirty="0" err="1"/>
              <a:t>kertas</a:t>
            </a:r>
            <a:r>
              <a:rPr lang="en-US" dirty="0"/>
              <a:t> </a:t>
            </a:r>
            <a:r>
              <a:rPr lang="en-US" dirty="0" err="1"/>
              <a:t>kerja</a:t>
            </a:r>
            <a:r>
              <a:rPr lang="en-US" dirty="0" smtClean="0"/>
              <a:t>.”</a:t>
            </a:r>
            <a:endParaRPr lang="id-ID" dirty="0" smtClean="0"/>
          </a:p>
          <a:p>
            <a:endParaRPr lang="id-ID" dirty="0" smtClean="0"/>
          </a:p>
          <a:p>
            <a:endParaRPr lang="id-ID" dirty="0"/>
          </a:p>
          <a:p>
            <a:endParaRPr lang="id-ID" dirty="0" smtClean="0"/>
          </a:p>
          <a:p>
            <a:endParaRPr lang="id-ID" dirty="0"/>
          </a:p>
          <a:p>
            <a:endParaRPr lang="id-ID" dirty="0" smtClean="0"/>
          </a:p>
          <a:p>
            <a:endParaRPr lang="id-ID" dirty="0"/>
          </a:p>
          <a:p>
            <a:endParaRPr lang="id-ID" dirty="0" smtClean="0"/>
          </a:p>
          <a:p>
            <a:endParaRPr lang="id-ID" dirty="0" smtClean="0"/>
          </a:p>
          <a:p>
            <a:r>
              <a:rPr lang="en-US" dirty="0" err="1"/>
              <a:t>Setiap</a:t>
            </a:r>
            <a:r>
              <a:rPr lang="en-US" dirty="0"/>
              <a:t> </a:t>
            </a:r>
            <a:r>
              <a:rPr lang="en-US" dirty="0" err="1"/>
              <a:t>tahap</a:t>
            </a:r>
            <a:r>
              <a:rPr lang="en-US" dirty="0"/>
              <a:t> audit </a:t>
            </a:r>
            <a:r>
              <a:rPr lang="en-US" dirty="0" err="1"/>
              <a:t>tersebut</a:t>
            </a:r>
            <a:r>
              <a:rPr lang="en-US" dirty="0"/>
              <a:t> </a:t>
            </a:r>
            <a:r>
              <a:rPr lang="en-US" dirty="0" err="1"/>
              <a:t>dapat</a:t>
            </a:r>
            <a:r>
              <a:rPr lang="en-US" dirty="0"/>
              <a:t> </a:t>
            </a:r>
            <a:r>
              <a:rPr lang="en-US" dirty="0" err="1"/>
              <a:t>langsung</a:t>
            </a:r>
            <a:r>
              <a:rPr lang="en-US" dirty="0"/>
              <a:t> </a:t>
            </a:r>
            <a:r>
              <a:rPr lang="en-US" dirty="0" err="1"/>
              <a:t>diklik</a:t>
            </a:r>
            <a:r>
              <a:rPr lang="en-US" dirty="0"/>
              <a:t> </a:t>
            </a:r>
            <a:r>
              <a:rPr lang="en-US" dirty="0" err="1"/>
              <a:t>untuk</a:t>
            </a:r>
            <a:r>
              <a:rPr lang="en-US" dirty="0"/>
              <a:t> </a:t>
            </a:r>
            <a:r>
              <a:rPr lang="en-US" dirty="0" err="1"/>
              <a:t>menuju</a:t>
            </a:r>
            <a:r>
              <a:rPr lang="en-US" dirty="0"/>
              <a:t> </a:t>
            </a:r>
            <a:r>
              <a:rPr lang="en-US" dirty="0" err="1"/>
              <a:t>ke</a:t>
            </a:r>
            <a:r>
              <a:rPr lang="en-US" dirty="0"/>
              <a:t> </a:t>
            </a:r>
            <a:r>
              <a:rPr lang="en-US" dirty="0" err="1"/>
              <a:t>kertas</a:t>
            </a:r>
            <a:r>
              <a:rPr lang="en-US" dirty="0"/>
              <a:t> </a:t>
            </a:r>
            <a:r>
              <a:rPr lang="en-US" dirty="0" err="1"/>
              <a:t>kerja</a:t>
            </a:r>
            <a:r>
              <a:rPr lang="en-US" dirty="0"/>
              <a:t> </a:t>
            </a:r>
            <a:r>
              <a:rPr lang="en-US" dirty="0" smtClean="0"/>
              <a:t>yang</a:t>
            </a:r>
            <a:r>
              <a:rPr lang="id-ID" dirty="0" smtClean="0"/>
              <a:t> </a:t>
            </a:r>
            <a:r>
              <a:rPr lang="en-US" dirty="0" err="1" smtClean="0"/>
              <a:t>bersangkutan</a:t>
            </a:r>
            <a:r>
              <a:rPr lang="en-US" dirty="0"/>
              <a:t>. </a:t>
            </a:r>
            <a:r>
              <a:rPr lang="en-US" dirty="0" err="1"/>
              <a:t>Jika</a:t>
            </a:r>
            <a:r>
              <a:rPr lang="en-US" dirty="0"/>
              <a:t> </a:t>
            </a:r>
            <a:r>
              <a:rPr lang="en-US" dirty="0" err="1"/>
              <a:t>ingin</a:t>
            </a:r>
            <a:r>
              <a:rPr lang="en-US" dirty="0"/>
              <a:t> </a:t>
            </a:r>
            <a:r>
              <a:rPr lang="en-US" dirty="0" err="1"/>
              <a:t>kembali</a:t>
            </a:r>
            <a:r>
              <a:rPr lang="en-US" dirty="0"/>
              <a:t> </a:t>
            </a:r>
            <a:r>
              <a:rPr lang="en-US" dirty="0" err="1"/>
              <a:t>ke</a:t>
            </a:r>
            <a:r>
              <a:rPr lang="en-US" dirty="0"/>
              <a:t> </a:t>
            </a:r>
            <a:r>
              <a:rPr lang="en-US" dirty="0" err="1"/>
              <a:t>beranda</a:t>
            </a:r>
            <a:r>
              <a:rPr lang="en-US" dirty="0"/>
              <a:t> </a:t>
            </a:r>
            <a:r>
              <a:rPr lang="en-US" dirty="0" err="1"/>
              <a:t>dapat</a:t>
            </a:r>
            <a:r>
              <a:rPr lang="en-US" dirty="0"/>
              <a:t> </a:t>
            </a:r>
            <a:r>
              <a:rPr lang="en-US" dirty="0" err="1"/>
              <a:t>mengklik</a:t>
            </a:r>
            <a:r>
              <a:rPr lang="en-US" dirty="0"/>
              <a:t> </a:t>
            </a:r>
            <a:r>
              <a:rPr lang="en-US" dirty="0" err="1"/>
              <a:t>gambar</a:t>
            </a:r>
            <a:r>
              <a:rPr lang="en-US" dirty="0"/>
              <a:t> . </a:t>
            </a:r>
            <a:r>
              <a:rPr lang="en-US" dirty="0" err="1" smtClean="0"/>
              <a:t>Sedangkan</a:t>
            </a:r>
            <a:r>
              <a:rPr lang="id-ID" dirty="0" smtClean="0"/>
              <a:t> </a:t>
            </a:r>
            <a:r>
              <a:rPr lang="en-US" dirty="0" err="1" smtClean="0"/>
              <a:t>untuk</a:t>
            </a:r>
            <a:r>
              <a:rPr lang="en-US" dirty="0" smtClean="0"/>
              <a:t> </a:t>
            </a:r>
            <a:r>
              <a:rPr lang="en-US" dirty="0" err="1"/>
              <a:t>melihat</a:t>
            </a:r>
            <a:r>
              <a:rPr lang="en-US" dirty="0"/>
              <a:t> </a:t>
            </a:r>
            <a:r>
              <a:rPr lang="en-US" dirty="0" err="1"/>
              <a:t>siklus</a:t>
            </a:r>
            <a:r>
              <a:rPr lang="en-US" dirty="0"/>
              <a:t> audit </a:t>
            </a:r>
            <a:r>
              <a:rPr lang="en-US" dirty="0" err="1"/>
              <a:t>dapat</a:t>
            </a:r>
            <a:r>
              <a:rPr lang="en-US" dirty="0"/>
              <a:t> </a:t>
            </a:r>
            <a:r>
              <a:rPr lang="en-US" dirty="0" err="1"/>
              <a:t>mengklik</a:t>
            </a:r>
            <a:r>
              <a:rPr lang="en-US" dirty="0"/>
              <a:t> “Audit Cycle.”</a:t>
            </a:r>
          </a:p>
          <a:p>
            <a:r>
              <a:rPr lang="en-US" dirty="0" err="1" smtClean="0"/>
              <a:t>Jika</a:t>
            </a:r>
            <a:r>
              <a:rPr lang="en-US" dirty="0" smtClean="0"/>
              <a:t> </a:t>
            </a:r>
            <a:r>
              <a:rPr lang="en-US" dirty="0" err="1"/>
              <a:t>bukan</a:t>
            </a:r>
            <a:r>
              <a:rPr lang="en-US" dirty="0"/>
              <a:t> </a:t>
            </a:r>
            <a:r>
              <a:rPr lang="en-US" dirty="0" err="1"/>
              <a:t>perikatan</a:t>
            </a:r>
            <a:r>
              <a:rPr lang="en-US" dirty="0"/>
              <a:t> </a:t>
            </a:r>
            <a:r>
              <a:rPr lang="en-US" dirty="0" err="1"/>
              <a:t>tahun</a:t>
            </a:r>
            <a:r>
              <a:rPr lang="en-US" dirty="0"/>
              <a:t> </a:t>
            </a:r>
            <a:r>
              <a:rPr lang="en-US" dirty="0" err="1"/>
              <a:t>pertama</a:t>
            </a:r>
            <a:r>
              <a:rPr lang="en-US" dirty="0"/>
              <a:t> </a:t>
            </a:r>
            <a:r>
              <a:rPr lang="en-US" dirty="0" err="1"/>
              <a:t>maka</a:t>
            </a:r>
            <a:r>
              <a:rPr lang="en-US" dirty="0"/>
              <a:t> </a:t>
            </a:r>
            <a:r>
              <a:rPr lang="en-US" dirty="0" err="1"/>
              <a:t>kertas</a:t>
            </a:r>
            <a:r>
              <a:rPr lang="en-US" dirty="0"/>
              <a:t> </a:t>
            </a:r>
            <a:r>
              <a:rPr lang="en-US" dirty="0" err="1"/>
              <a:t>kerja</a:t>
            </a:r>
            <a:r>
              <a:rPr lang="en-US" dirty="0"/>
              <a:t> A.170 “</a:t>
            </a:r>
            <a:r>
              <a:rPr lang="en-US" dirty="0" err="1"/>
              <a:t>Perikatan</a:t>
            </a:r>
            <a:r>
              <a:rPr lang="en-US" dirty="0"/>
              <a:t> </a:t>
            </a:r>
            <a:r>
              <a:rPr lang="en-US" dirty="0" err="1" smtClean="0"/>
              <a:t>Tahun</a:t>
            </a:r>
            <a:r>
              <a:rPr lang="id-ID" dirty="0" smtClean="0"/>
              <a:t> </a:t>
            </a:r>
            <a:r>
              <a:rPr lang="en-US" dirty="0" err="1" smtClean="0"/>
              <a:t>Pertama</a:t>
            </a:r>
            <a:r>
              <a:rPr lang="en-US" dirty="0"/>
              <a:t>” </a:t>
            </a:r>
            <a:r>
              <a:rPr lang="en-US" dirty="0" err="1"/>
              <a:t>tersebut</a:t>
            </a:r>
            <a:r>
              <a:rPr lang="en-US" dirty="0"/>
              <a:t> </a:t>
            </a:r>
            <a:r>
              <a:rPr lang="en-US" dirty="0" err="1"/>
              <a:t>tidak</a:t>
            </a:r>
            <a:r>
              <a:rPr lang="en-US" dirty="0"/>
              <a:t> </a:t>
            </a:r>
            <a:r>
              <a:rPr lang="en-US" dirty="0" err="1"/>
              <a:t>muncul</a:t>
            </a:r>
            <a:r>
              <a:rPr lang="en-US" dirty="0"/>
              <a:t>. </a:t>
            </a:r>
            <a:r>
              <a:rPr lang="en-US" dirty="0" err="1"/>
              <a:t>Selain</a:t>
            </a:r>
            <a:r>
              <a:rPr lang="en-US" dirty="0"/>
              <a:t> </a:t>
            </a:r>
            <a:r>
              <a:rPr lang="en-US" dirty="0" err="1"/>
              <a:t>itu</a:t>
            </a:r>
            <a:r>
              <a:rPr lang="en-US" dirty="0"/>
              <a:t>, </a:t>
            </a:r>
            <a:r>
              <a:rPr lang="en-US" dirty="0" err="1"/>
              <a:t>jika</a:t>
            </a:r>
            <a:r>
              <a:rPr lang="en-US" dirty="0"/>
              <a:t> auditor </a:t>
            </a:r>
            <a:r>
              <a:rPr lang="en-US" dirty="0" err="1"/>
              <a:t>menggunakan</a:t>
            </a:r>
            <a:r>
              <a:rPr lang="en-US" dirty="0"/>
              <a:t> </a:t>
            </a:r>
            <a:r>
              <a:rPr lang="en-US" dirty="0" err="1" smtClean="0"/>
              <a:t>standar</a:t>
            </a:r>
            <a:r>
              <a:rPr lang="id-ID" dirty="0" smtClean="0"/>
              <a:t> </a:t>
            </a:r>
            <a:r>
              <a:rPr lang="en-US" dirty="0" err="1" smtClean="0"/>
              <a:t>akuntansi</a:t>
            </a:r>
            <a:r>
              <a:rPr lang="en-US" dirty="0" smtClean="0"/>
              <a:t> </a:t>
            </a:r>
            <a:r>
              <a:rPr lang="en-US" dirty="0" err="1"/>
              <a:t>selain</a:t>
            </a:r>
            <a:r>
              <a:rPr lang="en-US" dirty="0"/>
              <a:t> SAK </a:t>
            </a:r>
            <a:r>
              <a:rPr lang="en-US" dirty="0" err="1"/>
              <a:t>Umum</a:t>
            </a:r>
            <a:r>
              <a:rPr lang="en-US" dirty="0"/>
              <a:t> </a:t>
            </a:r>
            <a:r>
              <a:rPr lang="en-US" dirty="0" err="1"/>
              <a:t>Konvergensi</a:t>
            </a:r>
            <a:r>
              <a:rPr lang="en-US" dirty="0"/>
              <a:t> IFRS </a:t>
            </a:r>
            <a:r>
              <a:rPr lang="en-US" dirty="0" err="1"/>
              <a:t>maka</a:t>
            </a:r>
            <a:r>
              <a:rPr lang="en-US" dirty="0"/>
              <a:t> </a:t>
            </a:r>
            <a:r>
              <a:rPr lang="en-US" dirty="0" err="1"/>
              <a:t>kertas</a:t>
            </a:r>
            <a:r>
              <a:rPr lang="en-US" dirty="0"/>
              <a:t> </a:t>
            </a:r>
            <a:r>
              <a:rPr lang="en-US" dirty="0" err="1"/>
              <a:t>kerja</a:t>
            </a:r>
            <a:r>
              <a:rPr lang="en-US" dirty="0"/>
              <a:t> B.290 “</a:t>
            </a:r>
            <a:r>
              <a:rPr lang="en-US" dirty="0" err="1" smtClean="0"/>
              <a:t>Informasi</a:t>
            </a:r>
            <a:r>
              <a:rPr lang="id-ID" dirty="0" smtClean="0"/>
              <a:t> </a:t>
            </a:r>
            <a:r>
              <a:rPr lang="en-US" dirty="0" err="1" smtClean="0"/>
              <a:t>Segmen</a:t>
            </a:r>
            <a:r>
              <a:rPr lang="en-US" dirty="0"/>
              <a:t>” </a:t>
            </a:r>
            <a:r>
              <a:rPr lang="en-US" dirty="0" err="1"/>
              <a:t>tidak</a:t>
            </a:r>
            <a:r>
              <a:rPr lang="en-US" dirty="0"/>
              <a:t> </a:t>
            </a:r>
            <a:r>
              <a:rPr lang="en-US" dirty="0" err="1"/>
              <a:t>muncul</a:t>
            </a:r>
            <a:r>
              <a:rPr lang="en-US" dirty="0"/>
              <a:t>. </a:t>
            </a:r>
            <a:r>
              <a:rPr lang="en-US" dirty="0" err="1"/>
              <a:t>Informasi</a:t>
            </a:r>
            <a:r>
              <a:rPr lang="en-US" dirty="0"/>
              <a:t> </a:t>
            </a:r>
            <a:r>
              <a:rPr lang="en-US" dirty="0" err="1"/>
              <a:t>segmen</a:t>
            </a:r>
            <a:r>
              <a:rPr lang="en-US" dirty="0"/>
              <a:t> </a:t>
            </a:r>
            <a:r>
              <a:rPr lang="en-US" dirty="0" err="1"/>
              <a:t>dapat</a:t>
            </a:r>
            <a:r>
              <a:rPr lang="en-US" dirty="0"/>
              <a:t> </a:t>
            </a:r>
            <a:r>
              <a:rPr lang="en-US" dirty="0" err="1"/>
              <a:t>diisi</a:t>
            </a:r>
            <a:r>
              <a:rPr lang="en-US" dirty="0"/>
              <a:t> </a:t>
            </a:r>
            <a:r>
              <a:rPr lang="en-US" dirty="0" err="1"/>
              <a:t>secara</a:t>
            </a:r>
            <a:r>
              <a:rPr lang="en-US" dirty="0"/>
              <a:t> manual </a:t>
            </a:r>
            <a:r>
              <a:rPr lang="en-US" dirty="0" err="1" smtClean="0"/>
              <a:t>dan</a:t>
            </a:r>
            <a:r>
              <a:rPr lang="en-US" dirty="0" smtClean="0"/>
              <a:t>/</a:t>
            </a:r>
            <a:r>
              <a:rPr lang="en-US" dirty="0" err="1" smtClean="0"/>
              <a:t>atau</a:t>
            </a:r>
            <a:r>
              <a:rPr lang="id-ID" dirty="0" smtClean="0"/>
              <a:t> </a:t>
            </a:r>
            <a:r>
              <a:rPr lang="en-US" dirty="0" err="1" smtClean="0"/>
              <a:t>dilampirkan</a:t>
            </a:r>
            <a:r>
              <a:rPr lang="en-US" dirty="0" smtClean="0"/>
              <a:t> </a:t>
            </a:r>
            <a:r>
              <a:rPr lang="en-US" dirty="0" err="1"/>
              <a:t>pada</a:t>
            </a:r>
            <a:r>
              <a:rPr lang="en-US" dirty="0"/>
              <a:t> </a:t>
            </a:r>
            <a:r>
              <a:rPr lang="en-US" dirty="0" err="1"/>
              <a:t>kertas</a:t>
            </a:r>
            <a:r>
              <a:rPr lang="en-US" dirty="0"/>
              <a:t> </a:t>
            </a:r>
            <a:r>
              <a:rPr lang="en-US" dirty="0" err="1"/>
              <a:t>kerja</a:t>
            </a:r>
            <a:r>
              <a:rPr lang="en-US" dirty="0"/>
              <a:t> </a:t>
            </a:r>
            <a:r>
              <a:rPr lang="en-US" dirty="0" err="1"/>
              <a:t>ini</a:t>
            </a:r>
            <a:r>
              <a:rPr lang="en-US" dirty="0"/>
              <a:t>.</a:t>
            </a:r>
          </a:p>
        </p:txBody>
      </p:sp>
      <p:pic>
        <p:nvPicPr>
          <p:cNvPr id="4" name="Picture 3"/>
          <p:cNvPicPr>
            <a:picLocks noChangeAspect="1"/>
          </p:cNvPicPr>
          <p:nvPr/>
        </p:nvPicPr>
        <p:blipFill>
          <a:blip r:embed="rId3"/>
          <a:stretch>
            <a:fillRect/>
          </a:stretch>
        </p:blipFill>
        <p:spPr>
          <a:xfrm>
            <a:off x="399644" y="1366163"/>
            <a:ext cx="8665980" cy="3063143"/>
          </a:xfrm>
          <a:prstGeom prst="rect">
            <a:avLst/>
          </a:prstGeom>
        </p:spPr>
      </p:pic>
    </p:spTree>
    <p:extLst>
      <p:ext uri="{BB962C8B-B14F-4D97-AF65-F5344CB8AC3E}">
        <p14:creationId xmlns:p14="http://schemas.microsoft.com/office/powerpoint/2010/main" val="11481585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d-ID" dirty="0" smtClean="0"/>
              <a:t>A1</a:t>
            </a:r>
            <a:endParaRPr lang="en-US" dirty="0"/>
          </a:p>
        </p:txBody>
      </p:sp>
      <p:sp>
        <p:nvSpPr>
          <p:cNvPr id="3" name="Text Placeholder 2"/>
          <p:cNvSpPr>
            <a:spLocks noGrp="1"/>
          </p:cNvSpPr>
          <p:nvPr>
            <p:ph type="body" idx="1"/>
          </p:nvPr>
        </p:nvSpPr>
        <p:spPr/>
        <p:txBody>
          <a:bodyPr/>
          <a:lstStyle/>
          <a:p>
            <a:r>
              <a:rPr lang="id-ID" dirty="0" smtClean="0"/>
              <a:t>PRE ENGAGEMENT</a:t>
            </a:r>
            <a:endParaRPr lang="en-US" dirty="0"/>
          </a:p>
        </p:txBody>
      </p:sp>
    </p:spTree>
    <p:extLst>
      <p:ext uri="{BB962C8B-B14F-4D97-AF65-F5344CB8AC3E}">
        <p14:creationId xmlns:p14="http://schemas.microsoft.com/office/powerpoint/2010/main" val="22024804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041746" cy="6858000"/>
          </a:xfrm>
        </p:spPr>
      </p:pic>
    </p:spTree>
    <p:extLst>
      <p:ext uri="{BB962C8B-B14F-4D97-AF65-F5344CB8AC3E}">
        <p14:creationId xmlns:p14="http://schemas.microsoft.com/office/powerpoint/2010/main" val="19212095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117565" y="104503"/>
            <a:ext cx="11900263" cy="6648994"/>
          </a:xfrm>
        </p:spPr>
        <p:txBody>
          <a:bodyPr>
            <a:normAutofit/>
          </a:bodyPr>
          <a:lstStyle/>
          <a:p>
            <a:r>
              <a:rPr lang="en-US" sz="3600" dirty="0" err="1"/>
              <a:t>Pada</a:t>
            </a:r>
            <a:r>
              <a:rPr lang="en-US" sz="3600" dirty="0"/>
              <a:t> </a:t>
            </a:r>
            <a:r>
              <a:rPr lang="en-US" sz="3600" dirty="0" err="1"/>
              <a:t>gambar</a:t>
            </a:r>
            <a:r>
              <a:rPr lang="en-US" sz="3600" dirty="0"/>
              <a:t> </a:t>
            </a:r>
            <a:r>
              <a:rPr lang="en-US" sz="3600" dirty="0" err="1"/>
              <a:t>kertas</a:t>
            </a:r>
            <a:r>
              <a:rPr lang="en-US" sz="3600" dirty="0"/>
              <a:t> </a:t>
            </a:r>
            <a:r>
              <a:rPr lang="en-US" sz="3600" dirty="0" err="1"/>
              <a:t>kerja</a:t>
            </a:r>
            <a:r>
              <a:rPr lang="en-US" sz="3600" dirty="0"/>
              <a:t> A.110 di </a:t>
            </a:r>
            <a:r>
              <a:rPr lang="en-US" sz="3600" dirty="0" err="1"/>
              <a:t>atas</a:t>
            </a:r>
            <a:r>
              <a:rPr lang="en-US" sz="3600" dirty="0"/>
              <a:t> </a:t>
            </a:r>
            <a:r>
              <a:rPr lang="en-US" sz="3600" dirty="0" err="1"/>
              <a:t>menunjukan</a:t>
            </a:r>
            <a:r>
              <a:rPr lang="en-US" sz="3600" dirty="0"/>
              <a:t> </a:t>
            </a:r>
            <a:r>
              <a:rPr lang="en-US" sz="3600" dirty="0" err="1"/>
              <a:t>jika</a:t>
            </a:r>
            <a:r>
              <a:rPr lang="en-US" sz="3600" dirty="0"/>
              <a:t> auditor </a:t>
            </a:r>
            <a:r>
              <a:rPr lang="en-US" sz="3600" dirty="0" err="1"/>
              <a:t>memilih</a:t>
            </a:r>
            <a:r>
              <a:rPr lang="en-US" sz="3600" dirty="0"/>
              <a:t> </a:t>
            </a:r>
            <a:r>
              <a:rPr lang="en-US" sz="3600" dirty="0" err="1" smtClean="0"/>
              <a:t>tipe</a:t>
            </a:r>
            <a:r>
              <a:rPr lang="id-ID" sz="3600" dirty="0" smtClean="0"/>
              <a:t> </a:t>
            </a:r>
            <a:r>
              <a:rPr lang="en-US" sz="3600" dirty="0" err="1" smtClean="0"/>
              <a:t>perikatan</a:t>
            </a:r>
            <a:r>
              <a:rPr lang="en-US" sz="3600" dirty="0"/>
              <a:t>: “</a:t>
            </a:r>
            <a:r>
              <a:rPr lang="en-US" sz="3600" dirty="0" err="1"/>
              <a:t>Perikatan</a:t>
            </a:r>
            <a:r>
              <a:rPr lang="en-US" sz="3600" dirty="0"/>
              <a:t> </a:t>
            </a:r>
            <a:r>
              <a:rPr lang="en-US" sz="3600" dirty="0" err="1"/>
              <a:t>Tahun</a:t>
            </a:r>
            <a:r>
              <a:rPr lang="en-US" sz="3600" dirty="0"/>
              <a:t> </a:t>
            </a:r>
            <a:r>
              <a:rPr lang="en-US" sz="3600" dirty="0" err="1"/>
              <a:t>Pertama</a:t>
            </a:r>
            <a:r>
              <a:rPr lang="en-US" sz="3600" dirty="0"/>
              <a:t>” </a:t>
            </a:r>
            <a:r>
              <a:rPr lang="en-US" sz="3600" dirty="0" err="1"/>
              <a:t>pada</a:t>
            </a:r>
            <a:r>
              <a:rPr lang="en-US" sz="3600" dirty="0"/>
              <a:t> </a:t>
            </a:r>
            <a:r>
              <a:rPr lang="en-US" sz="3600" dirty="0" err="1"/>
              <a:t>laman</a:t>
            </a:r>
            <a:r>
              <a:rPr lang="en-US" sz="3600" dirty="0"/>
              <a:t> “BERANDA” </a:t>
            </a:r>
            <a:r>
              <a:rPr lang="en-US" sz="3600" dirty="0" err="1"/>
              <a:t>maka</a:t>
            </a:r>
            <a:r>
              <a:rPr lang="en-US" sz="3600" dirty="0"/>
              <a:t> </a:t>
            </a:r>
            <a:r>
              <a:rPr lang="en-US" sz="3600" dirty="0" err="1" smtClean="0"/>
              <a:t>akan</a:t>
            </a:r>
            <a:r>
              <a:rPr lang="id-ID" sz="3600" dirty="0" smtClean="0"/>
              <a:t> </a:t>
            </a:r>
            <a:r>
              <a:rPr lang="en-US" sz="3600" dirty="0" err="1" smtClean="0"/>
              <a:t>muncul</a:t>
            </a:r>
            <a:r>
              <a:rPr lang="en-US" sz="3600" dirty="0" smtClean="0"/>
              <a:t> </a:t>
            </a:r>
            <a:r>
              <a:rPr lang="en-US" sz="3600" dirty="0" err="1"/>
              <a:t>pertanyaan</a:t>
            </a:r>
            <a:r>
              <a:rPr lang="en-US" sz="3600" dirty="0"/>
              <a:t> </a:t>
            </a:r>
            <a:r>
              <a:rPr lang="en-US" sz="3600" dirty="0" err="1"/>
              <a:t>nomor</a:t>
            </a:r>
            <a:r>
              <a:rPr lang="en-US" sz="3600" dirty="0"/>
              <a:t> 7 </a:t>
            </a:r>
            <a:r>
              <a:rPr lang="en-US" sz="3600" dirty="0" err="1"/>
              <a:t>terkait</a:t>
            </a:r>
            <a:r>
              <a:rPr lang="en-US" sz="3600" dirty="0"/>
              <a:t> </a:t>
            </a:r>
            <a:r>
              <a:rPr lang="en-US" sz="3600" dirty="0" err="1"/>
              <a:t>komunikasi</a:t>
            </a:r>
            <a:r>
              <a:rPr lang="en-US" sz="3600" dirty="0"/>
              <a:t> </a:t>
            </a:r>
            <a:r>
              <a:rPr lang="en-US" sz="3600" dirty="0" err="1"/>
              <a:t>dengan</a:t>
            </a:r>
            <a:r>
              <a:rPr lang="en-US" sz="3600" dirty="0"/>
              <a:t> auditor </a:t>
            </a:r>
            <a:r>
              <a:rPr lang="en-US" sz="3600" dirty="0" err="1"/>
              <a:t>pendahulu</a:t>
            </a:r>
            <a:r>
              <a:rPr lang="en-US" sz="3600" dirty="0" smtClean="0"/>
              <a:t>.</a:t>
            </a:r>
            <a:r>
              <a:rPr lang="id-ID" sz="3600" dirty="0" smtClean="0"/>
              <a:t> </a:t>
            </a:r>
            <a:r>
              <a:rPr lang="en-US" sz="3600" dirty="0" err="1" smtClean="0"/>
              <a:t>Pada</a:t>
            </a:r>
            <a:r>
              <a:rPr lang="en-US" sz="3600" dirty="0" smtClean="0"/>
              <a:t> </a:t>
            </a:r>
            <a:r>
              <a:rPr lang="en-US" sz="3600" dirty="0" err="1"/>
              <a:t>kolom</a:t>
            </a:r>
            <a:r>
              <a:rPr lang="en-US" sz="3600" dirty="0"/>
              <a:t> “</a:t>
            </a:r>
            <a:r>
              <a:rPr lang="en-US" sz="3600" dirty="0" err="1"/>
              <a:t>Hasil</a:t>
            </a:r>
            <a:r>
              <a:rPr lang="en-US" sz="3600" dirty="0"/>
              <a:t> </a:t>
            </a:r>
            <a:r>
              <a:rPr lang="en-US" sz="3600" dirty="0" err="1"/>
              <a:t>Analisis</a:t>
            </a:r>
            <a:r>
              <a:rPr lang="en-US" sz="3600" dirty="0"/>
              <a:t>” </a:t>
            </a:r>
            <a:r>
              <a:rPr lang="en-US" sz="3600" dirty="0" err="1"/>
              <a:t>sebelah</a:t>
            </a:r>
            <a:r>
              <a:rPr lang="en-US" sz="3600" dirty="0"/>
              <a:t> </a:t>
            </a:r>
            <a:r>
              <a:rPr lang="en-US" sz="3600" dirty="0" err="1"/>
              <a:t>kanan</a:t>
            </a:r>
            <a:r>
              <a:rPr lang="en-US" sz="3600" dirty="0"/>
              <a:t> </a:t>
            </a:r>
            <a:r>
              <a:rPr lang="en-US" sz="3600" dirty="0" err="1"/>
              <a:t>akan</a:t>
            </a:r>
            <a:r>
              <a:rPr lang="en-US" sz="3600" dirty="0"/>
              <a:t> </a:t>
            </a:r>
            <a:r>
              <a:rPr lang="en-US" sz="3600" dirty="0" err="1"/>
              <a:t>secara</a:t>
            </a:r>
            <a:r>
              <a:rPr lang="en-US" sz="3600" dirty="0"/>
              <a:t> </a:t>
            </a:r>
            <a:r>
              <a:rPr lang="en-US" sz="3600" dirty="0" err="1"/>
              <a:t>otomatis</a:t>
            </a:r>
            <a:r>
              <a:rPr lang="en-US" sz="3600" dirty="0"/>
              <a:t> </a:t>
            </a:r>
            <a:r>
              <a:rPr lang="en-US" sz="3600" dirty="0" err="1"/>
              <a:t>terisi</a:t>
            </a:r>
            <a:r>
              <a:rPr lang="en-US" sz="3600" dirty="0"/>
              <a:t> </a:t>
            </a:r>
            <a:r>
              <a:rPr lang="en-US" sz="3600" dirty="0" err="1"/>
              <a:t>sesuai</a:t>
            </a:r>
            <a:r>
              <a:rPr lang="en-US" sz="3600" dirty="0"/>
              <a:t> </a:t>
            </a:r>
            <a:r>
              <a:rPr lang="en-US" sz="3600" dirty="0" err="1" smtClean="0"/>
              <a:t>dengan</a:t>
            </a:r>
            <a:r>
              <a:rPr lang="id-ID" sz="3600" dirty="0" smtClean="0"/>
              <a:t> </a:t>
            </a:r>
            <a:r>
              <a:rPr lang="en-US" sz="3600" dirty="0" err="1" smtClean="0"/>
              <a:t>isian</a:t>
            </a:r>
            <a:r>
              <a:rPr lang="en-US" sz="3600" dirty="0" smtClean="0"/>
              <a:t> </a:t>
            </a:r>
            <a:r>
              <a:rPr lang="en-US" sz="3600" dirty="0" err="1"/>
              <a:t>pada</a:t>
            </a:r>
            <a:r>
              <a:rPr lang="en-US" sz="3600" dirty="0"/>
              <a:t> </a:t>
            </a:r>
            <a:r>
              <a:rPr lang="en-US" sz="3600" dirty="0" err="1"/>
              <a:t>kertas</a:t>
            </a:r>
            <a:r>
              <a:rPr lang="en-US" sz="3600" dirty="0"/>
              <a:t> </a:t>
            </a:r>
            <a:r>
              <a:rPr lang="en-US" sz="3600" dirty="0" err="1"/>
              <a:t>kerja</a:t>
            </a:r>
            <a:r>
              <a:rPr lang="en-US" sz="3600" dirty="0"/>
              <a:t> </a:t>
            </a:r>
            <a:r>
              <a:rPr lang="en-US" sz="3600" dirty="0" err="1"/>
              <a:t>pendukungnya</a:t>
            </a:r>
            <a:r>
              <a:rPr lang="en-US" sz="3600" dirty="0"/>
              <a:t>. </a:t>
            </a:r>
            <a:r>
              <a:rPr lang="en-US" sz="3600" dirty="0" err="1"/>
              <a:t>Hasil</a:t>
            </a:r>
            <a:r>
              <a:rPr lang="en-US" sz="3600" dirty="0"/>
              <a:t> </a:t>
            </a:r>
            <a:r>
              <a:rPr lang="en-US" sz="3600" dirty="0" err="1"/>
              <a:t>pengisian</a:t>
            </a:r>
            <a:r>
              <a:rPr lang="en-US" sz="3600" dirty="0"/>
              <a:t> </a:t>
            </a:r>
            <a:r>
              <a:rPr lang="en-US" sz="3600" dirty="0" err="1"/>
              <a:t>tersebut</a:t>
            </a:r>
            <a:r>
              <a:rPr lang="en-US" sz="3600" dirty="0"/>
              <a:t> </a:t>
            </a:r>
            <a:r>
              <a:rPr lang="en-US" sz="3600" dirty="0" err="1"/>
              <a:t>akan</a:t>
            </a:r>
            <a:r>
              <a:rPr lang="en-US" sz="3600" dirty="0"/>
              <a:t> </a:t>
            </a:r>
            <a:r>
              <a:rPr lang="en-US" sz="3600" dirty="0" err="1" smtClean="0"/>
              <a:t>menghasilkan</a:t>
            </a:r>
            <a:r>
              <a:rPr lang="id-ID" sz="3600" dirty="0" smtClean="0"/>
              <a:t> </a:t>
            </a:r>
            <a:r>
              <a:rPr lang="en-US" sz="3600" dirty="0" err="1" smtClean="0"/>
              <a:t>simpulan</a:t>
            </a:r>
            <a:r>
              <a:rPr lang="en-US" sz="3600" dirty="0" smtClean="0"/>
              <a:t> </a:t>
            </a:r>
            <a:r>
              <a:rPr lang="en-US" sz="3600" dirty="0" err="1"/>
              <a:t>risiko</a:t>
            </a:r>
            <a:r>
              <a:rPr lang="en-US" sz="3600" dirty="0"/>
              <a:t> </a:t>
            </a:r>
            <a:r>
              <a:rPr lang="en-US" sz="3600" dirty="0" err="1"/>
              <a:t>penerimaan</a:t>
            </a:r>
            <a:r>
              <a:rPr lang="en-US" sz="3600" dirty="0"/>
              <a:t> </a:t>
            </a:r>
            <a:r>
              <a:rPr lang="en-US" sz="3600" dirty="0" err="1"/>
              <a:t>dan</a:t>
            </a:r>
            <a:r>
              <a:rPr lang="en-US" sz="3600" dirty="0"/>
              <a:t> </a:t>
            </a:r>
            <a:r>
              <a:rPr lang="en-US" sz="3600" dirty="0" err="1"/>
              <a:t>keberlanjutan</a:t>
            </a:r>
            <a:r>
              <a:rPr lang="en-US" sz="3600" dirty="0"/>
              <a:t> </a:t>
            </a:r>
            <a:r>
              <a:rPr lang="en-US" sz="3600" dirty="0" err="1"/>
              <a:t>hubungan</a:t>
            </a:r>
            <a:r>
              <a:rPr lang="en-US" sz="3600" dirty="0"/>
              <a:t> </a:t>
            </a:r>
            <a:r>
              <a:rPr lang="en-US" sz="3600" dirty="0" err="1"/>
              <a:t>dengan</a:t>
            </a:r>
            <a:r>
              <a:rPr lang="en-US" sz="3600" dirty="0"/>
              <a:t> </a:t>
            </a:r>
            <a:r>
              <a:rPr lang="en-US" sz="3600" dirty="0" err="1"/>
              <a:t>klien</a:t>
            </a:r>
            <a:r>
              <a:rPr lang="en-US" sz="3600" dirty="0"/>
              <a:t> yang </a:t>
            </a:r>
            <a:r>
              <a:rPr lang="en-US" sz="3600" dirty="0" err="1" smtClean="0"/>
              <a:t>terisi</a:t>
            </a:r>
            <a:r>
              <a:rPr lang="id-ID" sz="3600" dirty="0" smtClean="0"/>
              <a:t> </a:t>
            </a:r>
            <a:r>
              <a:rPr lang="en-US" sz="3600" dirty="0" err="1" smtClean="0"/>
              <a:t>secara</a:t>
            </a:r>
            <a:r>
              <a:rPr lang="en-US" sz="3600" dirty="0" smtClean="0"/>
              <a:t> </a:t>
            </a:r>
            <a:r>
              <a:rPr lang="en-US" sz="3600" dirty="0" err="1"/>
              <a:t>otomatis</a:t>
            </a:r>
            <a:r>
              <a:rPr lang="en-US" sz="3600" dirty="0"/>
              <a:t> “High </a:t>
            </a:r>
            <a:r>
              <a:rPr lang="en-US" sz="3600" dirty="0" err="1"/>
              <a:t>atau</a:t>
            </a:r>
            <a:r>
              <a:rPr lang="en-US" sz="3600" dirty="0"/>
              <a:t> Low” </a:t>
            </a:r>
            <a:r>
              <a:rPr lang="en-US" sz="3600" dirty="0" err="1"/>
              <a:t>sesuai</a:t>
            </a:r>
            <a:r>
              <a:rPr lang="en-US" sz="3600" dirty="0"/>
              <a:t> </a:t>
            </a:r>
            <a:r>
              <a:rPr lang="en-US" sz="3600" dirty="0" err="1"/>
              <a:t>dengan</a:t>
            </a:r>
            <a:r>
              <a:rPr lang="en-US" sz="3600" dirty="0"/>
              <a:t> </a:t>
            </a:r>
            <a:r>
              <a:rPr lang="en-US" sz="3600" dirty="0" err="1"/>
              <a:t>simpulan</a:t>
            </a:r>
            <a:r>
              <a:rPr lang="en-US" sz="3600" dirty="0"/>
              <a:t> </a:t>
            </a:r>
            <a:r>
              <a:rPr lang="en-US" sz="3600" dirty="0" err="1"/>
              <a:t>pada</a:t>
            </a:r>
            <a:r>
              <a:rPr lang="en-US" sz="3600" dirty="0"/>
              <a:t> </a:t>
            </a:r>
            <a:r>
              <a:rPr lang="en-US" sz="3600" dirty="0" err="1"/>
              <a:t>masing-masing</a:t>
            </a:r>
            <a:r>
              <a:rPr lang="en-US" sz="3600" dirty="0"/>
              <a:t> </a:t>
            </a:r>
            <a:r>
              <a:rPr lang="en-US" sz="3600" dirty="0" err="1" smtClean="0"/>
              <a:t>aspek</a:t>
            </a:r>
            <a:r>
              <a:rPr lang="id-ID" sz="3600" dirty="0" smtClean="0"/>
              <a:t> </a:t>
            </a:r>
            <a:r>
              <a:rPr lang="en-US" sz="3600" dirty="0" smtClean="0"/>
              <a:t>yang </a:t>
            </a:r>
            <a:r>
              <a:rPr lang="en-US" sz="3600" dirty="0" err="1"/>
              <a:t>dianalisis</a:t>
            </a:r>
            <a:r>
              <a:rPr lang="en-US" sz="3600" dirty="0"/>
              <a:t>. </a:t>
            </a:r>
            <a:r>
              <a:rPr lang="en-US" sz="3600" dirty="0" err="1"/>
              <a:t>Jika</a:t>
            </a:r>
            <a:r>
              <a:rPr lang="en-US" sz="3600" dirty="0"/>
              <a:t> </a:t>
            </a:r>
            <a:r>
              <a:rPr lang="en-US" sz="3600" dirty="0" err="1"/>
              <a:t>kondisi</a:t>
            </a:r>
            <a:r>
              <a:rPr lang="en-US" sz="3600" dirty="0"/>
              <a:t> </a:t>
            </a:r>
            <a:r>
              <a:rPr lang="en-US" sz="3600" dirty="0" err="1"/>
              <a:t>simpulan</a:t>
            </a:r>
            <a:r>
              <a:rPr lang="en-US" sz="3600" dirty="0"/>
              <a:t> “High” </a:t>
            </a:r>
            <a:r>
              <a:rPr lang="en-US" sz="3600" dirty="0" err="1"/>
              <a:t>maka</a:t>
            </a:r>
            <a:r>
              <a:rPr lang="en-US" sz="3600" dirty="0"/>
              <a:t> auditor </a:t>
            </a:r>
            <a:r>
              <a:rPr lang="en-US" sz="3600" dirty="0" err="1"/>
              <a:t>harus</a:t>
            </a:r>
            <a:r>
              <a:rPr lang="en-US" sz="3600" dirty="0"/>
              <a:t> </a:t>
            </a:r>
            <a:r>
              <a:rPr lang="en-US" sz="3600" dirty="0" err="1" smtClean="0"/>
              <a:t>menjelaskan</a:t>
            </a:r>
            <a:r>
              <a:rPr lang="id-ID" sz="3600" dirty="0" smtClean="0"/>
              <a:t> </a:t>
            </a:r>
            <a:r>
              <a:rPr lang="en-US" sz="3600" dirty="0" smtClean="0"/>
              <a:t>mitigasi </a:t>
            </a:r>
            <a:r>
              <a:rPr lang="en-US" sz="3600" dirty="0" err="1"/>
              <a:t>risiko</a:t>
            </a:r>
            <a:r>
              <a:rPr lang="en-US" sz="3600" dirty="0"/>
              <a:t> yang </a:t>
            </a:r>
            <a:r>
              <a:rPr lang="en-US" sz="3600" dirty="0" err="1"/>
              <a:t>akan</a:t>
            </a:r>
            <a:r>
              <a:rPr lang="en-US" sz="3600" dirty="0"/>
              <a:t> </a:t>
            </a:r>
            <a:r>
              <a:rPr lang="en-US" sz="3600" dirty="0" err="1"/>
              <a:t>dilakukan</a:t>
            </a:r>
            <a:r>
              <a:rPr lang="en-US" sz="3600" dirty="0"/>
              <a:t> </a:t>
            </a:r>
            <a:r>
              <a:rPr lang="en-US" sz="3600" dirty="0" err="1"/>
              <a:t>untuk</a:t>
            </a:r>
            <a:r>
              <a:rPr lang="en-US" sz="3600" dirty="0"/>
              <a:t> </a:t>
            </a:r>
            <a:r>
              <a:rPr lang="en-US" sz="3600" dirty="0" err="1"/>
              <a:t>tetap</a:t>
            </a:r>
            <a:r>
              <a:rPr lang="en-US" sz="3600" dirty="0"/>
              <a:t> </a:t>
            </a:r>
            <a:r>
              <a:rPr lang="en-US" sz="3600" dirty="0" err="1"/>
              <a:t>menerima</a:t>
            </a:r>
            <a:r>
              <a:rPr lang="en-US" sz="3600" dirty="0"/>
              <a:t> </a:t>
            </a:r>
            <a:r>
              <a:rPr lang="en-US" sz="3600" dirty="0" err="1"/>
              <a:t>perikatan</a:t>
            </a:r>
            <a:r>
              <a:rPr lang="en-US" sz="3600" dirty="0"/>
              <a:t> </a:t>
            </a:r>
            <a:r>
              <a:rPr lang="en-US" sz="3600" dirty="0" err="1"/>
              <a:t>tersebut</a:t>
            </a:r>
            <a:r>
              <a:rPr lang="en-US" sz="3600" dirty="0" smtClean="0"/>
              <a:t>.</a:t>
            </a:r>
            <a:r>
              <a:rPr lang="id-ID" sz="3600" dirty="0" smtClean="0"/>
              <a:t> </a:t>
            </a:r>
          </a:p>
        </p:txBody>
      </p:sp>
    </p:spTree>
    <p:extLst>
      <p:ext uri="{BB962C8B-B14F-4D97-AF65-F5344CB8AC3E}">
        <p14:creationId xmlns:p14="http://schemas.microsoft.com/office/powerpoint/2010/main" val="21185085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143691" y="156754"/>
            <a:ext cx="11834949" cy="6505303"/>
          </a:xfrm>
        </p:spPr>
        <p:txBody>
          <a:bodyPr>
            <a:normAutofit/>
          </a:bodyPr>
          <a:lstStyle/>
          <a:p>
            <a:r>
              <a:rPr lang="en-US" sz="4000" dirty="0" err="1"/>
              <a:t>Untuk</a:t>
            </a:r>
            <a:r>
              <a:rPr lang="en-US" sz="4000" dirty="0"/>
              <a:t> </a:t>
            </a:r>
            <a:r>
              <a:rPr lang="en-US" sz="4000" dirty="0" err="1"/>
              <a:t>mendapatkan</a:t>
            </a:r>
            <a:r>
              <a:rPr lang="en-US" sz="4000" dirty="0"/>
              <a:t> </a:t>
            </a:r>
            <a:r>
              <a:rPr lang="en-US" sz="4000" dirty="0" err="1"/>
              <a:t>hasil</a:t>
            </a:r>
            <a:r>
              <a:rPr lang="en-US" sz="4000" dirty="0"/>
              <a:t> </a:t>
            </a:r>
            <a:r>
              <a:rPr lang="en-US" sz="4000" dirty="0" err="1"/>
              <a:t>analisis</a:t>
            </a:r>
            <a:r>
              <a:rPr lang="en-US" sz="4000" dirty="0"/>
              <a:t> </a:t>
            </a:r>
            <a:r>
              <a:rPr lang="en-US" sz="4000" dirty="0" err="1"/>
              <a:t>pertanyaan</a:t>
            </a:r>
            <a:r>
              <a:rPr lang="en-US" sz="4000" dirty="0"/>
              <a:t> no. 4 </a:t>
            </a:r>
            <a:r>
              <a:rPr lang="en-US" sz="4000" dirty="0" err="1"/>
              <a:t>terkait</a:t>
            </a:r>
            <a:r>
              <a:rPr lang="en-US" sz="4000" dirty="0"/>
              <a:t> </a:t>
            </a:r>
            <a:r>
              <a:rPr lang="en-US" sz="4000" dirty="0" err="1"/>
              <a:t>isu</a:t>
            </a:r>
            <a:r>
              <a:rPr lang="en-US" sz="4000" dirty="0"/>
              <a:t> </a:t>
            </a:r>
            <a:r>
              <a:rPr lang="en-US" sz="4000" dirty="0" err="1"/>
              <a:t>pelaporan</a:t>
            </a:r>
            <a:r>
              <a:rPr lang="en-US" sz="4000" dirty="0"/>
              <a:t> </a:t>
            </a:r>
            <a:r>
              <a:rPr lang="en-US" sz="4000" dirty="0" err="1" smtClean="0"/>
              <a:t>keuangan</a:t>
            </a:r>
            <a:r>
              <a:rPr lang="id-ID" sz="4000" dirty="0" smtClean="0"/>
              <a:t> </a:t>
            </a:r>
            <a:r>
              <a:rPr lang="en-US" sz="4000" dirty="0" err="1" smtClean="0"/>
              <a:t>terdahulu</a:t>
            </a:r>
            <a:r>
              <a:rPr lang="en-US" sz="4000" dirty="0"/>
              <a:t>, </a:t>
            </a:r>
            <a:r>
              <a:rPr lang="en-US" sz="4000" dirty="0" err="1"/>
              <a:t>selain</a:t>
            </a:r>
            <a:r>
              <a:rPr lang="en-US" sz="4000" dirty="0"/>
              <a:t> </a:t>
            </a:r>
            <a:r>
              <a:rPr lang="en-US" sz="4000" dirty="0" err="1"/>
              <a:t>memilih</a:t>
            </a:r>
            <a:r>
              <a:rPr lang="en-US" sz="4000" dirty="0"/>
              <a:t> </a:t>
            </a:r>
            <a:r>
              <a:rPr lang="en-US" sz="4000" dirty="0" err="1"/>
              <a:t>jawaban</a:t>
            </a:r>
            <a:r>
              <a:rPr lang="en-US" sz="4000" dirty="0"/>
              <a:t> “</a:t>
            </a:r>
            <a:r>
              <a:rPr lang="en-US" sz="4000" dirty="0" err="1"/>
              <a:t>Entitas</a:t>
            </a:r>
            <a:r>
              <a:rPr lang="en-US" sz="4000" dirty="0"/>
              <a:t> </a:t>
            </a:r>
            <a:r>
              <a:rPr lang="en-US" sz="4000" dirty="0" err="1"/>
              <a:t>berdiri</a:t>
            </a:r>
            <a:r>
              <a:rPr lang="en-US" sz="4000" dirty="0"/>
              <a:t> </a:t>
            </a:r>
            <a:r>
              <a:rPr lang="en-US" sz="4000" dirty="0" err="1"/>
              <a:t>sejak</a:t>
            </a:r>
            <a:r>
              <a:rPr lang="en-US" sz="4000" dirty="0"/>
              <a:t> lama </a:t>
            </a:r>
            <a:r>
              <a:rPr lang="en-US" sz="4000" dirty="0" err="1"/>
              <a:t>dan</a:t>
            </a:r>
            <a:r>
              <a:rPr lang="en-US" sz="4000" dirty="0"/>
              <a:t> </a:t>
            </a:r>
            <a:r>
              <a:rPr lang="en-US" sz="4000" dirty="0" err="1" smtClean="0"/>
              <a:t>Laporan</a:t>
            </a:r>
            <a:r>
              <a:rPr lang="id-ID" sz="4000" dirty="0" smtClean="0"/>
              <a:t> </a:t>
            </a:r>
            <a:r>
              <a:rPr lang="en-US" sz="4000" dirty="0" err="1" smtClean="0"/>
              <a:t>keuangan</a:t>
            </a:r>
            <a:r>
              <a:rPr lang="en-US" sz="4000" dirty="0" smtClean="0"/>
              <a:t> </a:t>
            </a:r>
            <a:r>
              <a:rPr lang="en-US" sz="4000" dirty="0" err="1"/>
              <a:t>periode</a:t>
            </a:r>
            <a:r>
              <a:rPr lang="en-US" sz="4000" dirty="0"/>
              <a:t> </a:t>
            </a:r>
            <a:r>
              <a:rPr lang="en-US" sz="4000" dirty="0" err="1"/>
              <a:t>sebelumnya</a:t>
            </a:r>
            <a:r>
              <a:rPr lang="en-US" sz="4000" dirty="0"/>
              <a:t> </a:t>
            </a:r>
            <a:r>
              <a:rPr lang="en-US" sz="4000" dirty="0" err="1"/>
              <a:t>tersedia</a:t>
            </a:r>
            <a:r>
              <a:rPr lang="en-US" sz="4000" dirty="0"/>
              <a:t> </a:t>
            </a:r>
            <a:r>
              <a:rPr lang="en-US" sz="4000" dirty="0" err="1"/>
              <a:t>dan</a:t>
            </a:r>
            <a:r>
              <a:rPr lang="en-US" sz="4000" dirty="0"/>
              <a:t> </a:t>
            </a:r>
            <a:r>
              <a:rPr lang="en-US" sz="4000" dirty="0" err="1"/>
              <a:t>telah</a:t>
            </a:r>
            <a:r>
              <a:rPr lang="en-US" sz="4000" dirty="0"/>
              <a:t> </a:t>
            </a:r>
            <a:r>
              <a:rPr lang="en-US" sz="4000" dirty="0" err="1"/>
              <a:t>diaudit</a:t>
            </a:r>
            <a:r>
              <a:rPr lang="en-US" sz="4000" dirty="0"/>
              <a:t> auditor </a:t>
            </a:r>
            <a:r>
              <a:rPr lang="en-US" sz="4000" dirty="0" err="1" smtClean="0"/>
              <a:t>independen</a:t>
            </a:r>
            <a:r>
              <a:rPr lang="id-ID" sz="4000" dirty="0" smtClean="0"/>
              <a:t> </a:t>
            </a:r>
            <a:r>
              <a:rPr lang="en-US" sz="4000" dirty="0" smtClean="0"/>
              <a:t>lain </a:t>
            </a:r>
            <a:r>
              <a:rPr lang="en-US" sz="4000" dirty="0" err="1"/>
              <a:t>atau</a:t>
            </a:r>
            <a:r>
              <a:rPr lang="en-US" sz="4000" dirty="0"/>
              <a:t> auditor yang </a:t>
            </a:r>
            <a:r>
              <a:rPr lang="en-US" sz="4000" dirty="0" err="1"/>
              <a:t>bersangkutan</a:t>
            </a:r>
            <a:r>
              <a:rPr lang="en-US" sz="4000" dirty="0"/>
              <a:t>“ </a:t>
            </a:r>
            <a:r>
              <a:rPr lang="en-US" sz="4000" dirty="0" err="1"/>
              <a:t>maka</a:t>
            </a:r>
            <a:r>
              <a:rPr lang="en-US" sz="4000" dirty="0"/>
              <a:t> </a:t>
            </a:r>
            <a:r>
              <a:rPr lang="en-US" sz="4000" dirty="0" err="1"/>
              <a:t>hasil</a:t>
            </a:r>
            <a:r>
              <a:rPr lang="en-US" sz="4000" dirty="0"/>
              <a:t> </a:t>
            </a:r>
            <a:r>
              <a:rPr lang="en-US" sz="4000" dirty="0" err="1"/>
              <a:t>analisis</a:t>
            </a:r>
            <a:r>
              <a:rPr lang="en-US" sz="4000" dirty="0"/>
              <a:t> </a:t>
            </a:r>
            <a:r>
              <a:rPr lang="en-US" sz="4000" dirty="0" err="1"/>
              <a:t>otomatis</a:t>
            </a:r>
            <a:r>
              <a:rPr lang="en-US" sz="4000" dirty="0"/>
              <a:t> </a:t>
            </a:r>
            <a:r>
              <a:rPr lang="en-US" sz="4000" dirty="0" err="1"/>
              <a:t>terisi</a:t>
            </a:r>
            <a:r>
              <a:rPr lang="en-US" sz="4000" dirty="0"/>
              <a:t>. </a:t>
            </a:r>
            <a:r>
              <a:rPr lang="en-US" sz="4000" dirty="0" err="1" smtClean="0"/>
              <a:t>Jika</a:t>
            </a:r>
            <a:r>
              <a:rPr lang="id-ID" sz="4000" dirty="0" smtClean="0"/>
              <a:t> </a:t>
            </a:r>
            <a:r>
              <a:rPr lang="en-US" sz="4000" dirty="0" err="1" smtClean="0"/>
              <a:t>memilih</a:t>
            </a:r>
            <a:r>
              <a:rPr lang="en-US" sz="4000" dirty="0" smtClean="0"/>
              <a:t> </a:t>
            </a:r>
            <a:r>
              <a:rPr lang="en-US" sz="4000" dirty="0" err="1"/>
              <a:t>jawab</a:t>
            </a:r>
            <a:r>
              <a:rPr lang="en-US" sz="4000" dirty="0"/>
              <a:t> “</a:t>
            </a:r>
            <a:r>
              <a:rPr lang="en-US" sz="4000" dirty="0" err="1"/>
              <a:t>Entitas</a:t>
            </a:r>
            <a:r>
              <a:rPr lang="en-US" sz="4000" dirty="0"/>
              <a:t> </a:t>
            </a:r>
            <a:r>
              <a:rPr lang="en-US" sz="4000" dirty="0" err="1"/>
              <a:t>berdiri</a:t>
            </a:r>
            <a:r>
              <a:rPr lang="en-US" sz="4000" dirty="0"/>
              <a:t> </a:t>
            </a:r>
            <a:r>
              <a:rPr lang="en-US" sz="4000" dirty="0" err="1"/>
              <a:t>sejak</a:t>
            </a:r>
            <a:r>
              <a:rPr lang="en-US" sz="4000" dirty="0"/>
              <a:t> lama </a:t>
            </a:r>
            <a:r>
              <a:rPr lang="en-US" sz="4000" dirty="0" err="1"/>
              <a:t>dan</a:t>
            </a:r>
            <a:r>
              <a:rPr lang="en-US" sz="4000" dirty="0"/>
              <a:t> </a:t>
            </a:r>
            <a:r>
              <a:rPr lang="en-US" sz="4000" dirty="0" err="1"/>
              <a:t>Laporan</a:t>
            </a:r>
            <a:r>
              <a:rPr lang="en-US" sz="4000" dirty="0"/>
              <a:t> </a:t>
            </a:r>
            <a:r>
              <a:rPr lang="en-US" sz="4000" dirty="0" err="1"/>
              <a:t>keuangan</a:t>
            </a:r>
            <a:r>
              <a:rPr lang="en-US" sz="4000" dirty="0"/>
              <a:t> </a:t>
            </a:r>
            <a:r>
              <a:rPr lang="en-US" sz="4000" dirty="0" err="1" smtClean="0"/>
              <a:t>periode</a:t>
            </a:r>
            <a:r>
              <a:rPr lang="id-ID" sz="4000" dirty="0" smtClean="0"/>
              <a:t> </a:t>
            </a:r>
            <a:r>
              <a:rPr lang="en-US" sz="4000" dirty="0" err="1" smtClean="0"/>
              <a:t>sebelumnya</a:t>
            </a:r>
            <a:r>
              <a:rPr lang="en-US" sz="4000" dirty="0" smtClean="0"/>
              <a:t> </a:t>
            </a:r>
            <a:r>
              <a:rPr lang="en-US" sz="4000" dirty="0" err="1"/>
              <a:t>tersedia</a:t>
            </a:r>
            <a:r>
              <a:rPr lang="en-US" sz="4000" dirty="0"/>
              <a:t> </a:t>
            </a:r>
            <a:r>
              <a:rPr lang="en-US" sz="4000" dirty="0" err="1"/>
              <a:t>dan</a:t>
            </a:r>
            <a:r>
              <a:rPr lang="en-US" sz="4000" dirty="0"/>
              <a:t> </a:t>
            </a:r>
            <a:r>
              <a:rPr lang="en-US" sz="4000" dirty="0" err="1"/>
              <a:t>telah</a:t>
            </a:r>
            <a:r>
              <a:rPr lang="en-US" sz="4000" dirty="0"/>
              <a:t> </a:t>
            </a:r>
            <a:r>
              <a:rPr lang="en-US" sz="4000" dirty="0" err="1"/>
              <a:t>diaudit</a:t>
            </a:r>
            <a:r>
              <a:rPr lang="en-US" sz="4000" dirty="0"/>
              <a:t> auditor </a:t>
            </a:r>
            <a:r>
              <a:rPr lang="en-US" sz="4000" dirty="0" err="1"/>
              <a:t>independen</a:t>
            </a:r>
            <a:r>
              <a:rPr lang="en-US" sz="4000" dirty="0"/>
              <a:t> lain </a:t>
            </a:r>
            <a:r>
              <a:rPr lang="en-US" sz="4000" dirty="0" err="1"/>
              <a:t>atau</a:t>
            </a:r>
            <a:r>
              <a:rPr lang="en-US" sz="4000" dirty="0"/>
              <a:t> </a:t>
            </a:r>
            <a:r>
              <a:rPr lang="en-US" sz="4000" dirty="0" smtClean="0"/>
              <a:t>auditor</a:t>
            </a:r>
            <a:r>
              <a:rPr lang="id-ID" sz="4000" dirty="0" smtClean="0"/>
              <a:t> </a:t>
            </a:r>
            <a:r>
              <a:rPr lang="en-US" sz="4000" dirty="0" smtClean="0"/>
              <a:t>yang </a:t>
            </a:r>
            <a:r>
              <a:rPr lang="en-US" sz="4000" dirty="0" err="1"/>
              <a:t>bersangkutan</a:t>
            </a:r>
            <a:r>
              <a:rPr lang="en-US" sz="4000" dirty="0"/>
              <a:t>” </a:t>
            </a:r>
            <a:r>
              <a:rPr lang="en-US" sz="4000" dirty="0" err="1"/>
              <a:t>maka</a:t>
            </a:r>
            <a:r>
              <a:rPr lang="en-US" sz="4000" dirty="0"/>
              <a:t> auditor </a:t>
            </a:r>
            <a:r>
              <a:rPr lang="en-US" sz="4000" dirty="0" err="1"/>
              <a:t>harus</a:t>
            </a:r>
            <a:r>
              <a:rPr lang="en-US" sz="4000" dirty="0"/>
              <a:t> </a:t>
            </a:r>
            <a:r>
              <a:rPr lang="en-US" sz="4000" dirty="0" err="1"/>
              <a:t>melengkapi</a:t>
            </a:r>
            <a:r>
              <a:rPr lang="en-US" sz="4000" dirty="0"/>
              <a:t> </a:t>
            </a:r>
            <a:r>
              <a:rPr lang="en-US" sz="4000" dirty="0" err="1"/>
              <a:t>kertas</a:t>
            </a:r>
            <a:r>
              <a:rPr lang="en-US" sz="4000" dirty="0"/>
              <a:t> </a:t>
            </a:r>
            <a:r>
              <a:rPr lang="en-US" sz="4000" dirty="0" err="1"/>
              <a:t>kerja</a:t>
            </a:r>
            <a:r>
              <a:rPr lang="en-US" sz="4000" dirty="0"/>
              <a:t> A1101 </a:t>
            </a:r>
            <a:r>
              <a:rPr lang="en-US" sz="4000" dirty="0" err="1" smtClean="0"/>
              <a:t>untuk</a:t>
            </a:r>
            <a:r>
              <a:rPr lang="id-ID" sz="4000" dirty="0" smtClean="0"/>
              <a:t> </a:t>
            </a:r>
            <a:r>
              <a:rPr lang="en-US" sz="4000" dirty="0" err="1" smtClean="0"/>
              <a:t>menghasilkan</a:t>
            </a:r>
            <a:r>
              <a:rPr lang="en-US" sz="4000" dirty="0" smtClean="0"/>
              <a:t> </a:t>
            </a:r>
            <a:r>
              <a:rPr lang="en-US" sz="4000" dirty="0" err="1"/>
              <a:t>hasil</a:t>
            </a:r>
            <a:r>
              <a:rPr lang="en-US" sz="4000" dirty="0"/>
              <a:t> </a:t>
            </a:r>
            <a:r>
              <a:rPr lang="en-US" sz="4000" dirty="0" err="1"/>
              <a:t>analisis</a:t>
            </a:r>
            <a:r>
              <a:rPr lang="en-US" sz="4000" dirty="0" smtClean="0"/>
              <a:t>.</a:t>
            </a:r>
            <a:endParaRPr lang="en-US" sz="4000" dirty="0"/>
          </a:p>
        </p:txBody>
      </p:sp>
    </p:spTree>
    <p:extLst>
      <p:ext uri="{BB962C8B-B14F-4D97-AF65-F5344CB8AC3E}">
        <p14:creationId xmlns:p14="http://schemas.microsoft.com/office/powerpoint/2010/main" val="41221193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209006" y="0"/>
            <a:ext cx="11834948" cy="6701246"/>
          </a:xfrm>
        </p:spPr>
        <p:txBody>
          <a:bodyPr>
            <a:noAutofit/>
          </a:bodyPr>
          <a:lstStyle/>
          <a:p>
            <a:pPr marL="0" indent="0">
              <a:buNone/>
            </a:pPr>
            <a:r>
              <a:rPr lang="en-US" sz="3600" dirty="0" err="1" smtClean="0"/>
              <a:t>Integritas</a:t>
            </a:r>
            <a:r>
              <a:rPr lang="en-US" sz="3600" dirty="0" smtClean="0"/>
              <a:t> </a:t>
            </a:r>
            <a:r>
              <a:rPr lang="en-US" sz="3600" dirty="0" err="1"/>
              <a:t>manajemen</a:t>
            </a:r>
            <a:r>
              <a:rPr lang="en-US" sz="3600" dirty="0"/>
              <a:t>, auditor </a:t>
            </a:r>
            <a:r>
              <a:rPr lang="en-US" sz="3600" dirty="0" err="1"/>
              <a:t>harus</a:t>
            </a:r>
            <a:r>
              <a:rPr lang="en-US" sz="3600" dirty="0"/>
              <a:t> </a:t>
            </a:r>
            <a:r>
              <a:rPr lang="en-US" sz="3600" dirty="0" err="1"/>
              <a:t>mengisi</a:t>
            </a:r>
            <a:r>
              <a:rPr lang="en-US" sz="3600" dirty="0"/>
              <a:t> </a:t>
            </a:r>
            <a:r>
              <a:rPr lang="en-US" sz="3600" dirty="0" err="1"/>
              <a:t>kertas</a:t>
            </a:r>
            <a:r>
              <a:rPr lang="en-US" sz="3600" dirty="0"/>
              <a:t> </a:t>
            </a:r>
            <a:r>
              <a:rPr lang="en-US" sz="3600" dirty="0" err="1"/>
              <a:t>kerja</a:t>
            </a:r>
            <a:r>
              <a:rPr lang="en-US" sz="3600" dirty="0"/>
              <a:t> A.1102.</a:t>
            </a:r>
          </a:p>
          <a:p>
            <a:pPr marL="0" indent="0">
              <a:buNone/>
            </a:pPr>
            <a:r>
              <a:rPr lang="en-US" sz="3600" dirty="0" err="1" smtClean="0"/>
              <a:t>Kompetensi</a:t>
            </a:r>
            <a:r>
              <a:rPr lang="en-US" sz="3600" dirty="0"/>
              <a:t>, </a:t>
            </a:r>
            <a:r>
              <a:rPr lang="en-US" sz="3600" dirty="0" err="1"/>
              <a:t>ketersediaan</a:t>
            </a:r>
            <a:r>
              <a:rPr lang="en-US" sz="3600" dirty="0"/>
              <a:t> </a:t>
            </a:r>
            <a:r>
              <a:rPr lang="en-US" sz="3600" dirty="0" err="1"/>
              <a:t>waktu</a:t>
            </a:r>
            <a:r>
              <a:rPr lang="en-US" sz="3600" dirty="0"/>
              <a:t>, </a:t>
            </a:r>
            <a:r>
              <a:rPr lang="en-US" sz="3600" dirty="0" err="1"/>
              <a:t>dan</a:t>
            </a:r>
            <a:r>
              <a:rPr lang="en-US" sz="3600" dirty="0"/>
              <a:t> </a:t>
            </a:r>
            <a:r>
              <a:rPr lang="en-US" sz="3600" dirty="0" err="1"/>
              <a:t>independensi</a:t>
            </a:r>
            <a:r>
              <a:rPr lang="en-US" sz="3600" dirty="0"/>
              <a:t> </a:t>
            </a:r>
            <a:r>
              <a:rPr lang="en-US" sz="3600" dirty="0" err="1"/>
              <a:t>personel</a:t>
            </a:r>
            <a:r>
              <a:rPr lang="en-US" sz="3600" dirty="0"/>
              <a:t> KAP </a:t>
            </a:r>
            <a:r>
              <a:rPr lang="en-US" sz="3600" dirty="0" err="1" smtClean="0"/>
              <a:t>untuk</a:t>
            </a:r>
            <a:r>
              <a:rPr lang="id-ID" sz="3600" dirty="0" smtClean="0"/>
              <a:t> </a:t>
            </a:r>
            <a:r>
              <a:rPr lang="en-US" sz="3600" dirty="0" err="1" smtClean="0"/>
              <a:t>penunjukan</a:t>
            </a:r>
            <a:r>
              <a:rPr lang="en-US" sz="3600" dirty="0" smtClean="0"/>
              <a:t> </a:t>
            </a:r>
            <a:r>
              <a:rPr lang="en-US" sz="3600" dirty="0" err="1"/>
              <a:t>tim</a:t>
            </a:r>
            <a:r>
              <a:rPr lang="en-US" sz="3600" dirty="0"/>
              <a:t> </a:t>
            </a:r>
            <a:r>
              <a:rPr lang="en-US" sz="3600" dirty="0" err="1"/>
              <a:t>perikatan</a:t>
            </a:r>
            <a:r>
              <a:rPr lang="en-US" sz="3600" dirty="0"/>
              <a:t>, auditor </a:t>
            </a:r>
            <a:r>
              <a:rPr lang="en-US" sz="3600" dirty="0" err="1"/>
              <a:t>harus</a:t>
            </a:r>
            <a:r>
              <a:rPr lang="en-US" sz="3600" dirty="0"/>
              <a:t> </a:t>
            </a:r>
            <a:r>
              <a:rPr lang="en-US" sz="3600" dirty="0" err="1"/>
              <a:t>mengisi</a:t>
            </a:r>
            <a:r>
              <a:rPr lang="en-US" sz="3600" dirty="0"/>
              <a:t> </a:t>
            </a:r>
            <a:r>
              <a:rPr lang="en-US" sz="3600" dirty="0" err="1"/>
              <a:t>kertas</a:t>
            </a:r>
            <a:r>
              <a:rPr lang="en-US" sz="3600" dirty="0"/>
              <a:t> </a:t>
            </a:r>
            <a:r>
              <a:rPr lang="en-US" sz="3600" dirty="0" err="1"/>
              <a:t>kerja</a:t>
            </a:r>
            <a:r>
              <a:rPr lang="en-US" sz="3600" dirty="0"/>
              <a:t> A.1103.</a:t>
            </a:r>
          </a:p>
          <a:p>
            <a:pPr marL="0" indent="0">
              <a:buNone/>
            </a:pPr>
            <a:r>
              <a:rPr lang="en-US" sz="3600" dirty="0" err="1" smtClean="0"/>
              <a:t>Komunikasi</a:t>
            </a:r>
            <a:r>
              <a:rPr lang="en-US" sz="3600" dirty="0" smtClean="0"/>
              <a:t> </a:t>
            </a:r>
            <a:r>
              <a:rPr lang="en-US" sz="3600" dirty="0" err="1"/>
              <a:t>dengan</a:t>
            </a:r>
            <a:r>
              <a:rPr lang="en-US" sz="3600" dirty="0"/>
              <a:t> auditor </a:t>
            </a:r>
            <a:r>
              <a:rPr lang="en-US" sz="3600" dirty="0" err="1"/>
              <a:t>pendahulu</a:t>
            </a:r>
            <a:r>
              <a:rPr lang="en-US" sz="3600" dirty="0"/>
              <a:t>, auditor </a:t>
            </a:r>
            <a:r>
              <a:rPr lang="en-US" sz="3600" dirty="0" err="1"/>
              <a:t>harus</a:t>
            </a:r>
            <a:r>
              <a:rPr lang="en-US" sz="3600" dirty="0"/>
              <a:t> </a:t>
            </a:r>
            <a:r>
              <a:rPr lang="en-US" sz="3600" dirty="0" err="1"/>
              <a:t>mengisi</a:t>
            </a:r>
            <a:r>
              <a:rPr lang="en-US" sz="3600" dirty="0"/>
              <a:t> </a:t>
            </a:r>
            <a:r>
              <a:rPr lang="en-US" sz="3600" dirty="0" err="1"/>
              <a:t>kertas</a:t>
            </a:r>
            <a:r>
              <a:rPr lang="en-US" sz="3600" dirty="0"/>
              <a:t> </a:t>
            </a:r>
            <a:r>
              <a:rPr lang="en-US" sz="3600" dirty="0" err="1"/>
              <a:t>kerja</a:t>
            </a:r>
            <a:r>
              <a:rPr lang="en-US" sz="3600" dirty="0"/>
              <a:t> A.1104.</a:t>
            </a:r>
          </a:p>
          <a:p>
            <a:pPr marL="0" indent="0">
              <a:buNone/>
            </a:pPr>
            <a:r>
              <a:rPr lang="en-US" sz="3600" dirty="0" err="1"/>
              <a:t>Setelah</a:t>
            </a:r>
            <a:r>
              <a:rPr lang="en-US" sz="3600" dirty="0"/>
              <a:t> auditor </a:t>
            </a:r>
            <a:r>
              <a:rPr lang="en-US" sz="3600" dirty="0" err="1"/>
              <a:t>melengkapi</a:t>
            </a:r>
            <a:r>
              <a:rPr lang="en-US" sz="3600" dirty="0"/>
              <a:t> </a:t>
            </a:r>
            <a:r>
              <a:rPr lang="en-US" sz="3600" dirty="0" err="1"/>
              <a:t>semua</a:t>
            </a:r>
            <a:r>
              <a:rPr lang="en-US" sz="3600" dirty="0"/>
              <a:t> </a:t>
            </a:r>
            <a:r>
              <a:rPr lang="en-US" sz="3600" dirty="0" err="1"/>
              <a:t>kertas</a:t>
            </a:r>
            <a:r>
              <a:rPr lang="en-US" sz="3600" dirty="0"/>
              <a:t> </a:t>
            </a:r>
            <a:r>
              <a:rPr lang="en-US" sz="3600" dirty="0" err="1"/>
              <a:t>kerja</a:t>
            </a:r>
            <a:r>
              <a:rPr lang="en-US" sz="3600" dirty="0"/>
              <a:t> </a:t>
            </a:r>
            <a:r>
              <a:rPr lang="en-US" sz="3600" dirty="0" err="1"/>
              <a:t>pendukung</a:t>
            </a:r>
            <a:r>
              <a:rPr lang="en-US" sz="3600" dirty="0"/>
              <a:t> </a:t>
            </a:r>
            <a:r>
              <a:rPr lang="en-US" sz="3600" dirty="0" err="1"/>
              <a:t>dari</a:t>
            </a:r>
            <a:r>
              <a:rPr lang="en-US" sz="3600" dirty="0"/>
              <a:t> </a:t>
            </a:r>
            <a:r>
              <a:rPr lang="en-US" sz="3600" dirty="0" err="1"/>
              <a:t>kertas</a:t>
            </a:r>
            <a:r>
              <a:rPr lang="en-US" sz="3600" dirty="0"/>
              <a:t> </a:t>
            </a:r>
            <a:r>
              <a:rPr lang="en-US" sz="3600" dirty="0" err="1"/>
              <a:t>kerja</a:t>
            </a:r>
            <a:r>
              <a:rPr lang="en-US" sz="3600" dirty="0"/>
              <a:t> </a:t>
            </a:r>
            <a:r>
              <a:rPr lang="en-US" sz="3600" dirty="0" err="1" smtClean="0"/>
              <a:t>ini</a:t>
            </a:r>
            <a:r>
              <a:rPr lang="en-US" sz="3600" dirty="0" smtClean="0"/>
              <a:t>,</a:t>
            </a:r>
            <a:r>
              <a:rPr lang="id-ID" sz="3600" dirty="0" smtClean="0"/>
              <a:t> </a:t>
            </a:r>
            <a:r>
              <a:rPr lang="en-US" sz="3600" dirty="0" smtClean="0"/>
              <a:t>auditor </a:t>
            </a:r>
            <a:r>
              <a:rPr lang="en-US" sz="3600" dirty="0" err="1"/>
              <a:t>harus</a:t>
            </a:r>
            <a:r>
              <a:rPr lang="en-US" sz="3600" dirty="0"/>
              <a:t> </a:t>
            </a:r>
            <a:r>
              <a:rPr lang="en-US" sz="3600" dirty="0" err="1"/>
              <a:t>menentukan</a:t>
            </a:r>
            <a:r>
              <a:rPr lang="en-US" sz="3600" dirty="0"/>
              <a:t> </a:t>
            </a:r>
            <a:r>
              <a:rPr lang="en-US" sz="3600" dirty="0" err="1"/>
              <a:t>terkait</a:t>
            </a:r>
            <a:r>
              <a:rPr lang="en-US" sz="3600" dirty="0"/>
              <a:t> </a:t>
            </a:r>
            <a:r>
              <a:rPr lang="en-US" sz="3600" dirty="0" err="1"/>
              <a:t>menerima</a:t>
            </a:r>
            <a:r>
              <a:rPr lang="en-US" sz="3600" dirty="0"/>
              <a:t> </a:t>
            </a:r>
            <a:r>
              <a:rPr lang="en-US" sz="3600" dirty="0" err="1"/>
              <a:t>atau</a:t>
            </a:r>
            <a:r>
              <a:rPr lang="en-US" sz="3600" dirty="0"/>
              <a:t> </a:t>
            </a:r>
            <a:r>
              <a:rPr lang="en-US" sz="3600" dirty="0" err="1"/>
              <a:t>menolak</a:t>
            </a:r>
            <a:r>
              <a:rPr lang="en-US" sz="3600" dirty="0"/>
              <a:t> </a:t>
            </a:r>
            <a:r>
              <a:rPr lang="en-US" sz="3600" dirty="0" err="1"/>
              <a:t>perikatan</a:t>
            </a:r>
            <a:r>
              <a:rPr lang="en-US" sz="3600" dirty="0"/>
              <a:t> audit </a:t>
            </a:r>
            <a:r>
              <a:rPr lang="en-US" sz="3600" dirty="0" err="1" smtClean="0"/>
              <a:t>tersebut</a:t>
            </a:r>
            <a:r>
              <a:rPr lang="en-US" sz="3600" dirty="0" smtClean="0"/>
              <a:t>.</a:t>
            </a:r>
            <a:r>
              <a:rPr lang="id-ID" sz="3600" dirty="0" smtClean="0"/>
              <a:t> </a:t>
            </a:r>
          </a:p>
          <a:p>
            <a:pPr marL="0" indent="0">
              <a:buNone/>
            </a:pPr>
            <a:r>
              <a:rPr lang="en-US" sz="3200" dirty="0" err="1" smtClean="0"/>
              <a:t>Jika</a:t>
            </a:r>
            <a:r>
              <a:rPr lang="en-US" sz="3200" dirty="0" smtClean="0"/>
              <a:t> </a:t>
            </a:r>
            <a:r>
              <a:rPr lang="en-US" sz="3200" dirty="0"/>
              <a:t>auditor </a:t>
            </a:r>
            <a:r>
              <a:rPr lang="en-US" sz="3200" dirty="0" err="1"/>
              <a:t>memutuskan</a:t>
            </a:r>
            <a:r>
              <a:rPr lang="en-US" sz="3200" dirty="0"/>
              <a:t> </a:t>
            </a:r>
            <a:r>
              <a:rPr lang="en-US" sz="3200" dirty="0" err="1"/>
              <a:t>menerima</a:t>
            </a:r>
            <a:r>
              <a:rPr lang="en-US" sz="3200" dirty="0"/>
              <a:t> </a:t>
            </a:r>
            <a:r>
              <a:rPr lang="en-US" sz="3200" dirty="0" err="1"/>
              <a:t>perikatan</a:t>
            </a:r>
            <a:r>
              <a:rPr lang="en-US" sz="3200" dirty="0"/>
              <a:t> audit </a:t>
            </a:r>
            <a:r>
              <a:rPr lang="en-US" sz="3200" dirty="0" err="1"/>
              <a:t>dimaksud</a:t>
            </a:r>
            <a:r>
              <a:rPr lang="en-US" sz="3200" dirty="0"/>
              <a:t> </a:t>
            </a:r>
            <a:r>
              <a:rPr lang="en-US" sz="3200" dirty="0" err="1"/>
              <a:t>maka</a:t>
            </a:r>
            <a:r>
              <a:rPr lang="en-US" sz="3200" dirty="0"/>
              <a:t> </a:t>
            </a:r>
            <a:r>
              <a:rPr lang="en-US" sz="3200" dirty="0" err="1"/>
              <a:t>akan</a:t>
            </a:r>
            <a:r>
              <a:rPr lang="en-US" sz="3200" dirty="0"/>
              <a:t> </a:t>
            </a:r>
            <a:r>
              <a:rPr lang="en-US" sz="3200" dirty="0" err="1"/>
              <a:t>muncul</a:t>
            </a:r>
            <a:r>
              <a:rPr lang="en-US" sz="3200" dirty="0"/>
              <a:t> </a:t>
            </a:r>
            <a:r>
              <a:rPr lang="en-US" sz="3200" dirty="0" smtClean="0"/>
              <a:t>link</a:t>
            </a:r>
            <a:r>
              <a:rPr lang="id-ID" sz="3200" dirty="0" smtClean="0"/>
              <a:t> </a:t>
            </a:r>
            <a:r>
              <a:rPr lang="en-US" sz="3200" dirty="0" smtClean="0"/>
              <a:t>“Template </a:t>
            </a:r>
            <a:r>
              <a:rPr lang="en-US" sz="3200" dirty="0" err="1"/>
              <a:t>Laporan</a:t>
            </a:r>
            <a:r>
              <a:rPr lang="en-US" sz="3200" dirty="0"/>
              <a:t> </a:t>
            </a:r>
            <a:r>
              <a:rPr lang="en-US" sz="3200" dirty="0" err="1"/>
              <a:t>Keuangan</a:t>
            </a:r>
            <a:r>
              <a:rPr lang="en-US" sz="3200" dirty="0"/>
              <a:t>” </a:t>
            </a:r>
            <a:r>
              <a:rPr lang="en-US" sz="3200" dirty="0" err="1"/>
              <a:t>untuk</a:t>
            </a:r>
            <a:r>
              <a:rPr lang="en-US" sz="3200" dirty="0"/>
              <a:t> </a:t>
            </a:r>
            <a:r>
              <a:rPr lang="en-US" sz="3200" dirty="0" err="1"/>
              <a:t>menginput</a:t>
            </a:r>
            <a:r>
              <a:rPr lang="en-US" sz="3200" dirty="0"/>
              <a:t> </a:t>
            </a:r>
            <a:r>
              <a:rPr lang="en-US" sz="3200" dirty="0" err="1"/>
              <a:t>laporan</a:t>
            </a:r>
            <a:r>
              <a:rPr lang="en-US" sz="3200" dirty="0"/>
              <a:t> </a:t>
            </a:r>
            <a:r>
              <a:rPr lang="en-US" sz="3200" dirty="0" err="1"/>
              <a:t>keuangan</a:t>
            </a:r>
            <a:r>
              <a:rPr lang="en-US" sz="3200" dirty="0"/>
              <a:t> </a:t>
            </a:r>
            <a:r>
              <a:rPr lang="en-US" sz="3200" dirty="0" err="1"/>
              <a:t>klien</a:t>
            </a:r>
            <a:r>
              <a:rPr lang="en-US" sz="3200" dirty="0"/>
              <a:t> </a:t>
            </a:r>
            <a:r>
              <a:rPr lang="en-US" sz="3200" dirty="0" smtClean="0"/>
              <a:t>auditor</a:t>
            </a:r>
            <a:endParaRPr lang="en-US" sz="3200" dirty="0"/>
          </a:p>
        </p:txBody>
      </p:sp>
    </p:spTree>
    <p:extLst>
      <p:ext uri="{BB962C8B-B14F-4D97-AF65-F5344CB8AC3E}">
        <p14:creationId xmlns:p14="http://schemas.microsoft.com/office/powerpoint/2010/main" val="902256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d-ID" dirty="0" smtClean="0"/>
              <a:t>Digital Auditor</a:t>
            </a:r>
            <a:endParaRPr lang="en-US" dirty="0"/>
          </a:p>
        </p:txBody>
      </p:sp>
      <p:sp>
        <p:nvSpPr>
          <p:cNvPr id="3" name="Content Placeholder 2"/>
          <p:cNvSpPr>
            <a:spLocks noGrp="1"/>
          </p:cNvSpPr>
          <p:nvPr>
            <p:ph idx="1"/>
          </p:nvPr>
        </p:nvSpPr>
        <p:spPr/>
        <p:txBody>
          <a:bodyPr>
            <a:normAutofit/>
          </a:bodyPr>
          <a:lstStyle/>
          <a:p>
            <a:pPr marL="0" indent="0">
              <a:buNone/>
            </a:pPr>
            <a:r>
              <a:rPr lang="en-US" dirty="0">
                <a:latin typeface="Arial" panose="020B0604020202020204" pitchFamily="34" charset="0"/>
              </a:rPr>
              <a:t>Probability of computerization of different occupations</a:t>
            </a:r>
            <a:r>
              <a:rPr lang="en-US" dirty="0" smtClean="0">
                <a:latin typeface="Arial" panose="020B0604020202020204" pitchFamily="34" charset="0"/>
              </a:rPr>
              <a:t>:</a:t>
            </a:r>
            <a:endParaRPr lang="id-ID" dirty="0" smtClean="0">
              <a:latin typeface="Arial" panose="020B0604020202020204" pitchFamily="34" charset="0"/>
            </a:endParaRPr>
          </a:p>
          <a:p>
            <a:r>
              <a:rPr lang="en-US" dirty="0" smtClean="0">
                <a:latin typeface="Arial" panose="020B0604020202020204" pitchFamily="34" charset="0"/>
              </a:rPr>
              <a:t>Recreational therapist</a:t>
            </a:r>
            <a:r>
              <a:rPr lang="id-ID" dirty="0" smtClean="0">
                <a:latin typeface="Arial" panose="020B0604020202020204" pitchFamily="34" charset="0"/>
              </a:rPr>
              <a:t> </a:t>
            </a:r>
            <a:r>
              <a:rPr lang="en-US" dirty="0" smtClean="0">
                <a:latin typeface="Arial" panose="020B0604020202020204" pitchFamily="34" charset="0"/>
              </a:rPr>
              <a:t>0,003</a:t>
            </a:r>
            <a:endParaRPr lang="id-ID" dirty="0" smtClean="0">
              <a:latin typeface="Arial" panose="020B0604020202020204" pitchFamily="34" charset="0"/>
            </a:endParaRPr>
          </a:p>
          <a:p>
            <a:r>
              <a:rPr lang="en-US" dirty="0" smtClean="0">
                <a:latin typeface="Arial" panose="020B0604020202020204" pitchFamily="34" charset="0"/>
              </a:rPr>
              <a:t>Chemical </a:t>
            </a:r>
            <a:r>
              <a:rPr lang="en-US" dirty="0">
                <a:latin typeface="Arial" panose="020B0604020202020204" pitchFamily="34" charset="0"/>
              </a:rPr>
              <a:t>engineers </a:t>
            </a:r>
            <a:r>
              <a:rPr lang="en-US" dirty="0" smtClean="0">
                <a:latin typeface="Arial" panose="020B0604020202020204" pitchFamily="34" charset="0"/>
              </a:rPr>
              <a:t>0,02</a:t>
            </a:r>
            <a:endParaRPr lang="id-ID" dirty="0" smtClean="0">
              <a:latin typeface="Arial" panose="020B0604020202020204" pitchFamily="34" charset="0"/>
            </a:endParaRPr>
          </a:p>
          <a:p>
            <a:r>
              <a:rPr lang="en-US" dirty="0" smtClean="0">
                <a:latin typeface="Arial" panose="020B0604020202020204" pitchFamily="34" charset="0"/>
              </a:rPr>
              <a:t>Economists 0,43</a:t>
            </a:r>
            <a:endParaRPr lang="id-ID" dirty="0" smtClean="0">
              <a:latin typeface="Arial" panose="020B0604020202020204" pitchFamily="34" charset="0"/>
            </a:endParaRPr>
          </a:p>
          <a:p>
            <a:r>
              <a:rPr lang="en-US" dirty="0" smtClean="0">
                <a:latin typeface="Arial" panose="020B0604020202020204" pitchFamily="34" charset="0"/>
              </a:rPr>
              <a:t>Accountants </a:t>
            </a:r>
            <a:r>
              <a:rPr lang="en-US" dirty="0">
                <a:latin typeface="Arial" panose="020B0604020202020204" pitchFamily="34" charset="0"/>
              </a:rPr>
              <a:t>and auditors </a:t>
            </a:r>
            <a:r>
              <a:rPr lang="en-US" dirty="0" smtClean="0">
                <a:latin typeface="Arial" panose="020B0604020202020204" pitchFamily="34" charset="0"/>
              </a:rPr>
              <a:t>0,94</a:t>
            </a:r>
            <a:endParaRPr lang="id-ID" dirty="0" smtClean="0">
              <a:latin typeface="Arial" panose="020B0604020202020204" pitchFamily="34" charset="0"/>
            </a:endParaRPr>
          </a:p>
          <a:p>
            <a:r>
              <a:rPr lang="en-US" dirty="0" smtClean="0">
                <a:latin typeface="Arial" panose="020B0604020202020204" pitchFamily="34" charset="0"/>
              </a:rPr>
              <a:t>Telemarketers 0,99</a:t>
            </a:r>
            <a:endParaRPr lang="id-ID" dirty="0" smtClean="0">
              <a:latin typeface="Arial" panose="020B0604020202020204" pitchFamily="34" charset="0"/>
            </a:endParaRPr>
          </a:p>
          <a:p>
            <a:pPr marL="0" indent="0">
              <a:buNone/>
            </a:pPr>
            <a:endParaRPr lang="id-ID" dirty="0">
              <a:latin typeface="Arial" panose="020B0604020202020204" pitchFamily="34" charset="0"/>
            </a:endParaRPr>
          </a:p>
          <a:p>
            <a:pPr marL="0" indent="0">
              <a:buNone/>
            </a:pPr>
            <a:r>
              <a:rPr lang="en-US" dirty="0" smtClean="0">
                <a:latin typeface="Arial" panose="020B0604020202020204" pitchFamily="34" charset="0"/>
              </a:rPr>
              <a:t>Frey </a:t>
            </a:r>
            <a:r>
              <a:rPr lang="en-US" dirty="0">
                <a:latin typeface="Arial" panose="020B0604020202020204" pitchFamily="34" charset="0"/>
              </a:rPr>
              <a:t>&amp; Osborn (2013): The future of </a:t>
            </a:r>
            <a:r>
              <a:rPr lang="en-US" dirty="0" smtClean="0">
                <a:latin typeface="Arial" panose="020B0604020202020204" pitchFamily="34" charset="0"/>
              </a:rPr>
              <a:t>Employment</a:t>
            </a:r>
            <a:endParaRPr lang="en-US" dirty="0"/>
          </a:p>
        </p:txBody>
      </p:sp>
    </p:spTree>
    <p:extLst>
      <p:ext uri="{BB962C8B-B14F-4D97-AF65-F5344CB8AC3E}">
        <p14:creationId xmlns:p14="http://schemas.microsoft.com/office/powerpoint/2010/main" val="32493876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p:txBody>
          <a:bodyPr>
            <a:normAutofit/>
          </a:bodyPr>
          <a:lstStyle/>
          <a:p>
            <a:pPr marL="0" indent="0">
              <a:buNone/>
            </a:pPr>
            <a:r>
              <a:rPr lang="en-US" sz="3200" dirty="0" err="1"/>
              <a:t>Pada</a:t>
            </a:r>
            <a:r>
              <a:rPr lang="en-US" sz="3200" dirty="0"/>
              <a:t> </a:t>
            </a:r>
            <a:r>
              <a:rPr lang="en-US" sz="3200" dirty="0" err="1"/>
              <a:t>bagian</a:t>
            </a:r>
            <a:r>
              <a:rPr lang="en-US" sz="3200" dirty="0"/>
              <a:t> </a:t>
            </a:r>
            <a:r>
              <a:rPr lang="en-US" sz="3200" dirty="0" err="1"/>
              <a:t>bawah</a:t>
            </a:r>
            <a:r>
              <a:rPr lang="en-US" sz="3200" dirty="0"/>
              <a:t> </a:t>
            </a:r>
            <a:r>
              <a:rPr lang="en-US" sz="3200" dirty="0" err="1"/>
              <a:t>kertas</a:t>
            </a:r>
            <a:r>
              <a:rPr lang="en-US" sz="3200" dirty="0"/>
              <a:t> </a:t>
            </a:r>
            <a:r>
              <a:rPr lang="en-US" sz="3200" dirty="0" err="1"/>
              <a:t>kerja</a:t>
            </a:r>
            <a:r>
              <a:rPr lang="en-US" sz="3200" dirty="0"/>
              <a:t> </a:t>
            </a:r>
            <a:r>
              <a:rPr lang="en-US" sz="3200" dirty="0" err="1"/>
              <a:t>tahap</a:t>
            </a:r>
            <a:r>
              <a:rPr lang="en-US" sz="3200" dirty="0"/>
              <a:t> </a:t>
            </a:r>
            <a:r>
              <a:rPr lang="en-US" sz="3200" dirty="0" err="1"/>
              <a:t>praperikatan</a:t>
            </a:r>
            <a:r>
              <a:rPr lang="en-US" sz="3200" dirty="0"/>
              <a:t> </a:t>
            </a:r>
            <a:r>
              <a:rPr lang="en-US" sz="3200" dirty="0" err="1"/>
              <a:t>terdapat</a:t>
            </a:r>
            <a:r>
              <a:rPr lang="en-US" sz="3200" dirty="0"/>
              <a:t> </a:t>
            </a:r>
            <a:r>
              <a:rPr lang="en-US" sz="3200" dirty="0" err="1"/>
              <a:t>kolom</a:t>
            </a:r>
            <a:r>
              <a:rPr lang="en-US" sz="3200" dirty="0"/>
              <a:t> </a:t>
            </a:r>
            <a:r>
              <a:rPr lang="en-US" sz="3200" dirty="0" err="1"/>
              <a:t>simpulan</a:t>
            </a:r>
            <a:r>
              <a:rPr lang="en-US" sz="3200" dirty="0"/>
              <a:t>. </a:t>
            </a:r>
            <a:r>
              <a:rPr lang="en-US" sz="3200" dirty="0" err="1" smtClean="0"/>
              <a:t>Jika</a:t>
            </a:r>
            <a:r>
              <a:rPr lang="id-ID" sz="3200" dirty="0" smtClean="0"/>
              <a:t> </a:t>
            </a:r>
            <a:r>
              <a:rPr lang="en-US" sz="3200" dirty="0" err="1" smtClean="0"/>
              <a:t>muncul</a:t>
            </a:r>
            <a:r>
              <a:rPr lang="id-ID" sz="3200" dirty="0"/>
              <a:t>,</a:t>
            </a:r>
            <a:endParaRPr lang="id-ID" sz="3200" dirty="0" smtClean="0"/>
          </a:p>
          <a:p>
            <a:pPr marL="0" indent="0">
              <a:buNone/>
            </a:pPr>
            <a:r>
              <a:rPr lang="en-US" sz="3200" dirty="0" smtClean="0"/>
              <a:t>"</a:t>
            </a:r>
            <a:r>
              <a:rPr lang="en-US" sz="3200" dirty="0"/>
              <a:t>JELASKAN BAGAIMANA AUDITOR MELAKUKAN MITIGASI RISIKO?"</a:t>
            </a:r>
          </a:p>
          <a:p>
            <a:pPr marL="0" indent="0">
              <a:buNone/>
            </a:pPr>
            <a:r>
              <a:rPr lang="en-US" sz="3200" dirty="0" err="1"/>
              <a:t>maka</a:t>
            </a:r>
            <a:r>
              <a:rPr lang="en-US" sz="3200" dirty="0"/>
              <a:t> auditor </a:t>
            </a:r>
            <a:r>
              <a:rPr lang="en-US" sz="3200" dirty="0" err="1"/>
              <a:t>diminta</a:t>
            </a:r>
            <a:r>
              <a:rPr lang="en-US" sz="3200" dirty="0"/>
              <a:t> </a:t>
            </a:r>
            <a:r>
              <a:rPr lang="en-US" sz="3200" dirty="0" err="1"/>
              <a:t>untuk</a:t>
            </a:r>
            <a:r>
              <a:rPr lang="en-US" sz="3200" dirty="0"/>
              <a:t> </a:t>
            </a:r>
            <a:r>
              <a:rPr lang="en-US" sz="3200" dirty="0" err="1"/>
              <a:t>menjelaskan</a:t>
            </a:r>
            <a:r>
              <a:rPr lang="en-US" sz="3200" dirty="0"/>
              <a:t> </a:t>
            </a:r>
            <a:r>
              <a:rPr lang="en-US" sz="3200" dirty="0" err="1"/>
              <a:t>alasan</a:t>
            </a:r>
            <a:r>
              <a:rPr lang="en-US" sz="3200" dirty="0"/>
              <a:t> </a:t>
            </a:r>
            <a:r>
              <a:rPr lang="en-US" sz="3200" dirty="0" err="1"/>
              <a:t>tetap</a:t>
            </a:r>
            <a:r>
              <a:rPr lang="en-US" sz="3200" dirty="0"/>
              <a:t> </a:t>
            </a:r>
            <a:r>
              <a:rPr lang="en-US" sz="3200" dirty="0" err="1"/>
              <a:t>menerima</a:t>
            </a:r>
            <a:r>
              <a:rPr lang="en-US" sz="3200" dirty="0"/>
              <a:t> </a:t>
            </a:r>
            <a:r>
              <a:rPr lang="en-US" sz="3200" dirty="0" err="1"/>
              <a:t>perikatan</a:t>
            </a:r>
            <a:r>
              <a:rPr lang="en-US" sz="3200" dirty="0"/>
              <a:t> </a:t>
            </a:r>
            <a:r>
              <a:rPr lang="en-US" sz="3200" dirty="0" err="1"/>
              <a:t>dan</a:t>
            </a:r>
            <a:r>
              <a:rPr lang="en-US" sz="3200" dirty="0"/>
              <a:t> </a:t>
            </a:r>
            <a:r>
              <a:rPr lang="en-US" sz="3200" dirty="0" err="1" smtClean="0"/>
              <a:t>diisi</a:t>
            </a:r>
            <a:r>
              <a:rPr lang="id-ID" sz="3200" dirty="0" smtClean="0"/>
              <a:t> </a:t>
            </a:r>
            <a:r>
              <a:rPr lang="en-US" sz="3200" dirty="0" err="1" smtClean="0"/>
              <a:t>secara</a:t>
            </a:r>
            <a:r>
              <a:rPr lang="en-US" sz="3200" dirty="0" smtClean="0"/>
              <a:t> </a:t>
            </a:r>
            <a:r>
              <a:rPr lang="en-US" sz="3200" dirty="0"/>
              <a:t>manual</a:t>
            </a:r>
            <a:r>
              <a:rPr lang="en-US" sz="3200" dirty="0" smtClean="0"/>
              <a:t>.</a:t>
            </a:r>
            <a:endParaRPr lang="en-US" sz="3200" dirty="0"/>
          </a:p>
        </p:txBody>
      </p:sp>
    </p:spTree>
    <p:extLst>
      <p:ext uri="{BB962C8B-B14F-4D97-AF65-F5344CB8AC3E}">
        <p14:creationId xmlns:p14="http://schemas.microsoft.com/office/powerpoint/2010/main" val="42755625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7153" y="0"/>
            <a:ext cx="10879874" cy="6766560"/>
          </a:xfrm>
        </p:spPr>
      </p:pic>
    </p:spTree>
    <p:extLst>
      <p:ext uri="{BB962C8B-B14F-4D97-AF65-F5344CB8AC3E}">
        <p14:creationId xmlns:p14="http://schemas.microsoft.com/office/powerpoint/2010/main" val="34100156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1086395" y="0"/>
            <a:ext cx="10515600" cy="1325563"/>
          </a:xfrm>
        </p:spPr>
        <p:txBody>
          <a:bodyPr/>
          <a:lstStyle/>
          <a:p>
            <a:r>
              <a:rPr lang="id-ID" dirty="0" smtClean="0"/>
              <a:t>A</a:t>
            </a:r>
            <a:r>
              <a:rPr lang="fi-FI" dirty="0" smtClean="0"/>
              <a:t>1101 </a:t>
            </a:r>
            <a:r>
              <a:rPr lang="fi-FI" dirty="0"/>
              <a:t>Isu pelaporan keuangan terdahulu</a:t>
            </a:r>
            <a:endParaRPr lang="en-US" dirty="0"/>
          </a:p>
        </p:txBody>
      </p:sp>
      <p:sp>
        <p:nvSpPr>
          <p:cNvPr id="3" name="Content Placeholder 2"/>
          <p:cNvSpPr>
            <a:spLocks noGrp="1"/>
          </p:cNvSpPr>
          <p:nvPr>
            <p:ph idx="1"/>
          </p:nvPr>
        </p:nvSpPr>
        <p:spPr>
          <a:xfrm>
            <a:off x="890451" y="1041853"/>
            <a:ext cx="10515600" cy="4351338"/>
          </a:xfrm>
        </p:spPr>
        <p:txBody>
          <a:bodyPr>
            <a:noAutofit/>
          </a:bodyPr>
          <a:lstStyle/>
          <a:p>
            <a:pPr marL="0" indent="0">
              <a:buNone/>
            </a:pPr>
            <a:r>
              <a:rPr lang="en-US" dirty="0" err="1"/>
              <a:t>Kertas</a:t>
            </a:r>
            <a:r>
              <a:rPr lang="en-US" dirty="0"/>
              <a:t> </a:t>
            </a:r>
            <a:r>
              <a:rPr lang="en-US" dirty="0" err="1"/>
              <a:t>kerja</a:t>
            </a:r>
            <a:r>
              <a:rPr lang="en-US" dirty="0"/>
              <a:t> </a:t>
            </a:r>
            <a:r>
              <a:rPr lang="en-US" dirty="0" err="1"/>
              <a:t>ini</a:t>
            </a:r>
            <a:r>
              <a:rPr lang="en-US" dirty="0"/>
              <a:t> </a:t>
            </a:r>
            <a:r>
              <a:rPr lang="en-US" dirty="0" err="1"/>
              <a:t>digunakan</a:t>
            </a:r>
            <a:r>
              <a:rPr lang="en-US" dirty="0"/>
              <a:t> </a:t>
            </a:r>
            <a:r>
              <a:rPr lang="en-US" dirty="0" err="1"/>
              <a:t>untuk</a:t>
            </a:r>
            <a:r>
              <a:rPr lang="en-US" dirty="0"/>
              <a:t> </a:t>
            </a:r>
            <a:r>
              <a:rPr lang="en-US" dirty="0" err="1"/>
              <a:t>menganalisis</a:t>
            </a:r>
            <a:r>
              <a:rPr lang="en-US" dirty="0"/>
              <a:t> </a:t>
            </a:r>
            <a:r>
              <a:rPr lang="en-US" dirty="0" err="1"/>
              <a:t>hal-hal</a:t>
            </a:r>
            <a:r>
              <a:rPr lang="en-US" dirty="0"/>
              <a:t> yang </a:t>
            </a:r>
            <a:r>
              <a:rPr lang="en-US" dirty="0" err="1"/>
              <a:t>menjadi</a:t>
            </a:r>
            <a:r>
              <a:rPr lang="en-US" dirty="0"/>
              <a:t> </a:t>
            </a:r>
            <a:r>
              <a:rPr lang="en-US" dirty="0" err="1" smtClean="0"/>
              <a:t>isu</a:t>
            </a:r>
            <a:r>
              <a:rPr lang="en-US" dirty="0" smtClean="0"/>
              <a:t>/</a:t>
            </a:r>
            <a:r>
              <a:rPr lang="en-US" dirty="0" err="1" smtClean="0"/>
              <a:t>perhatian</a:t>
            </a:r>
            <a:r>
              <a:rPr lang="id-ID" dirty="0" smtClean="0"/>
              <a:t> </a:t>
            </a:r>
            <a:r>
              <a:rPr lang="en-US" dirty="0" smtClean="0"/>
              <a:t>auditor </a:t>
            </a:r>
            <a:r>
              <a:rPr lang="en-US" dirty="0" err="1"/>
              <a:t>dari</a:t>
            </a:r>
            <a:r>
              <a:rPr lang="en-US" dirty="0"/>
              <a:t> </a:t>
            </a:r>
            <a:r>
              <a:rPr lang="en-US" dirty="0" err="1"/>
              <a:t>informasi</a:t>
            </a:r>
            <a:r>
              <a:rPr lang="en-US" dirty="0"/>
              <a:t> </a:t>
            </a:r>
            <a:r>
              <a:rPr lang="en-US" dirty="0" err="1"/>
              <a:t>laporan</a:t>
            </a:r>
            <a:r>
              <a:rPr lang="en-US" dirty="0"/>
              <a:t> </a:t>
            </a:r>
            <a:r>
              <a:rPr lang="en-US" dirty="0" err="1"/>
              <a:t>keuangan</a:t>
            </a:r>
            <a:r>
              <a:rPr lang="en-US" dirty="0"/>
              <a:t> </a:t>
            </a:r>
            <a:r>
              <a:rPr lang="en-US" dirty="0" err="1"/>
              <a:t>terdahulu</a:t>
            </a:r>
            <a:r>
              <a:rPr lang="en-US" dirty="0"/>
              <a:t> </a:t>
            </a:r>
            <a:r>
              <a:rPr lang="en-US" dirty="0" err="1"/>
              <a:t>sebelum</a:t>
            </a:r>
            <a:r>
              <a:rPr lang="en-US" dirty="0"/>
              <a:t> </a:t>
            </a:r>
            <a:r>
              <a:rPr lang="en-US" dirty="0" err="1"/>
              <a:t>perikatan</a:t>
            </a:r>
            <a:r>
              <a:rPr lang="en-US" dirty="0"/>
              <a:t> </a:t>
            </a:r>
            <a:r>
              <a:rPr lang="en-US" dirty="0" err="1"/>
              <a:t>diterima</a:t>
            </a:r>
            <a:r>
              <a:rPr lang="en-US" dirty="0" smtClean="0"/>
              <a:t>.</a:t>
            </a:r>
            <a:endParaRPr lang="id-ID" dirty="0" smtClean="0"/>
          </a:p>
          <a:p>
            <a:r>
              <a:rPr lang="en-US" dirty="0"/>
              <a:t>Cara </a:t>
            </a:r>
            <a:r>
              <a:rPr lang="en-US" dirty="0" err="1"/>
              <a:t>pengisian</a:t>
            </a:r>
            <a:r>
              <a:rPr lang="en-US" dirty="0"/>
              <a:t>:</a:t>
            </a:r>
          </a:p>
          <a:p>
            <a:pPr marL="0" indent="0">
              <a:buNone/>
            </a:pPr>
            <a:r>
              <a:rPr lang="en-US" dirty="0"/>
              <a:t>1. </a:t>
            </a:r>
            <a:r>
              <a:rPr lang="en-US" dirty="0" err="1"/>
              <a:t>Setiap</a:t>
            </a:r>
            <a:r>
              <a:rPr lang="en-US" dirty="0"/>
              <a:t> </a:t>
            </a:r>
            <a:r>
              <a:rPr lang="en-US" dirty="0" err="1"/>
              <a:t>pertanyaan</a:t>
            </a:r>
            <a:r>
              <a:rPr lang="en-US" dirty="0"/>
              <a:t> </a:t>
            </a:r>
            <a:r>
              <a:rPr lang="en-US" dirty="0" err="1"/>
              <a:t>terkait</a:t>
            </a:r>
            <a:r>
              <a:rPr lang="en-US" dirty="0"/>
              <a:t> </a:t>
            </a:r>
            <a:r>
              <a:rPr lang="en-US" dirty="0" err="1"/>
              <a:t>laporan</a:t>
            </a:r>
            <a:r>
              <a:rPr lang="en-US" dirty="0"/>
              <a:t> </a:t>
            </a:r>
            <a:r>
              <a:rPr lang="en-US" dirty="0" err="1"/>
              <a:t>keuangan</a:t>
            </a:r>
            <a:r>
              <a:rPr lang="en-US" dirty="0"/>
              <a:t> </a:t>
            </a:r>
            <a:r>
              <a:rPr lang="en-US" dirty="0" err="1"/>
              <a:t>terdahulu</a:t>
            </a:r>
            <a:r>
              <a:rPr lang="en-US" dirty="0"/>
              <a:t> </a:t>
            </a:r>
            <a:r>
              <a:rPr lang="en-US" dirty="0" err="1"/>
              <a:t>harus</a:t>
            </a:r>
            <a:r>
              <a:rPr lang="en-US" dirty="0"/>
              <a:t> </a:t>
            </a:r>
            <a:r>
              <a:rPr lang="en-US" dirty="0" err="1"/>
              <a:t>dijawab</a:t>
            </a:r>
            <a:r>
              <a:rPr lang="en-US" dirty="0"/>
              <a:t> </a:t>
            </a:r>
            <a:r>
              <a:rPr lang="en-US" dirty="0" err="1"/>
              <a:t>pada</a:t>
            </a:r>
            <a:r>
              <a:rPr lang="en-US" dirty="0"/>
              <a:t> </a:t>
            </a:r>
            <a:r>
              <a:rPr lang="en-US" dirty="0" err="1" smtClean="0"/>
              <a:t>masing-masing</a:t>
            </a:r>
            <a:r>
              <a:rPr lang="en-US" dirty="0" smtClean="0"/>
              <a:t> </a:t>
            </a:r>
            <a:r>
              <a:rPr lang="en-US" dirty="0" err="1"/>
              <a:t>kotak</a:t>
            </a:r>
            <a:r>
              <a:rPr lang="en-US" dirty="0"/>
              <a:t> </a:t>
            </a:r>
            <a:r>
              <a:rPr lang="en-US" dirty="0" err="1"/>
              <a:t>jawaban</a:t>
            </a:r>
            <a:r>
              <a:rPr lang="en-US" dirty="0"/>
              <a:t> </a:t>
            </a:r>
            <a:r>
              <a:rPr lang="en-US" dirty="0" err="1"/>
              <a:t>sesuai</a:t>
            </a:r>
            <a:r>
              <a:rPr lang="en-US" dirty="0"/>
              <a:t> </a:t>
            </a:r>
            <a:r>
              <a:rPr lang="en-US" dirty="0" err="1"/>
              <a:t>dengan</a:t>
            </a:r>
            <a:r>
              <a:rPr lang="en-US" dirty="0"/>
              <a:t> </a:t>
            </a:r>
            <a:r>
              <a:rPr lang="en-US" dirty="0" err="1"/>
              <a:t>kondisi</a:t>
            </a:r>
            <a:r>
              <a:rPr lang="en-US" dirty="0"/>
              <a:t> </a:t>
            </a:r>
            <a:r>
              <a:rPr lang="en-US" dirty="0" err="1"/>
              <a:t>klien</a:t>
            </a:r>
            <a:r>
              <a:rPr lang="en-US" dirty="0"/>
              <a:t>.</a:t>
            </a:r>
          </a:p>
          <a:p>
            <a:pPr marL="0" indent="0">
              <a:buNone/>
            </a:pPr>
            <a:r>
              <a:rPr lang="en-US" dirty="0"/>
              <a:t>2. Auditor </a:t>
            </a:r>
            <a:r>
              <a:rPr lang="en-US" dirty="0" err="1"/>
              <a:t>memilih</a:t>
            </a:r>
            <a:r>
              <a:rPr lang="en-US" dirty="0"/>
              <a:t> </a:t>
            </a:r>
            <a:r>
              <a:rPr lang="en-US" dirty="0" err="1"/>
              <a:t>isu</a:t>
            </a:r>
            <a:r>
              <a:rPr lang="en-US" dirty="0"/>
              <a:t> </a:t>
            </a:r>
            <a:r>
              <a:rPr lang="en-US" dirty="0" err="1"/>
              <a:t>pelaporan</a:t>
            </a:r>
            <a:r>
              <a:rPr lang="en-US" dirty="0"/>
              <a:t> </a:t>
            </a:r>
            <a:r>
              <a:rPr lang="en-US" dirty="0" err="1"/>
              <a:t>keuangan</a:t>
            </a:r>
            <a:r>
              <a:rPr lang="en-US" dirty="0"/>
              <a:t> </a:t>
            </a:r>
            <a:r>
              <a:rPr lang="en-US" dirty="0" err="1"/>
              <a:t>terdahulu</a:t>
            </a:r>
            <a:r>
              <a:rPr lang="en-US" dirty="0"/>
              <a:t> </a:t>
            </a:r>
            <a:r>
              <a:rPr lang="en-US" dirty="0" err="1"/>
              <a:t>dengan</a:t>
            </a:r>
            <a:r>
              <a:rPr lang="en-US" dirty="0"/>
              <a:t> </a:t>
            </a:r>
            <a:r>
              <a:rPr lang="en-US" dirty="0" err="1"/>
              <a:t>pilihan</a:t>
            </a:r>
            <a:r>
              <a:rPr lang="en-US" dirty="0"/>
              <a:t> dropdown.</a:t>
            </a:r>
          </a:p>
          <a:p>
            <a:pPr marL="0" indent="0">
              <a:buNone/>
            </a:pPr>
            <a:r>
              <a:rPr lang="en-US" dirty="0"/>
              <a:t>3. Auditor </a:t>
            </a:r>
            <a:r>
              <a:rPr lang="en-US" dirty="0" err="1"/>
              <a:t>diminta</a:t>
            </a:r>
            <a:r>
              <a:rPr lang="en-US" dirty="0"/>
              <a:t> </a:t>
            </a:r>
            <a:r>
              <a:rPr lang="en-US" dirty="0" err="1"/>
              <a:t>untuk</a:t>
            </a:r>
            <a:r>
              <a:rPr lang="en-US" dirty="0"/>
              <a:t> </a:t>
            </a:r>
            <a:r>
              <a:rPr lang="en-US" dirty="0" err="1"/>
              <a:t>melampirkan</a:t>
            </a:r>
            <a:r>
              <a:rPr lang="en-US" dirty="0"/>
              <a:t> </a:t>
            </a:r>
            <a:r>
              <a:rPr lang="en-US" dirty="0" err="1"/>
              <a:t>dokumentasi</a:t>
            </a:r>
            <a:r>
              <a:rPr lang="en-US" dirty="0"/>
              <a:t> yang </a:t>
            </a:r>
            <a:r>
              <a:rPr lang="en-US" dirty="0" err="1"/>
              <a:t>relevan</a:t>
            </a:r>
            <a:r>
              <a:rPr lang="en-US" dirty="0"/>
              <a:t> </a:t>
            </a:r>
            <a:r>
              <a:rPr lang="en-US" dirty="0" err="1"/>
              <a:t>sebagai</a:t>
            </a:r>
            <a:r>
              <a:rPr lang="en-US" dirty="0"/>
              <a:t> </a:t>
            </a:r>
            <a:r>
              <a:rPr lang="en-US" dirty="0" err="1"/>
              <a:t>bukti</a:t>
            </a:r>
            <a:r>
              <a:rPr lang="en-US" dirty="0"/>
              <a:t> </a:t>
            </a:r>
            <a:r>
              <a:rPr lang="en-US" dirty="0" err="1" smtClean="0"/>
              <a:t>untuk</a:t>
            </a:r>
            <a:r>
              <a:rPr lang="id-ID" dirty="0" smtClean="0"/>
              <a:t> </a:t>
            </a:r>
            <a:r>
              <a:rPr lang="en-US" dirty="0" err="1" smtClean="0"/>
              <a:t>mendukung</a:t>
            </a:r>
            <a:r>
              <a:rPr lang="en-US" dirty="0" smtClean="0"/>
              <a:t> </a:t>
            </a:r>
            <a:r>
              <a:rPr lang="en-US" dirty="0" err="1"/>
              <a:t>setiap</a:t>
            </a:r>
            <a:r>
              <a:rPr lang="en-US" dirty="0"/>
              <a:t> </a:t>
            </a:r>
            <a:r>
              <a:rPr lang="en-US" dirty="0" err="1"/>
              <a:t>jawaban</a:t>
            </a:r>
            <a:r>
              <a:rPr lang="en-US" dirty="0"/>
              <a:t> yang </a:t>
            </a:r>
            <a:r>
              <a:rPr lang="en-US" dirty="0" err="1"/>
              <a:t>diberikan</a:t>
            </a:r>
            <a:r>
              <a:rPr lang="en-US" dirty="0"/>
              <a:t> </a:t>
            </a:r>
            <a:r>
              <a:rPr lang="en-US" dirty="0" err="1"/>
              <a:t>tersebut</a:t>
            </a:r>
            <a:r>
              <a:rPr lang="en-US" dirty="0"/>
              <a:t>.</a:t>
            </a:r>
          </a:p>
          <a:p>
            <a:pPr marL="0" indent="0">
              <a:buNone/>
            </a:pPr>
            <a:r>
              <a:rPr lang="en-US" dirty="0"/>
              <a:t>4. </a:t>
            </a:r>
            <a:r>
              <a:rPr lang="en-US" dirty="0" err="1"/>
              <a:t>Pada</a:t>
            </a:r>
            <a:r>
              <a:rPr lang="en-US" dirty="0"/>
              <a:t> </a:t>
            </a:r>
            <a:r>
              <a:rPr lang="en-US" dirty="0" err="1"/>
              <a:t>akhir</a:t>
            </a:r>
            <a:r>
              <a:rPr lang="en-US" dirty="0"/>
              <a:t> </a:t>
            </a:r>
            <a:r>
              <a:rPr lang="en-US" dirty="0" err="1"/>
              <a:t>kertas</a:t>
            </a:r>
            <a:r>
              <a:rPr lang="en-US" dirty="0"/>
              <a:t> </a:t>
            </a:r>
            <a:r>
              <a:rPr lang="en-US" dirty="0" err="1"/>
              <a:t>kerja</a:t>
            </a:r>
            <a:r>
              <a:rPr lang="en-US" dirty="0"/>
              <a:t> </a:t>
            </a:r>
            <a:r>
              <a:rPr lang="en-US" dirty="0" err="1"/>
              <a:t>ini</a:t>
            </a:r>
            <a:r>
              <a:rPr lang="en-US" dirty="0"/>
              <a:t> </a:t>
            </a:r>
            <a:r>
              <a:rPr lang="en-US" dirty="0" err="1"/>
              <a:t>terdapat</a:t>
            </a:r>
            <a:r>
              <a:rPr lang="en-US" dirty="0"/>
              <a:t> </a:t>
            </a:r>
            <a:r>
              <a:rPr lang="en-US" dirty="0" err="1"/>
              <a:t>kotak</a:t>
            </a:r>
            <a:r>
              <a:rPr lang="en-US" dirty="0"/>
              <a:t> </a:t>
            </a:r>
            <a:r>
              <a:rPr lang="en-US" dirty="0" err="1"/>
              <a:t>simpulan</a:t>
            </a:r>
            <a:r>
              <a:rPr lang="en-US" dirty="0"/>
              <a:t> yang </a:t>
            </a:r>
            <a:r>
              <a:rPr lang="en-US" dirty="0" err="1"/>
              <a:t>harus</a:t>
            </a:r>
            <a:r>
              <a:rPr lang="en-US" dirty="0"/>
              <a:t> auditor </a:t>
            </a:r>
            <a:r>
              <a:rPr lang="en-US" dirty="0" err="1"/>
              <a:t>isi</a:t>
            </a:r>
            <a:r>
              <a:rPr lang="en-US" dirty="0"/>
              <a:t> </a:t>
            </a:r>
            <a:r>
              <a:rPr lang="en-US" dirty="0" err="1" smtClean="0"/>
              <a:t>secara</a:t>
            </a:r>
            <a:r>
              <a:rPr lang="id-ID" dirty="0" smtClean="0"/>
              <a:t> </a:t>
            </a:r>
            <a:r>
              <a:rPr lang="en-US" dirty="0" smtClean="0"/>
              <a:t>manual</a:t>
            </a:r>
            <a:r>
              <a:rPr lang="en-US" dirty="0"/>
              <a:t>.</a:t>
            </a:r>
          </a:p>
          <a:p>
            <a:pPr marL="0" indent="0">
              <a:buNone/>
            </a:pPr>
            <a:r>
              <a:rPr lang="en-US" dirty="0"/>
              <a:t>5. </a:t>
            </a:r>
            <a:r>
              <a:rPr lang="en-US" dirty="0" err="1"/>
              <a:t>Untuk</a:t>
            </a:r>
            <a:r>
              <a:rPr lang="en-US" dirty="0"/>
              <a:t> </a:t>
            </a:r>
            <a:r>
              <a:rPr lang="en-US" dirty="0" err="1"/>
              <a:t>melanjutkan</a:t>
            </a:r>
            <a:r>
              <a:rPr lang="en-US" dirty="0"/>
              <a:t> </a:t>
            </a:r>
            <a:r>
              <a:rPr lang="en-US" dirty="0" err="1"/>
              <a:t>tahap</a:t>
            </a:r>
            <a:r>
              <a:rPr lang="en-US" dirty="0"/>
              <a:t> </a:t>
            </a:r>
            <a:r>
              <a:rPr lang="en-US" dirty="0" err="1"/>
              <a:t>integritas</a:t>
            </a:r>
            <a:r>
              <a:rPr lang="en-US" dirty="0"/>
              <a:t> </a:t>
            </a:r>
            <a:r>
              <a:rPr lang="en-US" dirty="0" err="1"/>
              <a:t>manajemen</a:t>
            </a:r>
            <a:r>
              <a:rPr lang="en-US" dirty="0"/>
              <a:t>, auditor </a:t>
            </a:r>
            <a:r>
              <a:rPr lang="en-US" dirty="0" err="1"/>
              <a:t>klik</a:t>
            </a:r>
            <a:r>
              <a:rPr lang="en-US" dirty="0"/>
              <a:t> link “BACK </a:t>
            </a:r>
            <a:r>
              <a:rPr lang="en-US" dirty="0" smtClean="0"/>
              <a:t>TO</a:t>
            </a:r>
            <a:r>
              <a:rPr lang="id-ID" dirty="0" smtClean="0"/>
              <a:t> </a:t>
            </a:r>
            <a:r>
              <a:rPr lang="en-US" dirty="0" smtClean="0"/>
              <a:t>A.110</a:t>
            </a:r>
            <a:r>
              <a:rPr lang="en-US" dirty="0"/>
              <a:t>” </a:t>
            </a:r>
            <a:r>
              <a:rPr lang="en-US" dirty="0" err="1"/>
              <a:t>kemudian</a:t>
            </a:r>
            <a:r>
              <a:rPr lang="en-US" dirty="0"/>
              <a:t> </a:t>
            </a:r>
            <a:r>
              <a:rPr lang="en-US" dirty="0" err="1"/>
              <a:t>klik</a:t>
            </a:r>
            <a:r>
              <a:rPr lang="en-US" dirty="0"/>
              <a:t> A1102.</a:t>
            </a:r>
          </a:p>
        </p:txBody>
      </p:sp>
    </p:spTree>
    <p:extLst>
      <p:ext uri="{BB962C8B-B14F-4D97-AF65-F5344CB8AC3E}">
        <p14:creationId xmlns:p14="http://schemas.microsoft.com/office/powerpoint/2010/main" val="25671724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5400" y="0"/>
            <a:ext cx="9601200" cy="6853213"/>
          </a:xfrm>
        </p:spPr>
      </p:pic>
    </p:spTree>
    <p:extLst>
      <p:ext uri="{BB962C8B-B14F-4D97-AF65-F5344CB8AC3E}">
        <p14:creationId xmlns:p14="http://schemas.microsoft.com/office/powerpoint/2010/main" val="9052797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8200" y="0"/>
            <a:ext cx="10515600" cy="1325563"/>
          </a:xfrm>
        </p:spPr>
        <p:txBody>
          <a:bodyPr/>
          <a:lstStyle/>
          <a:p>
            <a:r>
              <a:rPr lang="en-US" dirty="0"/>
              <a:t>A.1102 </a:t>
            </a:r>
            <a:r>
              <a:rPr lang="en-US" dirty="0" err="1"/>
              <a:t>Integritas</a:t>
            </a:r>
            <a:r>
              <a:rPr lang="en-US" dirty="0"/>
              <a:t> </a:t>
            </a:r>
            <a:r>
              <a:rPr lang="en-US" dirty="0" err="1"/>
              <a:t>manajemen</a:t>
            </a:r>
            <a:endParaRPr lang="en-US" dirty="0"/>
          </a:p>
        </p:txBody>
      </p:sp>
      <p:sp>
        <p:nvSpPr>
          <p:cNvPr id="3" name="Content Placeholder 2"/>
          <p:cNvSpPr>
            <a:spLocks noGrp="1"/>
          </p:cNvSpPr>
          <p:nvPr>
            <p:ph idx="1"/>
          </p:nvPr>
        </p:nvSpPr>
        <p:spPr>
          <a:xfrm>
            <a:off x="838200" y="1185545"/>
            <a:ext cx="10515600" cy="4351338"/>
          </a:xfrm>
        </p:spPr>
        <p:txBody>
          <a:bodyPr>
            <a:noAutofit/>
          </a:bodyPr>
          <a:lstStyle/>
          <a:p>
            <a:pPr marL="0" indent="0">
              <a:buNone/>
            </a:pPr>
            <a:r>
              <a:rPr lang="en-US" dirty="0" err="1"/>
              <a:t>Kertas</a:t>
            </a:r>
            <a:r>
              <a:rPr lang="en-US" dirty="0"/>
              <a:t> </a:t>
            </a:r>
            <a:r>
              <a:rPr lang="en-US" dirty="0" err="1"/>
              <a:t>kerja</a:t>
            </a:r>
            <a:r>
              <a:rPr lang="en-US" dirty="0"/>
              <a:t> </a:t>
            </a:r>
            <a:r>
              <a:rPr lang="en-US" dirty="0" err="1"/>
              <a:t>ini</a:t>
            </a:r>
            <a:r>
              <a:rPr lang="en-US" dirty="0"/>
              <a:t> </a:t>
            </a:r>
            <a:r>
              <a:rPr lang="en-US" dirty="0" err="1"/>
              <a:t>digunakan</a:t>
            </a:r>
            <a:r>
              <a:rPr lang="en-US" dirty="0"/>
              <a:t> </a:t>
            </a:r>
            <a:r>
              <a:rPr lang="en-US" dirty="0" err="1"/>
              <a:t>untuk</a:t>
            </a:r>
            <a:r>
              <a:rPr lang="en-US" dirty="0"/>
              <a:t> </a:t>
            </a:r>
            <a:r>
              <a:rPr lang="en-US" dirty="0" err="1"/>
              <a:t>menilai</a:t>
            </a:r>
            <a:r>
              <a:rPr lang="en-US" dirty="0"/>
              <a:t> </a:t>
            </a:r>
            <a:r>
              <a:rPr lang="en-US" dirty="0" err="1"/>
              <a:t>integritas</a:t>
            </a:r>
            <a:r>
              <a:rPr lang="en-US" dirty="0"/>
              <a:t> </a:t>
            </a:r>
            <a:r>
              <a:rPr lang="en-US" dirty="0" err="1"/>
              <a:t>manajemen</a:t>
            </a:r>
            <a:r>
              <a:rPr lang="en-US" dirty="0"/>
              <a:t> </a:t>
            </a:r>
            <a:r>
              <a:rPr lang="en-US" dirty="0" err="1"/>
              <a:t>sebelum</a:t>
            </a:r>
            <a:r>
              <a:rPr lang="en-US" dirty="0"/>
              <a:t> </a:t>
            </a:r>
            <a:r>
              <a:rPr lang="en-US" dirty="0" err="1" smtClean="0"/>
              <a:t>perikatan</a:t>
            </a:r>
            <a:r>
              <a:rPr lang="id-ID" dirty="0" smtClean="0"/>
              <a:t> </a:t>
            </a:r>
            <a:r>
              <a:rPr lang="en-US" dirty="0" err="1" smtClean="0"/>
              <a:t>diterima</a:t>
            </a:r>
            <a:r>
              <a:rPr lang="en-US" dirty="0" smtClean="0"/>
              <a:t>.</a:t>
            </a:r>
            <a:endParaRPr lang="id-ID" dirty="0" smtClean="0"/>
          </a:p>
          <a:p>
            <a:r>
              <a:rPr lang="en-US" dirty="0"/>
              <a:t>Cara </a:t>
            </a:r>
            <a:r>
              <a:rPr lang="en-US" dirty="0" err="1"/>
              <a:t>pengisian</a:t>
            </a:r>
            <a:r>
              <a:rPr lang="en-US" dirty="0"/>
              <a:t>:</a:t>
            </a:r>
          </a:p>
          <a:p>
            <a:pPr marL="0" indent="0">
              <a:buNone/>
            </a:pPr>
            <a:r>
              <a:rPr lang="en-US" dirty="0"/>
              <a:t>1. </a:t>
            </a:r>
            <a:r>
              <a:rPr lang="en-US" dirty="0" err="1"/>
              <a:t>Setiap</a:t>
            </a:r>
            <a:r>
              <a:rPr lang="en-US" dirty="0"/>
              <a:t> </a:t>
            </a:r>
            <a:r>
              <a:rPr lang="en-US" dirty="0" err="1"/>
              <a:t>pertanyaan</a:t>
            </a:r>
            <a:r>
              <a:rPr lang="en-US" dirty="0"/>
              <a:t> </a:t>
            </a:r>
            <a:r>
              <a:rPr lang="en-US" dirty="0" err="1"/>
              <a:t>terkait</a:t>
            </a:r>
            <a:r>
              <a:rPr lang="en-US" dirty="0"/>
              <a:t> </a:t>
            </a:r>
            <a:r>
              <a:rPr lang="en-US" dirty="0" err="1"/>
              <a:t>integritas</a:t>
            </a:r>
            <a:r>
              <a:rPr lang="en-US" dirty="0"/>
              <a:t> </a:t>
            </a:r>
            <a:r>
              <a:rPr lang="en-US" dirty="0" err="1"/>
              <a:t>manajemen</a:t>
            </a:r>
            <a:r>
              <a:rPr lang="en-US" dirty="0"/>
              <a:t> </a:t>
            </a:r>
            <a:r>
              <a:rPr lang="en-US" dirty="0" err="1"/>
              <a:t>harus</a:t>
            </a:r>
            <a:r>
              <a:rPr lang="en-US" dirty="0"/>
              <a:t> </a:t>
            </a:r>
            <a:r>
              <a:rPr lang="en-US" dirty="0" err="1"/>
              <a:t>dijawab</a:t>
            </a:r>
            <a:r>
              <a:rPr lang="en-US" dirty="0"/>
              <a:t> </a:t>
            </a:r>
            <a:r>
              <a:rPr lang="en-US" dirty="0" err="1"/>
              <a:t>pada</a:t>
            </a:r>
            <a:r>
              <a:rPr lang="en-US" dirty="0"/>
              <a:t> </a:t>
            </a:r>
            <a:r>
              <a:rPr lang="en-US" dirty="0" err="1" smtClean="0"/>
              <a:t>masing-masing</a:t>
            </a:r>
            <a:r>
              <a:rPr lang="en-US" dirty="0" smtClean="0"/>
              <a:t> </a:t>
            </a:r>
            <a:r>
              <a:rPr lang="en-US" dirty="0" err="1"/>
              <a:t>kotak</a:t>
            </a:r>
            <a:r>
              <a:rPr lang="en-US" dirty="0"/>
              <a:t> </a:t>
            </a:r>
            <a:r>
              <a:rPr lang="en-US" dirty="0" err="1"/>
              <a:t>jawaban</a:t>
            </a:r>
            <a:r>
              <a:rPr lang="en-US" dirty="0"/>
              <a:t> </a:t>
            </a:r>
            <a:r>
              <a:rPr lang="en-US" dirty="0" err="1"/>
              <a:t>sesuai</a:t>
            </a:r>
            <a:r>
              <a:rPr lang="en-US" dirty="0"/>
              <a:t> </a:t>
            </a:r>
            <a:r>
              <a:rPr lang="en-US" dirty="0" err="1"/>
              <a:t>dengan</a:t>
            </a:r>
            <a:r>
              <a:rPr lang="en-US" dirty="0"/>
              <a:t> </a:t>
            </a:r>
            <a:r>
              <a:rPr lang="en-US" dirty="0" err="1"/>
              <a:t>kondisi</a:t>
            </a:r>
            <a:r>
              <a:rPr lang="en-US" dirty="0"/>
              <a:t> </a:t>
            </a:r>
            <a:r>
              <a:rPr lang="en-US" dirty="0" err="1"/>
              <a:t>klien</a:t>
            </a:r>
            <a:r>
              <a:rPr lang="en-US" dirty="0"/>
              <a:t>.</a:t>
            </a:r>
          </a:p>
          <a:p>
            <a:pPr marL="0" indent="0">
              <a:buNone/>
            </a:pPr>
            <a:r>
              <a:rPr lang="en-US" dirty="0"/>
              <a:t>2. </a:t>
            </a:r>
            <a:r>
              <a:rPr lang="en-US" dirty="0" err="1"/>
              <a:t>Terkait</a:t>
            </a:r>
            <a:r>
              <a:rPr lang="en-US" dirty="0"/>
              <a:t> </a:t>
            </a:r>
            <a:r>
              <a:rPr lang="en-US" dirty="0" err="1"/>
              <a:t>pertanyaan</a:t>
            </a:r>
            <a:r>
              <a:rPr lang="en-US" dirty="0"/>
              <a:t> </a:t>
            </a:r>
            <a:r>
              <a:rPr lang="en-US" dirty="0" err="1"/>
              <a:t>nomor</a:t>
            </a:r>
            <a:r>
              <a:rPr lang="en-US" dirty="0"/>
              <a:t> 6 </a:t>
            </a:r>
            <a:r>
              <a:rPr lang="en-US" dirty="0" err="1"/>
              <a:t>tentang</a:t>
            </a:r>
            <a:r>
              <a:rPr lang="en-US" dirty="0"/>
              <a:t> </a:t>
            </a:r>
            <a:r>
              <a:rPr lang="en-US" dirty="0" err="1"/>
              <a:t>indikasi</a:t>
            </a:r>
            <a:r>
              <a:rPr lang="en-US" dirty="0"/>
              <a:t> </a:t>
            </a:r>
            <a:r>
              <a:rPr lang="en-US" dirty="0" err="1"/>
              <a:t>pencucian</a:t>
            </a:r>
            <a:r>
              <a:rPr lang="en-US" dirty="0"/>
              <a:t> </a:t>
            </a:r>
            <a:r>
              <a:rPr lang="en-US" dirty="0" err="1"/>
              <a:t>uang</a:t>
            </a:r>
            <a:r>
              <a:rPr lang="en-US" dirty="0"/>
              <a:t> </a:t>
            </a:r>
            <a:r>
              <a:rPr lang="en-US" dirty="0" err="1"/>
              <a:t>dan</a:t>
            </a:r>
            <a:r>
              <a:rPr lang="en-US" dirty="0"/>
              <a:t> </a:t>
            </a:r>
            <a:r>
              <a:rPr lang="en-US" dirty="0" err="1" smtClean="0"/>
              <a:t>pendanaan</a:t>
            </a:r>
            <a:r>
              <a:rPr lang="id-ID" dirty="0" smtClean="0"/>
              <a:t> </a:t>
            </a:r>
            <a:r>
              <a:rPr lang="en-US" dirty="0" err="1" smtClean="0"/>
              <a:t>terorisme</a:t>
            </a:r>
            <a:r>
              <a:rPr lang="en-US" dirty="0"/>
              <a:t>, </a:t>
            </a:r>
            <a:r>
              <a:rPr lang="en-US" dirty="0" err="1"/>
              <a:t>jawaban</a:t>
            </a:r>
            <a:r>
              <a:rPr lang="en-US" dirty="0"/>
              <a:t> </a:t>
            </a:r>
            <a:r>
              <a:rPr lang="en-US" dirty="0" err="1"/>
              <a:t>terisi</a:t>
            </a:r>
            <a:r>
              <a:rPr lang="en-US" dirty="0"/>
              <a:t> </a:t>
            </a:r>
            <a:r>
              <a:rPr lang="en-US" dirty="0" err="1"/>
              <a:t>secara</a:t>
            </a:r>
            <a:r>
              <a:rPr lang="en-US" dirty="0"/>
              <a:t> </a:t>
            </a:r>
            <a:r>
              <a:rPr lang="en-US" dirty="0" err="1"/>
              <a:t>otomatis</a:t>
            </a:r>
            <a:r>
              <a:rPr lang="en-US" dirty="0"/>
              <a:t> (</a:t>
            </a:r>
            <a:r>
              <a:rPr lang="en-US" dirty="0" err="1"/>
              <a:t>berasal</a:t>
            </a:r>
            <a:r>
              <a:rPr lang="en-US" dirty="0"/>
              <a:t> </a:t>
            </a:r>
            <a:r>
              <a:rPr lang="en-US" dirty="0" err="1"/>
              <a:t>dari</a:t>
            </a:r>
            <a:r>
              <a:rPr lang="en-US" dirty="0"/>
              <a:t> </a:t>
            </a:r>
            <a:r>
              <a:rPr lang="en-US" dirty="0" err="1"/>
              <a:t>kertas</a:t>
            </a:r>
            <a:r>
              <a:rPr lang="en-US" dirty="0"/>
              <a:t> </a:t>
            </a:r>
            <a:r>
              <a:rPr lang="en-US" dirty="0" err="1"/>
              <a:t>kerja</a:t>
            </a:r>
            <a:r>
              <a:rPr lang="en-US" dirty="0"/>
              <a:t> “A.1102.1</a:t>
            </a:r>
            <a:r>
              <a:rPr lang="en-US" dirty="0" smtClean="0"/>
              <a:t>”)</a:t>
            </a:r>
            <a:r>
              <a:rPr lang="id-ID" dirty="0" smtClean="0"/>
              <a:t> </a:t>
            </a:r>
            <a:r>
              <a:rPr lang="en-US" dirty="0" err="1" smtClean="0"/>
              <a:t>maka</a:t>
            </a:r>
            <a:r>
              <a:rPr lang="en-US" dirty="0" smtClean="0"/>
              <a:t> </a:t>
            </a:r>
            <a:r>
              <a:rPr lang="en-US" dirty="0"/>
              <a:t>auditor </a:t>
            </a:r>
            <a:r>
              <a:rPr lang="en-US" dirty="0" err="1"/>
              <a:t>harus</a:t>
            </a:r>
            <a:r>
              <a:rPr lang="en-US" dirty="0"/>
              <a:t> </a:t>
            </a:r>
            <a:r>
              <a:rPr lang="en-US" dirty="0" err="1"/>
              <a:t>melengkapi</a:t>
            </a:r>
            <a:r>
              <a:rPr lang="en-US" dirty="0"/>
              <a:t> </a:t>
            </a:r>
            <a:r>
              <a:rPr lang="en-US" dirty="0" err="1"/>
              <a:t>jawaban</a:t>
            </a:r>
            <a:r>
              <a:rPr lang="en-US" dirty="0"/>
              <a:t> </a:t>
            </a:r>
            <a:r>
              <a:rPr lang="en-US" dirty="0" err="1"/>
              <a:t>pada</a:t>
            </a:r>
            <a:r>
              <a:rPr lang="en-US" dirty="0"/>
              <a:t> </a:t>
            </a:r>
            <a:r>
              <a:rPr lang="en-US" dirty="0" err="1"/>
              <a:t>kertas</a:t>
            </a:r>
            <a:r>
              <a:rPr lang="en-US" dirty="0"/>
              <a:t> </a:t>
            </a:r>
            <a:r>
              <a:rPr lang="en-US" dirty="0" err="1"/>
              <a:t>kerja</a:t>
            </a:r>
            <a:r>
              <a:rPr lang="en-US" dirty="0"/>
              <a:t> “A.1102.1”.</a:t>
            </a:r>
          </a:p>
          <a:p>
            <a:pPr marL="0" indent="0">
              <a:buNone/>
            </a:pPr>
            <a:r>
              <a:rPr lang="en-US" dirty="0"/>
              <a:t>3. Auditor </a:t>
            </a:r>
            <a:r>
              <a:rPr lang="en-US" dirty="0" err="1"/>
              <a:t>diminta</a:t>
            </a:r>
            <a:r>
              <a:rPr lang="en-US" dirty="0"/>
              <a:t> </a:t>
            </a:r>
            <a:r>
              <a:rPr lang="en-US" dirty="0" err="1"/>
              <a:t>untuk</a:t>
            </a:r>
            <a:r>
              <a:rPr lang="en-US" dirty="0"/>
              <a:t> </a:t>
            </a:r>
            <a:r>
              <a:rPr lang="en-US" dirty="0" err="1"/>
              <a:t>melampirkan</a:t>
            </a:r>
            <a:r>
              <a:rPr lang="en-US" dirty="0"/>
              <a:t> </a:t>
            </a:r>
            <a:r>
              <a:rPr lang="en-US" dirty="0" err="1"/>
              <a:t>dokumentasi</a:t>
            </a:r>
            <a:r>
              <a:rPr lang="en-US" dirty="0"/>
              <a:t> yang </a:t>
            </a:r>
            <a:r>
              <a:rPr lang="en-US" dirty="0" err="1"/>
              <a:t>relevan</a:t>
            </a:r>
            <a:r>
              <a:rPr lang="en-US" dirty="0"/>
              <a:t> </a:t>
            </a:r>
            <a:r>
              <a:rPr lang="en-US" dirty="0" err="1"/>
              <a:t>sebagai</a:t>
            </a:r>
            <a:r>
              <a:rPr lang="en-US" dirty="0"/>
              <a:t> </a:t>
            </a:r>
            <a:r>
              <a:rPr lang="en-US" dirty="0" err="1"/>
              <a:t>bukti</a:t>
            </a:r>
            <a:r>
              <a:rPr lang="en-US" dirty="0"/>
              <a:t> </a:t>
            </a:r>
            <a:r>
              <a:rPr lang="en-US" dirty="0" err="1" smtClean="0"/>
              <a:t>untuk</a:t>
            </a:r>
            <a:r>
              <a:rPr lang="id-ID" dirty="0" smtClean="0"/>
              <a:t> </a:t>
            </a:r>
            <a:r>
              <a:rPr lang="en-US" dirty="0" err="1" smtClean="0"/>
              <a:t>mendukung</a:t>
            </a:r>
            <a:r>
              <a:rPr lang="en-US" dirty="0" smtClean="0"/>
              <a:t> </a:t>
            </a:r>
            <a:r>
              <a:rPr lang="en-US" dirty="0" err="1"/>
              <a:t>setiap</a:t>
            </a:r>
            <a:r>
              <a:rPr lang="en-US" dirty="0"/>
              <a:t> </a:t>
            </a:r>
            <a:r>
              <a:rPr lang="en-US" dirty="0" err="1"/>
              <a:t>jawaban</a:t>
            </a:r>
            <a:r>
              <a:rPr lang="en-US" dirty="0"/>
              <a:t> yang </a:t>
            </a:r>
            <a:r>
              <a:rPr lang="en-US" dirty="0" err="1"/>
              <a:t>diberikan</a:t>
            </a:r>
            <a:r>
              <a:rPr lang="en-US" dirty="0"/>
              <a:t> </a:t>
            </a:r>
            <a:r>
              <a:rPr lang="en-US" dirty="0" err="1"/>
              <a:t>tersebut</a:t>
            </a:r>
            <a:r>
              <a:rPr lang="en-US" dirty="0"/>
              <a:t>.</a:t>
            </a:r>
          </a:p>
        </p:txBody>
      </p:sp>
    </p:spTree>
    <p:extLst>
      <p:ext uri="{BB962C8B-B14F-4D97-AF65-F5344CB8AC3E}">
        <p14:creationId xmlns:p14="http://schemas.microsoft.com/office/powerpoint/2010/main" val="32189258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0411" y="0"/>
            <a:ext cx="11051177" cy="6844027"/>
          </a:xfrm>
        </p:spPr>
      </p:pic>
    </p:spTree>
    <p:extLst>
      <p:ext uri="{BB962C8B-B14F-4D97-AF65-F5344CB8AC3E}">
        <p14:creationId xmlns:p14="http://schemas.microsoft.com/office/powerpoint/2010/main" val="37293942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3068" y="0"/>
            <a:ext cx="10985863" cy="6860679"/>
          </a:xfrm>
        </p:spPr>
      </p:pic>
    </p:spTree>
    <p:extLst>
      <p:ext uri="{BB962C8B-B14F-4D97-AF65-F5344CB8AC3E}">
        <p14:creationId xmlns:p14="http://schemas.microsoft.com/office/powerpoint/2010/main" val="39810560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02" y="822959"/>
            <a:ext cx="12184498" cy="5068389"/>
          </a:xfrm>
        </p:spPr>
      </p:pic>
    </p:spTree>
    <p:extLst>
      <p:ext uri="{BB962C8B-B14F-4D97-AF65-F5344CB8AC3E}">
        <p14:creationId xmlns:p14="http://schemas.microsoft.com/office/powerpoint/2010/main" val="3677085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822960"/>
            <a:ext cx="12201993" cy="4833257"/>
          </a:xfrm>
        </p:spPr>
      </p:pic>
    </p:spTree>
    <p:extLst>
      <p:ext uri="{BB962C8B-B14F-4D97-AF65-F5344CB8AC3E}">
        <p14:creationId xmlns:p14="http://schemas.microsoft.com/office/powerpoint/2010/main" val="1480395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753586"/>
            <a:ext cx="12192000" cy="5062109"/>
          </a:xfrm>
        </p:spPr>
      </p:pic>
    </p:spTree>
    <p:extLst>
      <p:ext uri="{BB962C8B-B14F-4D97-AF65-F5344CB8AC3E}">
        <p14:creationId xmlns:p14="http://schemas.microsoft.com/office/powerpoint/2010/main" val="41601707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8200" y="365126"/>
            <a:ext cx="9324544" cy="1190208"/>
          </a:xfrm>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54725143"/>
              </p:ext>
            </p:extLst>
          </p:nvPr>
        </p:nvGraphicFramePr>
        <p:xfrm>
          <a:off x="838200" y="365125"/>
          <a:ext cx="9324544" cy="3907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838200" y="3978569"/>
            <a:ext cx="3105145" cy="2461420"/>
            <a:chOff x="5134" y="1305401"/>
            <a:chExt cx="3501776" cy="2741342"/>
          </a:xfrm>
          <a:solidFill>
            <a:schemeClr val="tx2">
              <a:lumMod val="50000"/>
            </a:schemeClr>
          </a:solidFill>
        </p:grpSpPr>
        <p:sp>
          <p:nvSpPr>
            <p:cNvPr id="12" name="Rectangle 11"/>
            <p:cNvSpPr/>
            <p:nvPr/>
          </p:nvSpPr>
          <p:spPr>
            <a:xfrm>
              <a:off x="5134" y="1305401"/>
              <a:ext cx="3501776" cy="2741342"/>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TextBox 12"/>
            <p:cNvSpPr txBox="1"/>
            <p:nvPr/>
          </p:nvSpPr>
          <p:spPr>
            <a:xfrm>
              <a:off x="5134" y="1305401"/>
              <a:ext cx="3501776" cy="274134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5400" b="0" i="0" u="none" kern="1200" dirty="0" smtClean="0"/>
                <a:t>6</a:t>
              </a:r>
              <a:r>
                <a:rPr lang="id-ID" sz="5400" b="0" i="0" u="none" kern="1200" dirty="0" smtClean="0"/>
                <a:t>2</a:t>
              </a:r>
            </a:p>
            <a:p>
              <a:pPr lvl="0" algn="ctr" defTabSz="2889250">
                <a:lnSpc>
                  <a:spcPct val="90000"/>
                </a:lnSpc>
                <a:spcBef>
                  <a:spcPct val="0"/>
                </a:spcBef>
                <a:spcAft>
                  <a:spcPct val="35000"/>
                </a:spcAft>
              </a:pPr>
              <a:r>
                <a:rPr lang="id-ID" sz="5400" b="0" i="0" u="none" kern="1200" dirty="0" smtClean="0"/>
                <a:t>KAP Asing</a:t>
              </a:r>
              <a:endParaRPr lang="en-US" sz="5400" kern="1200" dirty="0"/>
            </a:p>
          </p:txBody>
        </p:sp>
      </p:grpSp>
      <p:grpSp>
        <p:nvGrpSpPr>
          <p:cNvPr id="6" name="Group 5"/>
          <p:cNvGrpSpPr/>
          <p:nvPr/>
        </p:nvGrpSpPr>
        <p:grpSpPr>
          <a:xfrm>
            <a:off x="3947899" y="3978569"/>
            <a:ext cx="3105145" cy="2461420"/>
            <a:chOff x="3506911" y="1305401"/>
            <a:chExt cx="3501776" cy="2741342"/>
          </a:xfrm>
          <a:solidFill>
            <a:schemeClr val="bg2">
              <a:lumMod val="60000"/>
              <a:lumOff val="40000"/>
            </a:schemeClr>
          </a:solidFill>
        </p:grpSpPr>
        <p:sp>
          <p:nvSpPr>
            <p:cNvPr id="10" name="Rectangle 9"/>
            <p:cNvSpPr/>
            <p:nvPr/>
          </p:nvSpPr>
          <p:spPr>
            <a:xfrm>
              <a:off x="3506911" y="1305401"/>
              <a:ext cx="3501776" cy="2741342"/>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TextBox 10"/>
            <p:cNvSpPr txBox="1"/>
            <p:nvPr/>
          </p:nvSpPr>
          <p:spPr>
            <a:xfrm>
              <a:off x="3506911" y="1305401"/>
              <a:ext cx="3501776" cy="274134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id-ID" sz="6500" kern="1200" dirty="0" smtClean="0"/>
                <a:t>40 Kota</a:t>
              </a:r>
              <a:endParaRPr lang="en-US" sz="6500" kern="1200" dirty="0"/>
            </a:p>
          </p:txBody>
        </p:sp>
      </p:grpSp>
      <p:grpSp>
        <p:nvGrpSpPr>
          <p:cNvPr id="7" name="Group 6"/>
          <p:cNvGrpSpPr/>
          <p:nvPr/>
        </p:nvGrpSpPr>
        <p:grpSpPr>
          <a:xfrm>
            <a:off x="7059876" y="3978569"/>
            <a:ext cx="3105145" cy="2461420"/>
            <a:chOff x="7008688" y="1305401"/>
            <a:chExt cx="3501776" cy="2741342"/>
          </a:xfrm>
        </p:grpSpPr>
        <p:sp>
          <p:nvSpPr>
            <p:cNvPr id="8" name="Rectangle 7"/>
            <p:cNvSpPr/>
            <p:nvPr/>
          </p:nvSpPr>
          <p:spPr>
            <a:xfrm>
              <a:off x="7008688" y="1305401"/>
              <a:ext cx="3501776" cy="2741342"/>
            </a:xfrm>
            <a:prstGeom prst="rect">
              <a:avLst/>
            </a:prstGeom>
            <a:solidFill>
              <a:schemeClr val="accent6">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TextBox 8"/>
            <p:cNvSpPr txBox="1"/>
            <p:nvPr/>
          </p:nvSpPr>
          <p:spPr>
            <a:xfrm>
              <a:off x="7008688" y="1305401"/>
              <a:ext cx="3501776" cy="2741342"/>
            </a:xfrm>
            <a:prstGeom prst="rect">
              <a:avLst/>
            </a:prstGeom>
            <a:solidFill>
              <a:schemeClr val="bg1">
                <a:lumMod val="50000"/>
                <a:lumOff val="50000"/>
              </a:schemeClr>
            </a:solidFill>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id-ID" sz="6500" kern="1200" dirty="0" smtClean="0">
                  <a:solidFill>
                    <a:srgbClr val="FF0000"/>
                  </a:solidFill>
                </a:rPr>
                <a:t>30K </a:t>
              </a:r>
            </a:p>
            <a:p>
              <a:pPr lvl="0" algn="ctr" defTabSz="2889250">
                <a:lnSpc>
                  <a:spcPct val="90000"/>
                </a:lnSpc>
                <a:spcBef>
                  <a:spcPct val="0"/>
                </a:spcBef>
                <a:spcAft>
                  <a:spcPct val="35000"/>
                </a:spcAft>
              </a:pPr>
              <a:r>
                <a:rPr lang="id-ID" sz="6500" kern="1200" dirty="0" smtClean="0">
                  <a:solidFill>
                    <a:srgbClr val="FF0000"/>
                  </a:solidFill>
                </a:rPr>
                <a:t>LAI</a:t>
              </a:r>
              <a:endParaRPr lang="en-US" sz="6500" kern="1200" dirty="0">
                <a:solidFill>
                  <a:srgbClr val="FF0000"/>
                </a:solidFill>
              </a:endParaRPr>
            </a:p>
          </p:txBody>
        </p:sp>
      </p:grpSp>
      <p:sp>
        <p:nvSpPr>
          <p:cNvPr id="3" name="TextBox 2"/>
          <p:cNvSpPr txBox="1"/>
          <p:nvPr/>
        </p:nvSpPr>
        <p:spPr>
          <a:xfrm>
            <a:off x="10293531" y="5016137"/>
            <a:ext cx="1898469" cy="923330"/>
          </a:xfrm>
          <a:prstGeom prst="rect">
            <a:avLst/>
          </a:prstGeom>
          <a:noFill/>
        </p:spPr>
        <p:txBody>
          <a:bodyPr wrap="square" rtlCol="0">
            <a:spAutoFit/>
          </a:bodyPr>
          <a:lstStyle/>
          <a:p>
            <a:r>
              <a:rPr lang="id-ID" dirty="0" smtClean="0"/>
              <a:t>Sumber:</a:t>
            </a:r>
          </a:p>
          <a:p>
            <a:r>
              <a:rPr lang="id-ID" dirty="0" err="1" smtClean="0"/>
              <a:t>Direktori</a:t>
            </a:r>
            <a:r>
              <a:rPr lang="id-ID" dirty="0" smtClean="0"/>
              <a:t> IAPI tahun 2020</a:t>
            </a:r>
            <a:endParaRPr lang="en-US" dirty="0"/>
          </a:p>
        </p:txBody>
      </p:sp>
      <p:sp>
        <p:nvSpPr>
          <p:cNvPr id="15" name="Slide Number Placeholder 14"/>
          <p:cNvSpPr>
            <a:spLocks noGrp="1"/>
          </p:cNvSpPr>
          <p:nvPr>
            <p:ph type="sldNum" sz="quarter" idx="12"/>
          </p:nvPr>
        </p:nvSpPr>
        <p:spPr/>
        <p:txBody>
          <a:bodyPr/>
          <a:lstStyle/>
          <a:p>
            <a:fld id="{E245E092-39CC-4AC3-8DB8-0E365ED2B25B}" type="slidenum">
              <a:rPr lang="en-US" smtClean="0"/>
              <a:t>5</a:t>
            </a:fld>
            <a:endParaRPr lang="en-US"/>
          </a:p>
        </p:txBody>
      </p:sp>
    </p:spTree>
    <p:extLst>
      <p:ext uri="{BB962C8B-B14F-4D97-AF65-F5344CB8AC3E}">
        <p14:creationId xmlns:p14="http://schemas.microsoft.com/office/powerpoint/2010/main" val="15306112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779664"/>
          </a:xfrm>
        </p:spPr>
      </p:pic>
    </p:spTree>
    <p:extLst>
      <p:ext uri="{BB962C8B-B14F-4D97-AF65-F5344CB8AC3E}">
        <p14:creationId xmlns:p14="http://schemas.microsoft.com/office/powerpoint/2010/main" val="15519825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normAutofit fontScale="90000"/>
          </a:bodyPr>
          <a:lstStyle/>
          <a:p>
            <a:r>
              <a:rPr lang="en-US" dirty="0"/>
              <a:t>A.1103 </a:t>
            </a:r>
            <a:r>
              <a:rPr lang="en-US" dirty="0" err="1"/>
              <a:t>Kompetensi</a:t>
            </a:r>
            <a:r>
              <a:rPr lang="en-US" dirty="0"/>
              <a:t>, </a:t>
            </a:r>
            <a:r>
              <a:rPr lang="en-US" dirty="0" err="1"/>
              <a:t>ketersediaan</a:t>
            </a:r>
            <a:r>
              <a:rPr lang="en-US" dirty="0"/>
              <a:t> </a:t>
            </a:r>
            <a:r>
              <a:rPr lang="en-US" dirty="0" err="1"/>
              <a:t>waktu</a:t>
            </a:r>
            <a:r>
              <a:rPr lang="en-US" dirty="0"/>
              <a:t>, </a:t>
            </a:r>
            <a:r>
              <a:rPr lang="en-US" dirty="0" err="1" smtClean="0"/>
              <a:t>dan</a:t>
            </a:r>
            <a:r>
              <a:rPr lang="id-ID" dirty="0" smtClean="0"/>
              <a:t> </a:t>
            </a:r>
            <a:r>
              <a:rPr lang="en-US" dirty="0" err="1" smtClean="0"/>
              <a:t>independensi</a:t>
            </a:r>
            <a:r>
              <a:rPr lang="id-ID" dirty="0" smtClean="0"/>
              <a:t> </a:t>
            </a:r>
            <a:r>
              <a:rPr lang="en-US" dirty="0" err="1" smtClean="0"/>
              <a:t>personel</a:t>
            </a:r>
            <a:r>
              <a:rPr lang="en-US" dirty="0" smtClean="0"/>
              <a:t> </a:t>
            </a:r>
            <a:r>
              <a:rPr lang="en-US" dirty="0"/>
              <a:t>KAP </a:t>
            </a:r>
            <a:r>
              <a:rPr lang="en-US" dirty="0" err="1"/>
              <a:t>untuk</a:t>
            </a:r>
            <a:r>
              <a:rPr lang="en-US" dirty="0"/>
              <a:t> </a:t>
            </a:r>
            <a:r>
              <a:rPr lang="en-US" dirty="0" err="1"/>
              <a:t>penunjukan</a:t>
            </a:r>
            <a:r>
              <a:rPr lang="en-US" dirty="0"/>
              <a:t> </a:t>
            </a:r>
            <a:r>
              <a:rPr lang="en-US" dirty="0" err="1"/>
              <a:t>tim</a:t>
            </a:r>
            <a:r>
              <a:rPr lang="en-US" dirty="0"/>
              <a:t> </a:t>
            </a:r>
            <a:r>
              <a:rPr lang="en-US" dirty="0" err="1"/>
              <a:t>perikatan</a:t>
            </a:r>
            <a:endParaRPr lang="en-US" dirty="0"/>
          </a:p>
        </p:txBody>
      </p:sp>
      <p:sp>
        <p:nvSpPr>
          <p:cNvPr id="3" name="Content Placeholder 2"/>
          <p:cNvSpPr>
            <a:spLocks noGrp="1"/>
          </p:cNvSpPr>
          <p:nvPr>
            <p:ph idx="1"/>
          </p:nvPr>
        </p:nvSpPr>
        <p:spPr>
          <a:xfrm>
            <a:off x="838200" y="2495005"/>
            <a:ext cx="10515600" cy="3681957"/>
          </a:xfrm>
        </p:spPr>
        <p:txBody>
          <a:bodyPr/>
          <a:lstStyle/>
          <a:p>
            <a:r>
              <a:rPr lang="en-US" dirty="0" err="1"/>
              <a:t>Kertas</a:t>
            </a:r>
            <a:r>
              <a:rPr lang="en-US" dirty="0"/>
              <a:t> </a:t>
            </a:r>
            <a:r>
              <a:rPr lang="en-US" dirty="0" err="1"/>
              <a:t>kerja</a:t>
            </a:r>
            <a:r>
              <a:rPr lang="en-US" dirty="0"/>
              <a:t> </a:t>
            </a:r>
            <a:r>
              <a:rPr lang="en-US" dirty="0" err="1"/>
              <a:t>ini</a:t>
            </a:r>
            <a:r>
              <a:rPr lang="en-US" dirty="0"/>
              <a:t> </a:t>
            </a:r>
            <a:r>
              <a:rPr lang="en-US" dirty="0" err="1"/>
              <a:t>digunakan</a:t>
            </a:r>
            <a:r>
              <a:rPr lang="en-US" dirty="0"/>
              <a:t> </a:t>
            </a:r>
            <a:r>
              <a:rPr lang="en-US" dirty="0" err="1"/>
              <a:t>untuk</a:t>
            </a:r>
            <a:r>
              <a:rPr lang="en-US" dirty="0"/>
              <a:t> </a:t>
            </a:r>
            <a:r>
              <a:rPr lang="en-US" dirty="0" err="1"/>
              <a:t>menilai</a:t>
            </a:r>
            <a:r>
              <a:rPr lang="en-US" dirty="0"/>
              <a:t> </a:t>
            </a:r>
            <a:r>
              <a:rPr lang="en-US" dirty="0" err="1"/>
              <a:t>kompetensi</a:t>
            </a:r>
            <a:r>
              <a:rPr lang="en-US" dirty="0"/>
              <a:t> </a:t>
            </a:r>
            <a:r>
              <a:rPr lang="en-US" dirty="0" err="1"/>
              <a:t>sumber</a:t>
            </a:r>
            <a:r>
              <a:rPr lang="en-US" dirty="0"/>
              <a:t> </a:t>
            </a:r>
            <a:r>
              <a:rPr lang="en-US" dirty="0" err="1"/>
              <a:t>daya</a:t>
            </a:r>
            <a:r>
              <a:rPr lang="en-US" dirty="0"/>
              <a:t> </a:t>
            </a:r>
            <a:r>
              <a:rPr lang="en-US" dirty="0" err="1"/>
              <a:t>manusia</a:t>
            </a:r>
            <a:r>
              <a:rPr lang="en-US" dirty="0"/>
              <a:t> </a:t>
            </a:r>
            <a:r>
              <a:rPr lang="en-US" dirty="0" smtClean="0"/>
              <a:t>yang</a:t>
            </a:r>
            <a:r>
              <a:rPr lang="id-ID" dirty="0" smtClean="0"/>
              <a:t> </a:t>
            </a:r>
            <a:r>
              <a:rPr lang="en-US" dirty="0" err="1" smtClean="0"/>
              <a:t>dimiliki</a:t>
            </a:r>
            <a:r>
              <a:rPr lang="en-US" dirty="0" smtClean="0"/>
              <a:t> </a:t>
            </a:r>
            <a:r>
              <a:rPr lang="en-US" dirty="0" err="1"/>
              <a:t>oleh</a:t>
            </a:r>
            <a:r>
              <a:rPr lang="en-US" dirty="0"/>
              <a:t> KAP </a:t>
            </a:r>
            <a:r>
              <a:rPr lang="en-US" dirty="0" err="1"/>
              <a:t>dan</a:t>
            </a:r>
            <a:r>
              <a:rPr lang="en-US" dirty="0"/>
              <a:t> </a:t>
            </a:r>
            <a:r>
              <a:rPr lang="en-US" dirty="0" err="1"/>
              <a:t>watu</a:t>
            </a:r>
            <a:r>
              <a:rPr lang="en-US" dirty="0"/>
              <a:t> yang </a:t>
            </a:r>
            <a:r>
              <a:rPr lang="en-US" dirty="0" err="1"/>
              <a:t>tersedia</a:t>
            </a:r>
            <a:r>
              <a:rPr lang="en-US" dirty="0"/>
              <a:t> </a:t>
            </a:r>
            <a:r>
              <a:rPr lang="en-US" dirty="0" err="1"/>
              <a:t>untuk</a:t>
            </a:r>
            <a:r>
              <a:rPr lang="en-US" dirty="0"/>
              <a:t> </a:t>
            </a:r>
            <a:r>
              <a:rPr lang="en-US" dirty="0" err="1"/>
              <a:t>memastikan</a:t>
            </a:r>
            <a:r>
              <a:rPr lang="en-US" dirty="0"/>
              <a:t> </a:t>
            </a:r>
            <a:r>
              <a:rPr lang="en-US" dirty="0" err="1"/>
              <a:t>apakah</a:t>
            </a:r>
            <a:r>
              <a:rPr lang="en-US" dirty="0"/>
              <a:t> </a:t>
            </a:r>
            <a:r>
              <a:rPr lang="en-US" dirty="0" err="1"/>
              <a:t>perikatan</a:t>
            </a:r>
            <a:r>
              <a:rPr lang="en-US" dirty="0"/>
              <a:t> </a:t>
            </a:r>
            <a:r>
              <a:rPr lang="en-US" dirty="0" err="1" smtClean="0"/>
              <a:t>dapat</a:t>
            </a:r>
            <a:r>
              <a:rPr lang="id-ID" dirty="0" smtClean="0"/>
              <a:t> </a:t>
            </a:r>
            <a:r>
              <a:rPr lang="en-US" dirty="0" err="1" smtClean="0"/>
              <a:t>dijalankan</a:t>
            </a:r>
            <a:r>
              <a:rPr lang="en-US" dirty="0" smtClean="0"/>
              <a:t> </a:t>
            </a:r>
            <a:r>
              <a:rPr lang="en-US" dirty="0" err="1"/>
              <a:t>jika</a:t>
            </a:r>
            <a:r>
              <a:rPr lang="en-US" dirty="0"/>
              <a:t> </a:t>
            </a:r>
            <a:r>
              <a:rPr lang="en-US" dirty="0" err="1"/>
              <a:t>nanti</a:t>
            </a:r>
            <a:r>
              <a:rPr lang="en-US" dirty="0"/>
              <a:t> </a:t>
            </a:r>
            <a:r>
              <a:rPr lang="en-US" dirty="0" err="1"/>
              <a:t>perikatan</a:t>
            </a:r>
            <a:r>
              <a:rPr lang="en-US" dirty="0"/>
              <a:t> </a:t>
            </a:r>
            <a:r>
              <a:rPr lang="en-US" dirty="0" err="1"/>
              <a:t>diterima</a:t>
            </a:r>
            <a:r>
              <a:rPr lang="en-US" dirty="0"/>
              <a:t>. </a:t>
            </a:r>
            <a:r>
              <a:rPr lang="en-US" dirty="0" err="1"/>
              <a:t>Pada</a:t>
            </a:r>
            <a:r>
              <a:rPr lang="en-US" dirty="0"/>
              <a:t> </a:t>
            </a:r>
            <a:r>
              <a:rPr lang="en-US" dirty="0" err="1"/>
              <a:t>tahap</a:t>
            </a:r>
            <a:r>
              <a:rPr lang="en-US" dirty="0"/>
              <a:t> </a:t>
            </a:r>
            <a:r>
              <a:rPr lang="en-US" dirty="0" err="1"/>
              <a:t>ini</a:t>
            </a:r>
            <a:r>
              <a:rPr lang="en-US" dirty="0"/>
              <a:t>, auditor </a:t>
            </a:r>
            <a:r>
              <a:rPr lang="en-US" dirty="0" err="1"/>
              <a:t>mulai</a:t>
            </a:r>
            <a:r>
              <a:rPr lang="en-US" dirty="0"/>
              <a:t> </a:t>
            </a:r>
            <a:r>
              <a:rPr lang="en-US" dirty="0" err="1" smtClean="0"/>
              <a:t>menganalisis</a:t>
            </a:r>
            <a:r>
              <a:rPr lang="id-ID" dirty="0" smtClean="0"/>
              <a:t> </a:t>
            </a:r>
            <a:r>
              <a:rPr lang="en-US" dirty="0" err="1" smtClean="0"/>
              <a:t>sumber</a:t>
            </a:r>
            <a:r>
              <a:rPr lang="en-US" dirty="0" smtClean="0"/>
              <a:t> </a:t>
            </a:r>
            <a:r>
              <a:rPr lang="en-US" dirty="0" err="1"/>
              <a:t>daya</a:t>
            </a:r>
            <a:r>
              <a:rPr lang="en-US" dirty="0"/>
              <a:t> </a:t>
            </a:r>
            <a:r>
              <a:rPr lang="en-US" dirty="0" err="1"/>
              <a:t>manusia</a:t>
            </a:r>
            <a:r>
              <a:rPr lang="en-US" dirty="0"/>
              <a:t> yang </a:t>
            </a:r>
            <a:r>
              <a:rPr lang="en-US" dirty="0" err="1"/>
              <a:t>akan</a:t>
            </a:r>
            <a:r>
              <a:rPr lang="en-US" dirty="0"/>
              <a:t> </a:t>
            </a:r>
            <a:r>
              <a:rPr lang="en-US" dirty="0" err="1"/>
              <a:t>masuk</a:t>
            </a:r>
            <a:r>
              <a:rPr lang="en-US" dirty="0"/>
              <a:t> </a:t>
            </a:r>
            <a:r>
              <a:rPr lang="en-US" dirty="0" err="1"/>
              <a:t>dalam</a:t>
            </a:r>
            <a:r>
              <a:rPr lang="en-US" dirty="0"/>
              <a:t> </a:t>
            </a:r>
            <a:r>
              <a:rPr lang="en-US" dirty="0" err="1"/>
              <a:t>susunan</a:t>
            </a:r>
            <a:r>
              <a:rPr lang="en-US" dirty="0"/>
              <a:t> </a:t>
            </a:r>
            <a:r>
              <a:rPr lang="en-US" dirty="0" err="1"/>
              <a:t>tim</a:t>
            </a:r>
            <a:r>
              <a:rPr lang="en-US" dirty="0"/>
              <a:t> </a:t>
            </a:r>
            <a:r>
              <a:rPr lang="en-US" dirty="0" err="1"/>
              <a:t>perikatan</a:t>
            </a:r>
            <a:endParaRPr lang="en-US" dirty="0"/>
          </a:p>
        </p:txBody>
      </p:sp>
    </p:spTree>
    <p:extLst>
      <p:ext uri="{BB962C8B-B14F-4D97-AF65-F5344CB8AC3E}">
        <p14:creationId xmlns:p14="http://schemas.microsoft.com/office/powerpoint/2010/main" val="40990951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t>Daftar</a:t>
            </a:r>
            <a:r>
              <a:rPr lang="en-US" dirty="0"/>
              <a:t> </a:t>
            </a:r>
            <a:r>
              <a:rPr lang="en-US" dirty="0" err="1"/>
              <a:t>nama</a:t>
            </a:r>
            <a:r>
              <a:rPr lang="en-US" dirty="0"/>
              <a:t> </a:t>
            </a:r>
            <a:r>
              <a:rPr lang="en-US" dirty="0" err="1"/>
              <a:t>personel</a:t>
            </a:r>
            <a:r>
              <a:rPr lang="en-US" dirty="0"/>
              <a:t> KAP </a:t>
            </a:r>
            <a:r>
              <a:rPr lang="en-US" dirty="0" err="1"/>
              <a:t>harus</a:t>
            </a:r>
            <a:r>
              <a:rPr lang="en-US" dirty="0"/>
              <a:t> </a:t>
            </a:r>
            <a:r>
              <a:rPr lang="en-US" dirty="0" err="1"/>
              <a:t>diisi</a:t>
            </a:r>
            <a:r>
              <a:rPr lang="en-US" dirty="0"/>
              <a:t> </a:t>
            </a:r>
            <a:r>
              <a:rPr lang="en-US" dirty="0" err="1"/>
              <a:t>dengan</a:t>
            </a:r>
            <a:r>
              <a:rPr lang="en-US" dirty="0"/>
              <a:t> </a:t>
            </a:r>
            <a:r>
              <a:rPr lang="en-US" dirty="0" err="1"/>
              <a:t>seluruh</a:t>
            </a:r>
            <a:r>
              <a:rPr lang="en-US" dirty="0"/>
              <a:t> </a:t>
            </a:r>
            <a:r>
              <a:rPr lang="en-US" dirty="0" err="1"/>
              <a:t>personel</a:t>
            </a:r>
            <a:r>
              <a:rPr lang="en-US" dirty="0"/>
              <a:t> yang </a:t>
            </a:r>
            <a:r>
              <a:rPr lang="en-US" dirty="0" err="1"/>
              <a:t>dimiliki</a:t>
            </a:r>
            <a:r>
              <a:rPr lang="en-US" dirty="0"/>
              <a:t> </a:t>
            </a:r>
            <a:r>
              <a:rPr lang="en-US" dirty="0" smtClean="0"/>
              <a:t>KAP</a:t>
            </a:r>
            <a:r>
              <a:rPr lang="id-ID" dirty="0" smtClean="0"/>
              <a:t> </a:t>
            </a:r>
            <a:r>
              <a:rPr lang="en-US" dirty="0" err="1" smtClean="0"/>
              <a:t>dilengkapi</a:t>
            </a:r>
            <a:r>
              <a:rPr lang="en-US" dirty="0" smtClean="0"/>
              <a:t> </a:t>
            </a:r>
            <a:r>
              <a:rPr lang="en-US" dirty="0" err="1"/>
              <a:t>dokumentasi</a:t>
            </a:r>
            <a:r>
              <a:rPr lang="en-US" dirty="0"/>
              <a:t> </a:t>
            </a:r>
            <a:r>
              <a:rPr lang="en-US" dirty="0" err="1"/>
              <a:t>pendukung</a:t>
            </a:r>
            <a:r>
              <a:rPr lang="en-US" dirty="0"/>
              <a:t> </a:t>
            </a:r>
            <a:r>
              <a:rPr lang="en-US" dirty="0" err="1"/>
              <a:t>terkait</a:t>
            </a:r>
            <a:r>
              <a:rPr lang="en-US" dirty="0"/>
              <a:t> </a:t>
            </a:r>
            <a:r>
              <a:rPr lang="en-US" dirty="0" err="1"/>
              <a:t>kompetensi</a:t>
            </a:r>
            <a:r>
              <a:rPr lang="en-US" dirty="0"/>
              <a:t> </a:t>
            </a:r>
            <a:r>
              <a:rPr lang="en-US" dirty="0" err="1"/>
              <a:t>dan</a:t>
            </a:r>
            <a:r>
              <a:rPr lang="en-US" dirty="0"/>
              <a:t> </a:t>
            </a:r>
            <a:r>
              <a:rPr lang="en-US" dirty="0" err="1"/>
              <a:t>ketersediaan</a:t>
            </a:r>
            <a:r>
              <a:rPr lang="en-US" dirty="0"/>
              <a:t> </a:t>
            </a:r>
            <a:r>
              <a:rPr lang="en-US" dirty="0" err="1" smtClean="0"/>
              <a:t>waktu</a:t>
            </a:r>
            <a:r>
              <a:rPr lang="id-ID" dirty="0" smtClean="0"/>
              <a:t> </a:t>
            </a:r>
            <a:r>
              <a:rPr lang="en-US" dirty="0" err="1" smtClean="0"/>
              <a:t>personel</a:t>
            </a:r>
            <a:r>
              <a:rPr lang="en-US" dirty="0" smtClean="0"/>
              <a:t> </a:t>
            </a:r>
            <a:r>
              <a:rPr lang="en-US" dirty="0"/>
              <a:t>KAP. </a:t>
            </a:r>
            <a:r>
              <a:rPr lang="en-US" dirty="0" err="1"/>
              <a:t>Jika</a:t>
            </a:r>
            <a:r>
              <a:rPr lang="en-US" dirty="0"/>
              <a:t> </a:t>
            </a:r>
            <a:r>
              <a:rPr lang="en-US" dirty="0" err="1"/>
              <a:t>jumlah</a:t>
            </a:r>
            <a:r>
              <a:rPr lang="en-US" dirty="0"/>
              <a:t> </a:t>
            </a:r>
            <a:r>
              <a:rPr lang="en-US" dirty="0" err="1"/>
              <a:t>personel</a:t>
            </a:r>
            <a:r>
              <a:rPr lang="en-US" dirty="0"/>
              <a:t> KAP </a:t>
            </a:r>
            <a:r>
              <a:rPr lang="en-US" dirty="0" err="1"/>
              <a:t>melebihi</a:t>
            </a:r>
            <a:r>
              <a:rPr lang="en-US" dirty="0"/>
              <a:t> </a:t>
            </a:r>
            <a:r>
              <a:rPr lang="en-US" dirty="0" err="1"/>
              <a:t>dari</a:t>
            </a:r>
            <a:r>
              <a:rPr lang="en-US" dirty="0"/>
              <a:t> 15 (lima </a:t>
            </a:r>
            <a:r>
              <a:rPr lang="en-US" dirty="0" err="1"/>
              <a:t>belas</a:t>
            </a:r>
            <a:r>
              <a:rPr lang="en-US" dirty="0"/>
              <a:t>) </a:t>
            </a:r>
            <a:r>
              <a:rPr lang="en-US" dirty="0" err="1" smtClean="0"/>
              <a:t>personel</a:t>
            </a:r>
            <a:r>
              <a:rPr lang="id-ID" dirty="0" smtClean="0"/>
              <a:t> </a:t>
            </a:r>
            <a:r>
              <a:rPr lang="en-US" dirty="0" err="1" smtClean="0"/>
              <a:t>termasuk</a:t>
            </a:r>
            <a:r>
              <a:rPr lang="en-US" dirty="0" smtClean="0"/>
              <a:t> </a:t>
            </a:r>
            <a:r>
              <a:rPr lang="en-US" dirty="0"/>
              <a:t>AP </a:t>
            </a:r>
            <a:r>
              <a:rPr lang="en-US" dirty="0" err="1"/>
              <a:t>maka</a:t>
            </a:r>
            <a:r>
              <a:rPr lang="en-US" dirty="0"/>
              <a:t> yang </a:t>
            </a:r>
            <a:r>
              <a:rPr lang="en-US" dirty="0" err="1"/>
              <a:t>dimasukkan</a:t>
            </a:r>
            <a:r>
              <a:rPr lang="en-US" dirty="0"/>
              <a:t> </a:t>
            </a:r>
            <a:r>
              <a:rPr lang="en-US" dirty="0" err="1"/>
              <a:t>adalah</a:t>
            </a:r>
            <a:r>
              <a:rPr lang="en-US" dirty="0"/>
              <a:t> </a:t>
            </a:r>
            <a:r>
              <a:rPr lang="en-US" dirty="0" err="1"/>
              <a:t>personel</a:t>
            </a:r>
            <a:r>
              <a:rPr lang="en-US" dirty="0"/>
              <a:t> KAP </a:t>
            </a:r>
            <a:r>
              <a:rPr lang="en-US" dirty="0" err="1"/>
              <a:t>utama</a:t>
            </a:r>
            <a:r>
              <a:rPr lang="en-US" dirty="0"/>
              <a:t> </a:t>
            </a:r>
            <a:r>
              <a:rPr lang="en-US" dirty="0" smtClean="0"/>
              <a:t>yang</a:t>
            </a:r>
            <a:r>
              <a:rPr lang="id-ID" dirty="0" smtClean="0"/>
              <a:t> </a:t>
            </a:r>
            <a:r>
              <a:rPr lang="en-US" dirty="0" err="1" smtClean="0"/>
              <a:t>kemungkinan</a:t>
            </a:r>
            <a:r>
              <a:rPr lang="en-US" dirty="0" smtClean="0"/>
              <a:t> </a:t>
            </a:r>
            <a:r>
              <a:rPr lang="en-US" dirty="0" err="1"/>
              <a:t>besar</a:t>
            </a:r>
            <a:r>
              <a:rPr lang="en-US" dirty="0"/>
              <a:t> </a:t>
            </a:r>
            <a:r>
              <a:rPr lang="en-US" dirty="0" err="1"/>
              <a:t>akan</a:t>
            </a:r>
            <a:r>
              <a:rPr lang="en-US" dirty="0"/>
              <a:t> </a:t>
            </a:r>
            <a:r>
              <a:rPr lang="en-US" dirty="0" err="1"/>
              <a:t>menjadi</a:t>
            </a:r>
            <a:r>
              <a:rPr lang="en-US" dirty="0"/>
              <a:t> </a:t>
            </a:r>
            <a:r>
              <a:rPr lang="en-US" dirty="0" err="1"/>
              <a:t>personel</a:t>
            </a:r>
            <a:r>
              <a:rPr lang="en-US" dirty="0"/>
              <a:t> yang </a:t>
            </a:r>
            <a:r>
              <a:rPr lang="en-US" dirty="0" err="1"/>
              <a:t>terlibat</a:t>
            </a:r>
            <a:r>
              <a:rPr lang="en-US" dirty="0"/>
              <a:t> </a:t>
            </a:r>
            <a:r>
              <a:rPr lang="en-US" dirty="0" err="1"/>
              <a:t>dalam</a:t>
            </a:r>
            <a:r>
              <a:rPr lang="en-US" dirty="0"/>
              <a:t> </a:t>
            </a:r>
            <a:r>
              <a:rPr lang="en-US" dirty="0" err="1"/>
              <a:t>tim</a:t>
            </a:r>
            <a:r>
              <a:rPr lang="en-US" dirty="0"/>
              <a:t> </a:t>
            </a:r>
            <a:r>
              <a:rPr lang="en-US" dirty="0" err="1"/>
              <a:t>perikatan</a:t>
            </a:r>
            <a:r>
              <a:rPr lang="en-US" dirty="0"/>
              <a:t>.</a:t>
            </a:r>
          </a:p>
        </p:txBody>
      </p:sp>
    </p:spTree>
    <p:extLst>
      <p:ext uri="{BB962C8B-B14F-4D97-AF65-F5344CB8AC3E}">
        <p14:creationId xmlns:p14="http://schemas.microsoft.com/office/powerpoint/2010/main" val="326117949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71895" cy="5734594"/>
          </a:xfrm>
        </p:spPr>
      </p:pic>
    </p:spTree>
    <p:extLst>
      <p:ext uri="{BB962C8B-B14F-4D97-AF65-F5344CB8AC3E}">
        <p14:creationId xmlns:p14="http://schemas.microsoft.com/office/powerpoint/2010/main" val="1059343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err="1"/>
              <a:t>Analisis</a:t>
            </a:r>
            <a:r>
              <a:rPr lang="en-US" dirty="0"/>
              <a:t> </a:t>
            </a:r>
            <a:r>
              <a:rPr lang="en-US" dirty="0" err="1"/>
              <a:t>kompetensi</a:t>
            </a:r>
            <a:r>
              <a:rPr lang="en-US" dirty="0"/>
              <a:t> </a:t>
            </a:r>
            <a:r>
              <a:rPr lang="en-US" dirty="0" err="1"/>
              <a:t>personel</a:t>
            </a:r>
            <a:r>
              <a:rPr lang="en-US" dirty="0"/>
              <a:t> KAP </a:t>
            </a:r>
            <a:r>
              <a:rPr lang="en-US" dirty="0" err="1"/>
              <a:t>terkait</a:t>
            </a:r>
            <a:r>
              <a:rPr lang="en-US" dirty="0"/>
              <a:t> </a:t>
            </a:r>
            <a:r>
              <a:rPr lang="en-US" dirty="0" err="1"/>
              <a:t>dengan</a:t>
            </a:r>
            <a:r>
              <a:rPr lang="en-US" dirty="0"/>
              <a:t> </a:t>
            </a:r>
            <a:r>
              <a:rPr lang="en-US" dirty="0" err="1"/>
              <a:t>rencana</a:t>
            </a:r>
            <a:r>
              <a:rPr lang="en-US" dirty="0"/>
              <a:t> </a:t>
            </a:r>
            <a:r>
              <a:rPr lang="en-US" dirty="0" err="1"/>
              <a:t>perikatan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auditor </a:t>
            </a:r>
            <a:r>
              <a:rPr lang="en-US" dirty="0" err="1"/>
              <a:t>diminta</a:t>
            </a:r>
            <a:r>
              <a:rPr lang="en-US" dirty="0"/>
              <a:t> </a:t>
            </a:r>
            <a:r>
              <a:rPr lang="en-US" dirty="0" err="1"/>
              <a:t>memasukkan</a:t>
            </a:r>
            <a:r>
              <a:rPr lang="en-US" dirty="0"/>
              <a:t> </a:t>
            </a:r>
            <a:r>
              <a:rPr lang="en-US" dirty="0" err="1"/>
              <a:t>secara</a:t>
            </a:r>
            <a:r>
              <a:rPr lang="en-US" dirty="0"/>
              <a:t> manual </a:t>
            </a:r>
            <a:r>
              <a:rPr lang="en-US" dirty="0" err="1"/>
              <a:t>pengalaman</a:t>
            </a:r>
            <a:r>
              <a:rPr lang="en-US" dirty="0"/>
              <a:t> </a:t>
            </a:r>
            <a:r>
              <a:rPr lang="en-US" dirty="0" err="1"/>
              <a:t>dalam</a:t>
            </a:r>
            <a:r>
              <a:rPr lang="en-US" dirty="0"/>
              <a:t> </a:t>
            </a:r>
            <a:r>
              <a:rPr lang="en-US" dirty="0" err="1"/>
              <a:t>bidang</a:t>
            </a:r>
            <a:r>
              <a:rPr lang="en-US" dirty="0"/>
              <a:t> </a:t>
            </a:r>
            <a:r>
              <a:rPr lang="en-US" dirty="0" smtClean="0"/>
              <a:t>audit</a:t>
            </a:r>
            <a:r>
              <a:rPr lang="id-ID" dirty="0" smtClean="0"/>
              <a:t> </a:t>
            </a:r>
            <a:r>
              <a:rPr lang="en-US" dirty="0" smtClean="0"/>
              <a:t>(</a:t>
            </a:r>
            <a:r>
              <a:rPr lang="en-US" dirty="0" err="1" smtClean="0"/>
              <a:t>dalam</a:t>
            </a:r>
            <a:r>
              <a:rPr lang="en-US" dirty="0" smtClean="0"/>
              <a:t> </a:t>
            </a:r>
            <a:r>
              <a:rPr lang="en-US" dirty="0" err="1"/>
              <a:t>satuan</a:t>
            </a:r>
            <a:r>
              <a:rPr lang="en-US" dirty="0"/>
              <a:t> </a:t>
            </a:r>
            <a:r>
              <a:rPr lang="en-US" dirty="0" err="1"/>
              <a:t>tahun</a:t>
            </a:r>
            <a:r>
              <a:rPr lang="en-US" dirty="0"/>
              <a:t>) </a:t>
            </a:r>
            <a:r>
              <a:rPr lang="en-US" dirty="0" err="1"/>
              <a:t>setiap</a:t>
            </a:r>
            <a:r>
              <a:rPr lang="en-US" dirty="0"/>
              <a:t> </a:t>
            </a:r>
            <a:r>
              <a:rPr lang="en-US" dirty="0" err="1"/>
              <a:t>personel</a:t>
            </a:r>
            <a:r>
              <a:rPr lang="en-US" dirty="0"/>
              <a:t> KAP. </a:t>
            </a:r>
            <a:r>
              <a:rPr lang="en-US" dirty="0" err="1"/>
              <a:t>Selanjutnya</a:t>
            </a:r>
            <a:r>
              <a:rPr lang="en-US" dirty="0"/>
              <a:t>, </a:t>
            </a:r>
            <a:r>
              <a:rPr lang="en-US" dirty="0" err="1"/>
              <a:t>menggunakan</a:t>
            </a:r>
            <a:r>
              <a:rPr lang="en-US" dirty="0"/>
              <a:t> </a:t>
            </a:r>
            <a:r>
              <a:rPr lang="en-US" dirty="0" err="1" smtClean="0"/>
              <a:t>pilihan</a:t>
            </a:r>
            <a:r>
              <a:rPr lang="id-ID" dirty="0" smtClean="0"/>
              <a:t> </a:t>
            </a:r>
            <a:r>
              <a:rPr lang="en-US" dirty="0" smtClean="0"/>
              <a:t>dropdown </a:t>
            </a:r>
            <a:r>
              <a:rPr lang="en-US" dirty="0" err="1"/>
              <a:t>untuk</a:t>
            </a:r>
            <a:r>
              <a:rPr lang="en-US" dirty="0"/>
              <a:t> </a:t>
            </a:r>
            <a:r>
              <a:rPr lang="en-US" dirty="0" err="1"/>
              <a:t>mengisi</a:t>
            </a:r>
            <a:r>
              <a:rPr lang="en-US" dirty="0"/>
              <a:t> </a:t>
            </a:r>
            <a:r>
              <a:rPr lang="en-US" dirty="0" err="1"/>
              <a:t>masing-masing</a:t>
            </a:r>
            <a:r>
              <a:rPr lang="en-US" dirty="0"/>
              <a:t> </a:t>
            </a:r>
            <a:r>
              <a:rPr lang="en-US" dirty="0" err="1"/>
              <a:t>pertanyaan</a:t>
            </a:r>
            <a:r>
              <a:rPr lang="en-US" dirty="0"/>
              <a:t> </a:t>
            </a:r>
            <a:r>
              <a:rPr lang="en-US" dirty="0" err="1"/>
              <a:t>terkait</a:t>
            </a:r>
            <a:r>
              <a:rPr lang="en-US" dirty="0"/>
              <a:t> </a:t>
            </a:r>
            <a:r>
              <a:rPr lang="en-US" dirty="0" err="1"/>
              <a:t>pemahaman</a:t>
            </a:r>
            <a:r>
              <a:rPr lang="en-US" dirty="0"/>
              <a:t> </a:t>
            </a:r>
            <a:r>
              <a:rPr lang="en-US" dirty="0" err="1" smtClean="0"/>
              <a:t>personel</a:t>
            </a:r>
            <a:r>
              <a:rPr lang="id-ID" dirty="0" smtClean="0"/>
              <a:t> </a:t>
            </a:r>
            <a:r>
              <a:rPr lang="en-US" dirty="0" smtClean="0"/>
              <a:t>KAP </a:t>
            </a:r>
            <a:r>
              <a:rPr lang="en-US" dirty="0" err="1"/>
              <a:t>mengenai</a:t>
            </a:r>
            <a:r>
              <a:rPr lang="en-US" dirty="0"/>
              <a:t> </a:t>
            </a:r>
            <a:r>
              <a:rPr lang="en-US" dirty="0" err="1"/>
              <a:t>entitas</a:t>
            </a:r>
            <a:r>
              <a:rPr lang="en-US" dirty="0"/>
              <a:t>, </a:t>
            </a:r>
            <a:r>
              <a:rPr lang="en-US" dirty="0" err="1"/>
              <a:t>standar</a:t>
            </a:r>
            <a:r>
              <a:rPr lang="en-US" dirty="0"/>
              <a:t> audit, </a:t>
            </a:r>
            <a:r>
              <a:rPr lang="en-US" dirty="0" err="1"/>
              <a:t>peraturan</a:t>
            </a:r>
            <a:r>
              <a:rPr lang="en-US" dirty="0"/>
              <a:t> yang </a:t>
            </a:r>
            <a:r>
              <a:rPr lang="en-US" dirty="0" err="1"/>
              <a:t>relevan</a:t>
            </a:r>
            <a:r>
              <a:rPr lang="en-US" dirty="0"/>
              <a:t>, </a:t>
            </a:r>
            <a:r>
              <a:rPr lang="en-US" dirty="0" err="1"/>
              <a:t>teknologi</a:t>
            </a:r>
            <a:r>
              <a:rPr lang="en-US" dirty="0"/>
              <a:t> </a:t>
            </a:r>
            <a:r>
              <a:rPr lang="en-US" dirty="0" err="1" smtClean="0"/>
              <a:t>informasi</a:t>
            </a:r>
            <a:r>
              <a:rPr lang="id-ID" dirty="0" smtClean="0"/>
              <a:t> </a:t>
            </a:r>
            <a:r>
              <a:rPr lang="en-US" dirty="0" smtClean="0"/>
              <a:t>yang </a:t>
            </a:r>
            <a:r>
              <a:rPr lang="en-US" dirty="0" err="1"/>
              <a:t>relevan</a:t>
            </a:r>
            <a:r>
              <a:rPr lang="en-US" dirty="0"/>
              <a:t>, </a:t>
            </a:r>
            <a:r>
              <a:rPr lang="en-US" dirty="0" err="1"/>
              <a:t>penggunaan</a:t>
            </a:r>
            <a:r>
              <a:rPr lang="en-US" dirty="0"/>
              <a:t> </a:t>
            </a:r>
            <a:r>
              <a:rPr lang="en-US" dirty="0" err="1"/>
              <a:t>pertimbangan</a:t>
            </a:r>
            <a:r>
              <a:rPr lang="en-US" dirty="0"/>
              <a:t> </a:t>
            </a:r>
            <a:r>
              <a:rPr lang="en-US" dirty="0" err="1"/>
              <a:t>profesional</a:t>
            </a:r>
            <a:r>
              <a:rPr lang="en-US" dirty="0"/>
              <a:t> </a:t>
            </a:r>
            <a:r>
              <a:rPr lang="en-US" dirty="0" err="1"/>
              <a:t>dalam</a:t>
            </a:r>
            <a:r>
              <a:rPr lang="en-US" dirty="0"/>
              <a:t> audit, </a:t>
            </a:r>
            <a:r>
              <a:rPr lang="en-US" dirty="0" err="1"/>
              <a:t>serta</a:t>
            </a:r>
            <a:r>
              <a:rPr lang="en-US" dirty="0"/>
              <a:t> </a:t>
            </a:r>
            <a:r>
              <a:rPr lang="en-US" dirty="0" err="1" smtClean="0"/>
              <a:t>kebijakan</a:t>
            </a:r>
            <a:r>
              <a:rPr lang="id-ID" dirty="0" smtClean="0"/>
              <a:t> </a:t>
            </a:r>
            <a:r>
              <a:rPr lang="en-US" dirty="0" err="1" smtClean="0"/>
              <a:t>dan</a:t>
            </a:r>
            <a:r>
              <a:rPr lang="en-US" dirty="0" smtClean="0"/>
              <a:t> </a:t>
            </a:r>
            <a:r>
              <a:rPr lang="en-US" dirty="0" err="1"/>
              <a:t>prosedur</a:t>
            </a:r>
            <a:r>
              <a:rPr lang="en-US" dirty="0"/>
              <a:t> </a:t>
            </a:r>
            <a:r>
              <a:rPr lang="en-US" dirty="0" err="1"/>
              <a:t>dalam</a:t>
            </a:r>
            <a:r>
              <a:rPr lang="en-US" dirty="0"/>
              <a:t> KAP.</a:t>
            </a:r>
          </a:p>
        </p:txBody>
      </p:sp>
    </p:spTree>
    <p:extLst>
      <p:ext uri="{BB962C8B-B14F-4D97-AF65-F5344CB8AC3E}">
        <p14:creationId xmlns:p14="http://schemas.microsoft.com/office/powerpoint/2010/main" val="109370860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616110"/>
            <a:ext cx="12261570" cy="5495152"/>
          </a:xfrm>
        </p:spPr>
      </p:pic>
    </p:spTree>
    <p:extLst>
      <p:ext uri="{BB962C8B-B14F-4D97-AF65-F5344CB8AC3E}">
        <p14:creationId xmlns:p14="http://schemas.microsoft.com/office/powerpoint/2010/main" val="775984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normAutofit/>
          </a:bodyPr>
          <a:lstStyle/>
          <a:p>
            <a:r>
              <a:rPr lang="en-US" dirty="0" err="1"/>
              <a:t>Analisis</a:t>
            </a:r>
            <a:r>
              <a:rPr lang="en-US" dirty="0"/>
              <a:t> </a:t>
            </a:r>
            <a:r>
              <a:rPr lang="en-US" dirty="0" err="1"/>
              <a:t>ketersediaan</a:t>
            </a:r>
            <a:r>
              <a:rPr lang="en-US" dirty="0"/>
              <a:t> </a:t>
            </a:r>
            <a:r>
              <a:rPr lang="en-US" dirty="0" err="1"/>
              <a:t>waktu</a:t>
            </a:r>
            <a:r>
              <a:rPr lang="en-US" dirty="0"/>
              <a:t> </a:t>
            </a:r>
            <a:r>
              <a:rPr lang="en-US" dirty="0" err="1"/>
              <a:t>personel</a:t>
            </a:r>
            <a:r>
              <a:rPr lang="en-US" dirty="0"/>
              <a:t> KAP </a:t>
            </a:r>
            <a:r>
              <a:rPr lang="en-US" dirty="0" err="1" smtClean="0"/>
              <a:t>terkait</a:t>
            </a:r>
            <a:r>
              <a:rPr lang="id-ID" dirty="0" smtClean="0"/>
              <a:t> </a:t>
            </a:r>
            <a:r>
              <a:rPr lang="en-US" dirty="0" err="1" smtClean="0"/>
              <a:t>dengan</a:t>
            </a:r>
            <a:r>
              <a:rPr lang="en-US" dirty="0" smtClean="0"/>
              <a:t> </a:t>
            </a:r>
            <a:r>
              <a:rPr lang="en-US" dirty="0" err="1" smtClean="0"/>
              <a:t>rencana</a:t>
            </a:r>
            <a:r>
              <a:rPr lang="id-ID" dirty="0" smtClean="0"/>
              <a:t> </a:t>
            </a:r>
            <a:r>
              <a:rPr lang="en-US" dirty="0" err="1" smtClean="0"/>
              <a:t>perikatan</a:t>
            </a:r>
            <a:endParaRPr lang="en-US" dirty="0"/>
          </a:p>
        </p:txBody>
      </p:sp>
      <p:sp>
        <p:nvSpPr>
          <p:cNvPr id="3" name="Content Placeholder 2"/>
          <p:cNvSpPr>
            <a:spLocks noGrp="1"/>
          </p:cNvSpPr>
          <p:nvPr>
            <p:ph idx="1"/>
          </p:nvPr>
        </p:nvSpPr>
        <p:spPr>
          <a:xfrm>
            <a:off x="838200" y="2743199"/>
            <a:ext cx="10515600" cy="3433763"/>
          </a:xfrm>
        </p:spPr>
        <p:txBody>
          <a:bodyPr/>
          <a:lstStyle/>
          <a:p>
            <a:pPr marL="0" indent="0">
              <a:buNone/>
            </a:pPr>
            <a:r>
              <a:rPr lang="en-US" dirty="0"/>
              <a:t>auditor </a:t>
            </a:r>
            <a:r>
              <a:rPr lang="en-US" dirty="0" err="1"/>
              <a:t>diminta</a:t>
            </a:r>
            <a:r>
              <a:rPr lang="en-US" dirty="0"/>
              <a:t> </a:t>
            </a:r>
            <a:r>
              <a:rPr lang="en-US" dirty="0" err="1"/>
              <a:t>untuk</a:t>
            </a:r>
            <a:r>
              <a:rPr lang="en-US" dirty="0"/>
              <a:t> </a:t>
            </a:r>
            <a:r>
              <a:rPr lang="en-US" dirty="0" err="1"/>
              <a:t>menggunakan</a:t>
            </a:r>
            <a:r>
              <a:rPr lang="en-US" dirty="0"/>
              <a:t> </a:t>
            </a:r>
            <a:r>
              <a:rPr lang="en-US" dirty="0" err="1"/>
              <a:t>pilihan</a:t>
            </a:r>
            <a:r>
              <a:rPr lang="en-US" dirty="0"/>
              <a:t> dropdown </a:t>
            </a:r>
            <a:r>
              <a:rPr lang="en-US" dirty="0" err="1"/>
              <a:t>untuk</a:t>
            </a:r>
            <a:r>
              <a:rPr lang="en-US" dirty="0"/>
              <a:t> </a:t>
            </a:r>
            <a:r>
              <a:rPr lang="en-US" dirty="0" err="1" smtClean="0"/>
              <a:t>mengisi</a:t>
            </a:r>
            <a:r>
              <a:rPr lang="id-ID" dirty="0" smtClean="0"/>
              <a:t> </a:t>
            </a:r>
            <a:r>
              <a:rPr lang="en-US" dirty="0" err="1" smtClean="0"/>
              <a:t>batasan</a:t>
            </a:r>
            <a:r>
              <a:rPr lang="en-US" dirty="0" smtClean="0"/>
              <a:t> </a:t>
            </a:r>
            <a:r>
              <a:rPr lang="en-US" dirty="0" err="1"/>
              <a:t>waktu</a:t>
            </a:r>
            <a:r>
              <a:rPr lang="en-US" dirty="0"/>
              <a:t> yang </a:t>
            </a:r>
            <a:r>
              <a:rPr lang="en-US" dirty="0" err="1"/>
              <a:t>tersedia</a:t>
            </a:r>
            <a:r>
              <a:rPr lang="en-US" dirty="0"/>
              <a:t> </a:t>
            </a:r>
            <a:r>
              <a:rPr lang="en-US" dirty="0" err="1"/>
              <a:t>terkait</a:t>
            </a:r>
            <a:r>
              <a:rPr lang="en-US" dirty="0"/>
              <a:t> </a:t>
            </a:r>
            <a:r>
              <a:rPr lang="en-US" dirty="0" err="1"/>
              <a:t>perjanjian</a:t>
            </a:r>
            <a:r>
              <a:rPr lang="en-US" dirty="0"/>
              <a:t> </a:t>
            </a:r>
            <a:r>
              <a:rPr lang="en-US" dirty="0" err="1"/>
              <a:t>kerja</a:t>
            </a:r>
            <a:r>
              <a:rPr lang="en-US" dirty="0"/>
              <a:t> </a:t>
            </a:r>
            <a:r>
              <a:rPr lang="en-US" dirty="0" err="1"/>
              <a:t>antara</a:t>
            </a:r>
            <a:r>
              <a:rPr lang="en-US" dirty="0"/>
              <a:t> Tim </a:t>
            </a:r>
            <a:r>
              <a:rPr lang="en-US" dirty="0" err="1"/>
              <a:t>dengan</a:t>
            </a:r>
            <a:r>
              <a:rPr lang="en-US" dirty="0"/>
              <a:t> KAP</a:t>
            </a:r>
          </a:p>
        </p:txBody>
      </p:sp>
    </p:spTree>
    <p:extLst>
      <p:ext uri="{BB962C8B-B14F-4D97-AF65-F5344CB8AC3E}">
        <p14:creationId xmlns:p14="http://schemas.microsoft.com/office/powerpoint/2010/main" val="3736880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808" y="365125"/>
            <a:ext cx="12174192" cy="4637314"/>
          </a:xfrm>
        </p:spPr>
      </p:pic>
      <p:sp>
        <p:nvSpPr>
          <p:cNvPr id="5" name="Content Placeholder 2"/>
          <p:cNvSpPr txBox="1">
            <a:spLocks/>
          </p:cNvSpPr>
          <p:nvPr/>
        </p:nvSpPr>
        <p:spPr>
          <a:xfrm>
            <a:off x="433252" y="5483225"/>
            <a:ext cx="10515600" cy="10090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mtClean="0"/>
              <a:t>Lanjutkan dengan meng-klik “ke Independensi” untuk mengisi kertas kerja</a:t>
            </a:r>
            <a:r>
              <a:rPr lang="id-ID" smtClean="0"/>
              <a:t> </a:t>
            </a:r>
            <a:r>
              <a:rPr lang="en-US" smtClean="0"/>
              <a:t>“A.1103.A”.</a:t>
            </a:r>
            <a:endParaRPr lang="en-US" dirty="0"/>
          </a:p>
        </p:txBody>
      </p:sp>
    </p:spTree>
    <p:extLst>
      <p:ext uri="{BB962C8B-B14F-4D97-AF65-F5344CB8AC3E}">
        <p14:creationId xmlns:p14="http://schemas.microsoft.com/office/powerpoint/2010/main" val="12476264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67088"/>
            <a:ext cx="12192000" cy="5868820"/>
          </a:xfrm>
        </p:spPr>
      </p:pic>
    </p:spTree>
    <p:extLst>
      <p:ext uri="{BB962C8B-B14F-4D97-AF65-F5344CB8AC3E}">
        <p14:creationId xmlns:p14="http://schemas.microsoft.com/office/powerpoint/2010/main" val="150920547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t>Pada</a:t>
            </a:r>
            <a:r>
              <a:rPr lang="en-US" dirty="0"/>
              <a:t> </a:t>
            </a:r>
            <a:r>
              <a:rPr lang="en-US" dirty="0" err="1"/>
              <a:t>kertas</a:t>
            </a:r>
            <a:r>
              <a:rPr lang="en-US" dirty="0"/>
              <a:t> </a:t>
            </a:r>
            <a:r>
              <a:rPr lang="en-US" dirty="0" err="1"/>
              <a:t>kerja</a:t>
            </a:r>
            <a:r>
              <a:rPr lang="en-US" dirty="0"/>
              <a:t> “A.1103.A” </a:t>
            </a:r>
            <a:r>
              <a:rPr lang="en-US" dirty="0" err="1"/>
              <a:t>merupakan</a:t>
            </a:r>
            <a:r>
              <a:rPr lang="en-US" dirty="0"/>
              <a:t> </a:t>
            </a:r>
            <a:r>
              <a:rPr lang="en-US" dirty="0" err="1"/>
              <a:t>kertas</a:t>
            </a:r>
            <a:r>
              <a:rPr lang="en-US" dirty="0"/>
              <a:t> </a:t>
            </a:r>
            <a:r>
              <a:rPr lang="en-US" dirty="0" err="1"/>
              <a:t>kerja</a:t>
            </a:r>
            <a:r>
              <a:rPr lang="en-US" dirty="0"/>
              <a:t> </a:t>
            </a:r>
            <a:r>
              <a:rPr lang="en-US" dirty="0" err="1"/>
              <a:t>untuk</a:t>
            </a:r>
            <a:r>
              <a:rPr lang="en-US" dirty="0"/>
              <a:t> </a:t>
            </a:r>
            <a:r>
              <a:rPr lang="en-US" dirty="0" err="1" smtClean="0"/>
              <a:t>menentukan</a:t>
            </a:r>
            <a:r>
              <a:rPr lang="id-ID" dirty="0" smtClean="0"/>
              <a:t> </a:t>
            </a:r>
            <a:r>
              <a:rPr lang="en-US" dirty="0" err="1" smtClean="0"/>
              <a:t>personel</a:t>
            </a:r>
            <a:r>
              <a:rPr lang="en-US" dirty="0" smtClean="0"/>
              <a:t> </a:t>
            </a:r>
            <a:r>
              <a:rPr lang="en-US" dirty="0"/>
              <a:t>KAP yang </a:t>
            </a:r>
            <a:r>
              <a:rPr lang="en-US" dirty="0" err="1"/>
              <a:t>terlibat</a:t>
            </a:r>
            <a:r>
              <a:rPr lang="en-US" dirty="0"/>
              <a:t> </a:t>
            </a:r>
            <a:r>
              <a:rPr lang="en-US" dirty="0" err="1"/>
              <a:t>dalam</a:t>
            </a:r>
            <a:r>
              <a:rPr lang="en-US" dirty="0"/>
              <a:t> </a:t>
            </a:r>
            <a:r>
              <a:rPr lang="en-US" dirty="0" err="1" smtClean="0"/>
              <a:t>perikatan</a:t>
            </a:r>
            <a:endParaRPr lang="id-ID" dirty="0" smtClean="0"/>
          </a:p>
          <a:p>
            <a:r>
              <a:rPr lang="en-US" dirty="0" smtClean="0"/>
              <a:t>A</a:t>
            </a:r>
            <a:r>
              <a:rPr lang="id-ID" dirty="0" err="1" smtClean="0"/>
              <a:t>uditor</a:t>
            </a:r>
            <a:r>
              <a:rPr lang="en-US" dirty="0" smtClean="0"/>
              <a:t> </a:t>
            </a:r>
            <a:r>
              <a:rPr lang="en-US" dirty="0" err="1"/>
              <a:t>diminta</a:t>
            </a:r>
            <a:r>
              <a:rPr lang="en-US" dirty="0"/>
              <a:t> </a:t>
            </a:r>
            <a:r>
              <a:rPr lang="en-US" dirty="0" err="1"/>
              <a:t>untuk</a:t>
            </a:r>
            <a:r>
              <a:rPr lang="en-US" dirty="0"/>
              <a:t> </a:t>
            </a:r>
            <a:r>
              <a:rPr lang="en-US" dirty="0" err="1"/>
              <a:t>menggunakan</a:t>
            </a:r>
            <a:r>
              <a:rPr lang="en-US" dirty="0"/>
              <a:t> </a:t>
            </a:r>
            <a:r>
              <a:rPr lang="en-US" dirty="0" err="1"/>
              <a:t>pilihan</a:t>
            </a:r>
            <a:r>
              <a:rPr lang="en-US" dirty="0"/>
              <a:t> dropdown </a:t>
            </a:r>
            <a:r>
              <a:rPr lang="en-US" dirty="0" err="1"/>
              <a:t>untuk</a:t>
            </a:r>
            <a:r>
              <a:rPr lang="en-US" dirty="0"/>
              <a:t> </a:t>
            </a:r>
            <a:r>
              <a:rPr lang="en-US" dirty="0" err="1" smtClean="0"/>
              <a:t>menganalisis</a:t>
            </a:r>
            <a:r>
              <a:rPr lang="id-ID" dirty="0" smtClean="0"/>
              <a:t> </a:t>
            </a:r>
            <a:r>
              <a:rPr lang="en-US" dirty="0" err="1" smtClean="0"/>
              <a:t>pemahaman</a:t>
            </a:r>
            <a:r>
              <a:rPr lang="en-US" dirty="0" smtClean="0"/>
              <a:t> </a:t>
            </a:r>
            <a:r>
              <a:rPr lang="en-US" dirty="0" err="1"/>
              <a:t>personel</a:t>
            </a:r>
            <a:r>
              <a:rPr lang="en-US" dirty="0"/>
              <a:t> KAP (</a:t>
            </a:r>
            <a:r>
              <a:rPr lang="en-US" dirty="0" err="1"/>
              <a:t>kolom</a:t>
            </a:r>
            <a:r>
              <a:rPr lang="en-US" dirty="0"/>
              <a:t> </a:t>
            </a:r>
            <a:r>
              <a:rPr lang="en-US" dirty="0" err="1"/>
              <a:t>berwarna</a:t>
            </a:r>
            <a:r>
              <a:rPr lang="en-US" dirty="0"/>
              <a:t> </a:t>
            </a:r>
            <a:r>
              <a:rPr lang="en-US" dirty="0" err="1"/>
              <a:t>hijau</a:t>
            </a:r>
            <a:r>
              <a:rPr lang="en-US" dirty="0"/>
              <a:t>). </a:t>
            </a:r>
            <a:r>
              <a:rPr lang="en-US" dirty="0" err="1"/>
              <a:t>Kolom</a:t>
            </a:r>
            <a:r>
              <a:rPr lang="en-US" dirty="0"/>
              <a:t> </a:t>
            </a:r>
            <a:r>
              <a:rPr lang="en-US" dirty="0" err="1"/>
              <a:t>hasil</a:t>
            </a:r>
            <a:r>
              <a:rPr lang="en-US" dirty="0"/>
              <a:t> </a:t>
            </a:r>
            <a:r>
              <a:rPr lang="en-US" dirty="0" err="1"/>
              <a:t>analisis</a:t>
            </a:r>
            <a:r>
              <a:rPr lang="en-US" dirty="0"/>
              <a:t> </a:t>
            </a:r>
            <a:r>
              <a:rPr lang="en-US" dirty="0" err="1" smtClean="0"/>
              <a:t>diperoleh</a:t>
            </a:r>
            <a:r>
              <a:rPr lang="id-ID" dirty="0" smtClean="0"/>
              <a:t> </a:t>
            </a:r>
            <a:r>
              <a:rPr lang="en-US" dirty="0" err="1" smtClean="0"/>
              <a:t>secara</a:t>
            </a:r>
            <a:r>
              <a:rPr lang="en-US" dirty="0" smtClean="0"/>
              <a:t> </a:t>
            </a:r>
            <a:r>
              <a:rPr lang="en-US" dirty="0" err="1"/>
              <a:t>otomatis</a:t>
            </a:r>
            <a:r>
              <a:rPr lang="en-US" dirty="0"/>
              <a:t>.</a:t>
            </a:r>
          </a:p>
        </p:txBody>
      </p:sp>
    </p:spTree>
    <p:extLst>
      <p:ext uri="{BB962C8B-B14F-4D97-AF65-F5344CB8AC3E}">
        <p14:creationId xmlns:p14="http://schemas.microsoft.com/office/powerpoint/2010/main" val="7592002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0" y="0"/>
            <a:ext cx="12192000" cy="685800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09612"/>
            <a:ext cx="11887200" cy="5438775"/>
          </a:xfrm>
          <a:prstGeom prst="rect">
            <a:avLst/>
          </a:prstGeom>
        </p:spPr>
      </p:pic>
      <p:sp>
        <p:nvSpPr>
          <p:cNvPr id="2" name="TextBox 1"/>
          <p:cNvSpPr txBox="1"/>
          <p:nvPr/>
        </p:nvSpPr>
        <p:spPr>
          <a:xfrm>
            <a:off x="9448800" y="6318527"/>
            <a:ext cx="1628503" cy="369332"/>
          </a:xfrm>
          <a:prstGeom prst="rect">
            <a:avLst/>
          </a:prstGeom>
          <a:noFill/>
        </p:spPr>
        <p:txBody>
          <a:bodyPr wrap="square" rtlCol="0">
            <a:spAutoFit/>
          </a:bodyPr>
          <a:lstStyle/>
          <a:p>
            <a:r>
              <a:rPr lang="id-ID" dirty="0" smtClean="0"/>
              <a:t>Sumber : IAPI </a:t>
            </a:r>
            <a:endParaRPr lang="en-US" dirty="0"/>
          </a:p>
        </p:txBody>
      </p:sp>
    </p:spTree>
    <p:extLst>
      <p:ext uri="{BB962C8B-B14F-4D97-AF65-F5344CB8AC3E}">
        <p14:creationId xmlns:p14="http://schemas.microsoft.com/office/powerpoint/2010/main" val="151971987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1812" y="1201782"/>
            <a:ext cx="11988376" cy="4506686"/>
          </a:xfrm>
        </p:spPr>
      </p:pic>
    </p:spTree>
    <p:extLst>
      <p:ext uri="{BB962C8B-B14F-4D97-AF65-F5344CB8AC3E}">
        <p14:creationId xmlns:p14="http://schemas.microsoft.com/office/powerpoint/2010/main" val="38464570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550817" y="480151"/>
            <a:ext cx="10515600" cy="4351338"/>
          </a:xfrm>
        </p:spPr>
        <p:txBody>
          <a:bodyPr>
            <a:noAutofit/>
          </a:bodyPr>
          <a:lstStyle/>
          <a:p>
            <a:pPr marL="0" indent="0">
              <a:buNone/>
            </a:pPr>
            <a:r>
              <a:rPr lang="en-US" sz="3200" dirty="0" err="1"/>
              <a:t>Pada</a:t>
            </a:r>
            <a:r>
              <a:rPr lang="en-US" sz="3200" dirty="0"/>
              <a:t> </a:t>
            </a:r>
            <a:r>
              <a:rPr lang="en-US" sz="3200" dirty="0" err="1"/>
              <a:t>bagian</a:t>
            </a:r>
            <a:r>
              <a:rPr lang="en-US" sz="3200" dirty="0"/>
              <a:t> </a:t>
            </a:r>
            <a:r>
              <a:rPr lang="en-US" sz="3200" dirty="0" err="1"/>
              <a:t>ringkasan</a:t>
            </a:r>
            <a:r>
              <a:rPr lang="en-US" sz="3200" dirty="0"/>
              <a:t> </a:t>
            </a:r>
            <a:r>
              <a:rPr lang="en-US" sz="3200" dirty="0" err="1"/>
              <a:t>kompetensi</a:t>
            </a:r>
            <a:r>
              <a:rPr lang="en-US" sz="3200" dirty="0"/>
              <a:t>, </a:t>
            </a:r>
            <a:r>
              <a:rPr lang="en-US" sz="3200" dirty="0" err="1"/>
              <a:t>ketersediaan</a:t>
            </a:r>
            <a:r>
              <a:rPr lang="en-US" sz="3200" dirty="0"/>
              <a:t> </a:t>
            </a:r>
            <a:r>
              <a:rPr lang="en-US" sz="3200" dirty="0" err="1"/>
              <a:t>waktu</a:t>
            </a:r>
            <a:r>
              <a:rPr lang="en-US" sz="3200" dirty="0"/>
              <a:t>, </a:t>
            </a:r>
            <a:r>
              <a:rPr lang="en-US" sz="3200" dirty="0" err="1"/>
              <a:t>dan</a:t>
            </a:r>
            <a:r>
              <a:rPr lang="en-US" sz="3200" dirty="0"/>
              <a:t> </a:t>
            </a:r>
            <a:r>
              <a:rPr lang="en-US" sz="3200" dirty="0" err="1" smtClean="0"/>
              <a:t>independensi</a:t>
            </a:r>
            <a:r>
              <a:rPr lang="id-ID" sz="3200" dirty="0" smtClean="0"/>
              <a:t> </a:t>
            </a:r>
            <a:r>
              <a:rPr lang="en-US" sz="3200" dirty="0" err="1" smtClean="0"/>
              <a:t>personel</a:t>
            </a:r>
            <a:r>
              <a:rPr lang="en-US" sz="3200" dirty="0" smtClean="0"/>
              <a:t> </a:t>
            </a:r>
            <a:r>
              <a:rPr lang="en-US" sz="3200" dirty="0"/>
              <a:t>KAP, auditor </a:t>
            </a:r>
            <a:r>
              <a:rPr lang="en-US" sz="3200" dirty="0" err="1"/>
              <a:t>diminta</a:t>
            </a:r>
            <a:r>
              <a:rPr lang="en-US" sz="3200" dirty="0"/>
              <a:t> </a:t>
            </a:r>
            <a:r>
              <a:rPr lang="en-US" sz="3200" dirty="0" err="1"/>
              <a:t>untuk</a:t>
            </a:r>
            <a:r>
              <a:rPr lang="en-US" sz="3200" dirty="0"/>
              <a:t> </a:t>
            </a:r>
            <a:r>
              <a:rPr lang="en-US" sz="3200" dirty="0" err="1"/>
              <a:t>menggunakan</a:t>
            </a:r>
            <a:r>
              <a:rPr lang="en-US" sz="3200" dirty="0"/>
              <a:t> </a:t>
            </a:r>
            <a:r>
              <a:rPr lang="en-US" sz="3200" dirty="0" err="1"/>
              <a:t>pilihan</a:t>
            </a:r>
            <a:r>
              <a:rPr lang="en-US" sz="3200" dirty="0"/>
              <a:t> dropdown </a:t>
            </a:r>
            <a:r>
              <a:rPr lang="en-US" sz="3200" dirty="0" err="1" smtClean="0"/>
              <a:t>untuk</a:t>
            </a:r>
            <a:r>
              <a:rPr lang="id-ID" sz="3200" dirty="0" smtClean="0"/>
              <a:t> </a:t>
            </a:r>
            <a:r>
              <a:rPr lang="en-US" sz="3200" dirty="0" err="1" smtClean="0"/>
              <a:t>menentukan</a:t>
            </a:r>
            <a:r>
              <a:rPr lang="en-US" sz="3200" dirty="0" smtClean="0"/>
              <a:t> </a:t>
            </a:r>
            <a:r>
              <a:rPr lang="en-US" sz="3200" dirty="0" err="1"/>
              <a:t>personel</a:t>
            </a:r>
            <a:r>
              <a:rPr lang="en-US" sz="3200" dirty="0"/>
              <a:t> KAP yang </a:t>
            </a:r>
            <a:r>
              <a:rPr lang="en-US" sz="3200" dirty="0" err="1"/>
              <a:t>masuk</a:t>
            </a:r>
            <a:r>
              <a:rPr lang="en-US" sz="3200" dirty="0"/>
              <a:t> </a:t>
            </a:r>
            <a:r>
              <a:rPr lang="en-US" sz="3200" dirty="0" err="1"/>
              <a:t>dalam</a:t>
            </a:r>
            <a:r>
              <a:rPr lang="en-US" sz="3200" dirty="0"/>
              <a:t> Tim </a:t>
            </a:r>
            <a:r>
              <a:rPr lang="en-US" sz="3200" dirty="0" err="1"/>
              <a:t>Perikatan</a:t>
            </a:r>
            <a:r>
              <a:rPr lang="en-US" sz="3200" dirty="0"/>
              <a:t>, </a:t>
            </a:r>
            <a:r>
              <a:rPr lang="en-US" sz="3200" dirty="0" err="1"/>
              <a:t>Peran</a:t>
            </a:r>
            <a:r>
              <a:rPr lang="en-US" sz="3200" dirty="0"/>
              <a:t> </a:t>
            </a:r>
            <a:r>
              <a:rPr lang="en-US" sz="3200" dirty="0" err="1" smtClean="0"/>
              <a:t>dalam</a:t>
            </a:r>
            <a:r>
              <a:rPr lang="id-ID" sz="3200" dirty="0" smtClean="0"/>
              <a:t> </a:t>
            </a:r>
            <a:r>
              <a:rPr lang="en-US" sz="3200" dirty="0" smtClean="0"/>
              <a:t>Tim</a:t>
            </a:r>
            <a:r>
              <a:rPr lang="en-US" sz="3200" dirty="0"/>
              <a:t>, </a:t>
            </a:r>
            <a:r>
              <a:rPr lang="en-US" sz="3200" dirty="0" err="1"/>
              <a:t>serta</a:t>
            </a:r>
            <a:r>
              <a:rPr lang="en-US" sz="3200" dirty="0"/>
              <a:t> </a:t>
            </a:r>
            <a:r>
              <a:rPr lang="en-US" sz="3200" dirty="0" err="1"/>
              <a:t>mengisi</a:t>
            </a:r>
            <a:r>
              <a:rPr lang="en-US" sz="3200" dirty="0"/>
              <a:t> </a:t>
            </a:r>
            <a:r>
              <a:rPr lang="en-US" sz="3200" dirty="0" err="1"/>
              <a:t>Inisial</a:t>
            </a:r>
            <a:r>
              <a:rPr lang="en-US" sz="3200" dirty="0"/>
              <a:t> Nama </a:t>
            </a:r>
            <a:r>
              <a:rPr lang="en-US" sz="3200" dirty="0" err="1"/>
              <a:t>secara</a:t>
            </a:r>
            <a:r>
              <a:rPr lang="en-US" sz="3200" dirty="0"/>
              <a:t> </a:t>
            </a:r>
            <a:r>
              <a:rPr lang="en-US" sz="3200" dirty="0" smtClean="0"/>
              <a:t>manual. </a:t>
            </a:r>
            <a:endParaRPr lang="id-ID" sz="3200" dirty="0" smtClean="0"/>
          </a:p>
          <a:p>
            <a:pPr marL="0" indent="0">
              <a:buNone/>
            </a:pPr>
            <a:r>
              <a:rPr lang="en-US" sz="3200" dirty="0" err="1" smtClean="0"/>
              <a:t>Dalam</a:t>
            </a:r>
            <a:r>
              <a:rPr lang="id-ID" sz="3200" dirty="0" smtClean="0"/>
              <a:t> </a:t>
            </a:r>
            <a:r>
              <a:rPr lang="en-US" sz="3200" dirty="0" err="1" smtClean="0"/>
              <a:t>menentukan</a:t>
            </a:r>
            <a:r>
              <a:rPr lang="en-US" sz="3200" dirty="0" smtClean="0"/>
              <a:t> </a:t>
            </a:r>
            <a:r>
              <a:rPr lang="en-US" sz="3200" dirty="0" err="1"/>
              <a:t>Peran</a:t>
            </a:r>
            <a:r>
              <a:rPr lang="en-US" sz="3200" dirty="0"/>
              <a:t> </a:t>
            </a:r>
            <a:r>
              <a:rPr lang="en-US" sz="3200" dirty="0" err="1"/>
              <a:t>dalam</a:t>
            </a:r>
            <a:r>
              <a:rPr lang="en-US" sz="3200" dirty="0"/>
              <a:t> Tim, auditor yang </a:t>
            </a:r>
            <a:r>
              <a:rPr lang="en-US" sz="3200" dirty="0" err="1"/>
              <a:t>bisa</a:t>
            </a:r>
            <a:r>
              <a:rPr lang="en-US" sz="3200" dirty="0"/>
              <a:t> </a:t>
            </a:r>
            <a:r>
              <a:rPr lang="en-US" sz="3200" dirty="0" err="1"/>
              <a:t>memilih</a:t>
            </a:r>
            <a:r>
              <a:rPr lang="en-US" sz="3200" dirty="0"/>
              <a:t> 1 (</a:t>
            </a:r>
            <a:r>
              <a:rPr lang="en-US" sz="3200" dirty="0" err="1"/>
              <a:t>satu</a:t>
            </a:r>
            <a:r>
              <a:rPr lang="en-US" sz="3200" dirty="0"/>
              <a:t>) level partner.</a:t>
            </a:r>
          </a:p>
          <a:p>
            <a:pPr marL="0" indent="0">
              <a:buNone/>
            </a:pPr>
            <a:r>
              <a:rPr lang="en-US" sz="3200" dirty="0" err="1"/>
              <a:t>Apabila</a:t>
            </a:r>
            <a:r>
              <a:rPr lang="en-US" sz="3200" dirty="0"/>
              <a:t> </a:t>
            </a:r>
            <a:r>
              <a:rPr lang="en-US" sz="3200" dirty="0" err="1"/>
              <a:t>ada</a:t>
            </a:r>
            <a:r>
              <a:rPr lang="en-US" sz="3200" dirty="0"/>
              <a:t> partner </a:t>
            </a:r>
            <a:r>
              <a:rPr lang="en-US" sz="3200" dirty="0" err="1"/>
              <a:t>perikatan</a:t>
            </a:r>
            <a:r>
              <a:rPr lang="en-US" sz="3200" dirty="0"/>
              <a:t> yang </a:t>
            </a:r>
            <a:r>
              <a:rPr lang="en-US" sz="3200" dirty="0" err="1"/>
              <a:t>dilibatkan</a:t>
            </a:r>
            <a:r>
              <a:rPr lang="en-US" sz="3200" dirty="0"/>
              <a:t>, </a:t>
            </a:r>
            <a:r>
              <a:rPr lang="en-US" sz="3200" dirty="0" err="1"/>
              <a:t>selain</a:t>
            </a:r>
            <a:r>
              <a:rPr lang="en-US" sz="3200" dirty="0"/>
              <a:t> partner yang signing, </a:t>
            </a:r>
            <a:r>
              <a:rPr lang="en-US" sz="3200" dirty="0" err="1" smtClean="0"/>
              <a:t>maka</a:t>
            </a:r>
            <a:r>
              <a:rPr lang="id-ID" sz="3200" dirty="0" smtClean="0"/>
              <a:t> </a:t>
            </a:r>
            <a:r>
              <a:rPr lang="en-US" sz="3200" dirty="0" smtClean="0"/>
              <a:t>partner </a:t>
            </a:r>
            <a:r>
              <a:rPr lang="en-US" sz="3200" dirty="0" err="1"/>
              <a:t>perikatan</a:t>
            </a:r>
            <a:r>
              <a:rPr lang="en-US" sz="3200" dirty="0"/>
              <a:t> </a:t>
            </a:r>
            <a:r>
              <a:rPr lang="en-US" sz="3200" dirty="0" err="1"/>
              <a:t>tersebut</a:t>
            </a:r>
            <a:r>
              <a:rPr lang="en-US" sz="3200" dirty="0"/>
              <a:t>, </a:t>
            </a:r>
            <a:r>
              <a:rPr lang="en-US" sz="3200" dirty="0" err="1"/>
              <a:t>bisa</a:t>
            </a:r>
            <a:r>
              <a:rPr lang="en-US" sz="3200" dirty="0"/>
              <a:t> </a:t>
            </a:r>
            <a:r>
              <a:rPr lang="en-US" sz="3200" dirty="0" err="1"/>
              <a:t>dipilih</a:t>
            </a:r>
            <a:r>
              <a:rPr lang="en-US" sz="3200" dirty="0"/>
              <a:t> </a:t>
            </a:r>
            <a:r>
              <a:rPr lang="en-US" sz="3200" dirty="0" err="1"/>
              <a:t>sebagai</a:t>
            </a:r>
            <a:r>
              <a:rPr lang="en-US" sz="3200" dirty="0"/>
              <a:t> Manager </a:t>
            </a:r>
            <a:r>
              <a:rPr lang="en-US" sz="3200" dirty="0" err="1"/>
              <a:t>dalam</a:t>
            </a:r>
            <a:r>
              <a:rPr lang="en-US" sz="3200" dirty="0"/>
              <a:t> </a:t>
            </a:r>
            <a:r>
              <a:rPr lang="en-US" sz="3200" dirty="0" err="1"/>
              <a:t>kolom</a:t>
            </a:r>
            <a:r>
              <a:rPr lang="en-US" sz="3200" dirty="0"/>
              <a:t> </a:t>
            </a:r>
            <a:r>
              <a:rPr lang="en-US" sz="3200" dirty="0" err="1"/>
              <a:t>Peran</a:t>
            </a:r>
            <a:r>
              <a:rPr lang="en-US" sz="3200" dirty="0"/>
              <a:t> </a:t>
            </a:r>
            <a:r>
              <a:rPr lang="en-US" sz="3200" dirty="0" err="1" smtClean="0"/>
              <a:t>dalam</a:t>
            </a:r>
            <a:r>
              <a:rPr lang="id-ID" sz="3200" dirty="0" smtClean="0"/>
              <a:t> </a:t>
            </a:r>
            <a:r>
              <a:rPr lang="en-US" sz="3200" dirty="0" smtClean="0"/>
              <a:t>Tim</a:t>
            </a:r>
            <a:r>
              <a:rPr lang="en-US" sz="3200" dirty="0"/>
              <a:t>.</a:t>
            </a:r>
          </a:p>
        </p:txBody>
      </p:sp>
    </p:spTree>
    <p:extLst>
      <p:ext uri="{BB962C8B-B14F-4D97-AF65-F5344CB8AC3E}">
        <p14:creationId xmlns:p14="http://schemas.microsoft.com/office/powerpoint/2010/main" val="25357883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1" y="0"/>
            <a:ext cx="12030891" cy="6748329"/>
          </a:xfrm>
        </p:spPr>
      </p:pic>
    </p:spTree>
    <p:extLst>
      <p:ext uri="{BB962C8B-B14F-4D97-AF65-F5344CB8AC3E}">
        <p14:creationId xmlns:p14="http://schemas.microsoft.com/office/powerpoint/2010/main" val="229285967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0" y="0"/>
            <a:ext cx="11040291" cy="1325563"/>
          </a:xfrm>
        </p:spPr>
        <p:txBody>
          <a:bodyPr/>
          <a:lstStyle/>
          <a:p>
            <a:r>
              <a:rPr lang="nn-NO" dirty="0"/>
              <a:t>A.1104 Komunikasi dengan </a:t>
            </a:r>
            <a:r>
              <a:rPr lang="nn-NO" dirty="0" smtClean="0"/>
              <a:t>auditor</a:t>
            </a:r>
            <a:r>
              <a:rPr lang="id-ID" dirty="0" smtClean="0"/>
              <a:t> </a:t>
            </a:r>
            <a:r>
              <a:rPr lang="nn-NO" dirty="0" smtClean="0"/>
              <a:t>pendahulu</a:t>
            </a:r>
            <a:endParaRPr lang="en-US" dirty="0"/>
          </a:p>
        </p:txBody>
      </p:sp>
      <p:sp>
        <p:nvSpPr>
          <p:cNvPr id="3" name="Content Placeholder 2"/>
          <p:cNvSpPr>
            <a:spLocks noGrp="1"/>
          </p:cNvSpPr>
          <p:nvPr>
            <p:ph idx="1"/>
          </p:nvPr>
        </p:nvSpPr>
        <p:spPr>
          <a:xfrm>
            <a:off x="838200" y="1525180"/>
            <a:ext cx="11353800" cy="4351338"/>
          </a:xfrm>
        </p:spPr>
        <p:txBody>
          <a:bodyPr>
            <a:noAutofit/>
          </a:bodyPr>
          <a:lstStyle/>
          <a:p>
            <a:pPr marL="0" indent="0">
              <a:buNone/>
            </a:pPr>
            <a:r>
              <a:rPr lang="en-US" dirty="0" err="1"/>
              <a:t>Kertas</a:t>
            </a:r>
            <a:r>
              <a:rPr lang="en-US" dirty="0"/>
              <a:t> </a:t>
            </a:r>
            <a:r>
              <a:rPr lang="en-US" dirty="0" err="1"/>
              <a:t>kerja</a:t>
            </a:r>
            <a:r>
              <a:rPr lang="en-US" dirty="0"/>
              <a:t> </a:t>
            </a:r>
            <a:r>
              <a:rPr lang="en-US" dirty="0" err="1"/>
              <a:t>ini</a:t>
            </a:r>
            <a:r>
              <a:rPr lang="en-US" dirty="0"/>
              <a:t> </a:t>
            </a:r>
            <a:r>
              <a:rPr lang="en-US" dirty="0" err="1"/>
              <a:t>digunakan</a:t>
            </a:r>
            <a:r>
              <a:rPr lang="en-US" dirty="0"/>
              <a:t> </a:t>
            </a:r>
            <a:r>
              <a:rPr lang="en-US" dirty="0" err="1"/>
              <a:t>untuk</a:t>
            </a:r>
            <a:r>
              <a:rPr lang="en-US" dirty="0"/>
              <a:t> </a:t>
            </a:r>
            <a:r>
              <a:rPr lang="en-US" dirty="0" err="1"/>
              <a:t>mengidentifikasi</a:t>
            </a:r>
            <a:r>
              <a:rPr lang="en-US" dirty="0"/>
              <a:t> </a:t>
            </a:r>
            <a:r>
              <a:rPr lang="en-US" dirty="0" err="1"/>
              <a:t>apakah</a:t>
            </a:r>
            <a:r>
              <a:rPr lang="en-US" dirty="0"/>
              <a:t> auditor </a:t>
            </a:r>
            <a:r>
              <a:rPr lang="en-US" dirty="0" err="1"/>
              <a:t>perlu</a:t>
            </a:r>
            <a:r>
              <a:rPr lang="en-US" dirty="0"/>
              <a:t> </a:t>
            </a:r>
            <a:r>
              <a:rPr lang="en-US" dirty="0" err="1" smtClean="0"/>
              <a:t>melakukan</a:t>
            </a:r>
            <a:r>
              <a:rPr lang="id-ID" dirty="0" smtClean="0"/>
              <a:t> </a:t>
            </a:r>
            <a:r>
              <a:rPr lang="en-US" dirty="0" err="1" smtClean="0"/>
              <a:t>komunikasi</a:t>
            </a:r>
            <a:r>
              <a:rPr lang="en-US" dirty="0" smtClean="0"/>
              <a:t> </a:t>
            </a:r>
            <a:r>
              <a:rPr lang="en-US" dirty="0" err="1"/>
              <a:t>dengan</a:t>
            </a:r>
            <a:r>
              <a:rPr lang="en-US" dirty="0"/>
              <a:t> auditor </a:t>
            </a:r>
            <a:r>
              <a:rPr lang="en-US" dirty="0" err="1"/>
              <a:t>pendahulu</a:t>
            </a:r>
            <a:r>
              <a:rPr lang="en-US" dirty="0"/>
              <a:t> </a:t>
            </a:r>
            <a:r>
              <a:rPr lang="en-US" dirty="0" err="1"/>
              <a:t>sebelum</a:t>
            </a:r>
            <a:r>
              <a:rPr lang="en-US" dirty="0"/>
              <a:t> </a:t>
            </a:r>
            <a:r>
              <a:rPr lang="en-US" dirty="0" err="1"/>
              <a:t>perikatan</a:t>
            </a:r>
            <a:r>
              <a:rPr lang="en-US" dirty="0"/>
              <a:t> </a:t>
            </a:r>
            <a:r>
              <a:rPr lang="en-US" dirty="0" err="1"/>
              <a:t>diterima</a:t>
            </a:r>
            <a:r>
              <a:rPr lang="en-US" dirty="0"/>
              <a:t>. </a:t>
            </a:r>
            <a:r>
              <a:rPr lang="en-US" dirty="0" err="1"/>
              <a:t>Kertas</a:t>
            </a:r>
            <a:r>
              <a:rPr lang="en-US" dirty="0"/>
              <a:t> </a:t>
            </a:r>
            <a:r>
              <a:rPr lang="en-US" dirty="0" err="1"/>
              <a:t>kerja</a:t>
            </a:r>
            <a:r>
              <a:rPr lang="en-US" dirty="0"/>
              <a:t> </a:t>
            </a:r>
            <a:r>
              <a:rPr lang="en-US" dirty="0" err="1" smtClean="0"/>
              <a:t>ini</a:t>
            </a:r>
            <a:r>
              <a:rPr lang="id-ID" dirty="0" smtClean="0"/>
              <a:t> </a:t>
            </a:r>
            <a:r>
              <a:rPr lang="en-US" dirty="0" err="1" smtClean="0"/>
              <a:t>muncul</a:t>
            </a:r>
            <a:r>
              <a:rPr lang="en-US" dirty="0" smtClean="0"/>
              <a:t> </a:t>
            </a:r>
            <a:r>
              <a:rPr lang="en-US" dirty="0" err="1"/>
              <a:t>jika</a:t>
            </a:r>
            <a:r>
              <a:rPr lang="en-US" dirty="0"/>
              <a:t> </a:t>
            </a:r>
            <a:r>
              <a:rPr lang="en-US" dirty="0" err="1"/>
              <a:t>pada</a:t>
            </a:r>
            <a:r>
              <a:rPr lang="en-US" dirty="0"/>
              <a:t> “</a:t>
            </a:r>
            <a:r>
              <a:rPr lang="en-US" dirty="0" err="1"/>
              <a:t>Beranda</a:t>
            </a:r>
            <a:r>
              <a:rPr lang="en-US" dirty="0"/>
              <a:t>”, auditor </a:t>
            </a:r>
            <a:r>
              <a:rPr lang="en-US" dirty="0" err="1"/>
              <a:t>memilih</a:t>
            </a:r>
            <a:r>
              <a:rPr lang="en-US" dirty="0"/>
              <a:t> </a:t>
            </a:r>
            <a:r>
              <a:rPr lang="en-US" dirty="0" err="1"/>
              <a:t>tipe</a:t>
            </a:r>
            <a:r>
              <a:rPr lang="en-US" dirty="0"/>
              <a:t> </a:t>
            </a:r>
            <a:r>
              <a:rPr lang="en-US" dirty="0" err="1"/>
              <a:t>perikatan</a:t>
            </a:r>
            <a:r>
              <a:rPr lang="en-US" dirty="0"/>
              <a:t> “</a:t>
            </a:r>
            <a:r>
              <a:rPr lang="en-US" dirty="0" err="1"/>
              <a:t>Perikatan</a:t>
            </a:r>
            <a:r>
              <a:rPr lang="en-US" dirty="0"/>
              <a:t> </a:t>
            </a:r>
            <a:r>
              <a:rPr lang="en-US" dirty="0" err="1" smtClean="0"/>
              <a:t>Tahun</a:t>
            </a:r>
            <a:r>
              <a:rPr lang="id-ID" dirty="0" smtClean="0"/>
              <a:t> </a:t>
            </a:r>
            <a:r>
              <a:rPr lang="en-US" dirty="0" err="1" smtClean="0"/>
              <a:t>Pertama</a:t>
            </a:r>
            <a:r>
              <a:rPr lang="en-US" dirty="0" smtClean="0"/>
              <a:t>”.</a:t>
            </a:r>
            <a:endParaRPr lang="id-ID" dirty="0" smtClean="0"/>
          </a:p>
          <a:p>
            <a:pPr marL="0" indent="0">
              <a:buNone/>
            </a:pPr>
            <a:r>
              <a:rPr lang="en-US" dirty="0"/>
              <a:t>Cara </a:t>
            </a:r>
            <a:r>
              <a:rPr lang="en-US" dirty="0" err="1"/>
              <a:t>pengisian</a:t>
            </a:r>
            <a:r>
              <a:rPr lang="en-US" dirty="0"/>
              <a:t>:</a:t>
            </a:r>
          </a:p>
          <a:p>
            <a:pPr marL="0" indent="0">
              <a:buNone/>
            </a:pPr>
            <a:r>
              <a:rPr lang="en-US" dirty="0"/>
              <a:t>1. </a:t>
            </a:r>
            <a:r>
              <a:rPr lang="en-US" dirty="0" err="1"/>
              <a:t>Setiap</a:t>
            </a:r>
            <a:r>
              <a:rPr lang="en-US" dirty="0"/>
              <a:t> </a:t>
            </a:r>
            <a:r>
              <a:rPr lang="en-US" dirty="0" err="1"/>
              <a:t>pertanyaan</a:t>
            </a:r>
            <a:r>
              <a:rPr lang="en-US" dirty="0"/>
              <a:t> </a:t>
            </a:r>
            <a:r>
              <a:rPr lang="en-US" dirty="0" err="1"/>
              <a:t>terkait</a:t>
            </a:r>
            <a:r>
              <a:rPr lang="en-US" dirty="0"/>
              <a:t> </a:t>
            </a:r>
            <a:r>
              <a:rPr lang="en-US" dirty="0" err="1"/>
              <a:t>komunikasi</a:t>
            </a:r>
            <a:r>
              <a:rPr lang="en-US" dirty="0"/>
              <a:t> </a:t>
            </a:r>
            <a:r>
              <a:rPr lang="en-US" dirty="0" err="1"/>
              <a:t>dengan</a:t>
            </a:r>
            <a:r>
              <a:rPr lang="en-US" dirty="0"/>
              <a:t> auditor </a:t>
            </a:r>
            <a:r>
              <a:rPr lang="en-US" dirty="0" err="1"/>
              <a:t>pendahulu</a:t>
            </a:r>
            <a:r>
              <a:rPr lang="en-US" dirty="0"/>
              <a:t> </a:t>
            </a:r>
            <a:r>
              <a:rPr lang="en-US" dirty="0" err="1"/>
              <a:t>harus</a:t>
            </a:r>
            <a:r>
              <a:rPr lang="en-US" dirty="0"/>
              <a:t> </a:t>
            </a:r>
            <a:r>
              <a:rPr lang="en-US" dirty="0" err="1" smtClean="0"/>
              <a:t>dijawab</a:t>
            </a:r>
            <a:r>
              <a:rPr lang="id-ID" dirty="0" smtClean="0"/>
              <a:t> </a:t>
            </a:r>
            <a:r>
              <a:rPr lang="en-US" dirty="0" err="1" smtClean="0"/>
              <a:t>pada</a:t>
            </a:r>
            <a:r>
              <a:rPr lang="en-US" dirty="0" smtClean="0"/>
              <a:t> </a:t>
            </a:r>
            <a:r>
              <a:rPr lang="en-US" dirty="0" err="1"/>
              <a:t>masing-masing</a:t>
            </a:r>
            <a:r>
              <a:rPr lang="en-US" dirty="0"/>
              <a:t> </a:t>
            </a:r>
            <a:r>
              <a:rPr lang="en-US" dirty="0" err="1"/>
              <a:t>kotak</a:t>
            </a:r>
            <a:r>
              <a:rPr lang="en-US" dirty="0"/>
              <a:t> </a:t>
            </a:r>
            <a:r>
              <a:rPr lang="en-US" dirty="0" err="1"/>
              <a:t>jawaban</a:t>
            </a:r>
            <a:r>
              <a:rPr lang="en-US" dirty="0"/>
              <a:t> </a:t>
            </a:r>
            <a:r>
              <a:rPr lang="en-US" dirty="0" err="1"/>
              <a:t>sesuai</a:t>
            </a:r>
            <a:r>
              <a:rPr lang="en-US" dirty="0"/>
              <a:t> </a:t>
            </a:r>
            <a:r>
              <a:rPr lang="en-US" dirty="0" err="1"/>
              <a:t>dengan</a:t>
            </a:r>
            <a:r>
              <a:rPr lang="en-US" dirty="0"/>
              <a:t> </a:t>
            </a:r>
            <a:r>
              <a:rPr lang="en-US" dirty="0" err="1"/>
              <a:t>kondisi</a:t>
            </a:r>
            <a:r>
              <a:rPr lang="en-US" dirty="0"/>
              <a:t>.</a:t>
            </a:r>
          </a:p>
          <a:p>
            <a:pPr marL="0" indent="0">
              <a:buNone/>
            </a:pPr>
            <a:r>
              <a:rPr lang="en-US" dirty="0"/>
              <a:t>2. </a:t>
            </a:r>
            <a:r>
              <a:rPr lang="en-US" dirty="0" err="1"/>
              <a:t>Jika</a:t>
            </a:r>
            <a:r>
              <a:rPr lang="en-US" dirty="0"/>
              <a:t> </a:t>
            </a:r>
            <a:r>
              <a:rPr lang="en-US" dirty="0" err="1"/>
              <a:t>pada</a:t>
            </a:r>
            <a:r>
              <a:rPr lang="en-US" dirty="0"/>
              <a:t> </a:t>
            </a:r>
            <a:r>
              <a:rPr lang="en-US" dirty="0" err="1"/>
              <a:t>pertanyaan</a:t>
            </a:r>
            <a:r>
              <a:rPr lang="en-US" dirty="0"/>
              <a:t> </a:t>
            </a:r>
            <a:r>
              <a:rPr lang="en-US" dirty="0" err="1"/>
              <a:t>nomor</a:t>
            </a:r>
            <a:r>
              <a:rPr lang="en-US" dirty="0"/>
              <a:t> 2 Auditor </a:t>
            </a:r>
            <a:r>
              <a:rPr lang="en-US" dirty="0" err="1"/>
              <a:t>menjawab</a:t>
            </a:r>
            <a:r>
              <a:rPr lang="en-US" dirty="0"/>
              <a:t> “</a:t>
            </a:r>
            <a:r>
              <a:rPr lang="en-US" dirty="0" err="1"/>
              <a:t>Tidak</a:t>
            </a:r>
            <a:r>
              <a:rPr lang="en-US" dirty="0"/>
              <a:t>” </a:t>
            </a:r>
            <a:r>
              <a:rPr lang="en-US" dirty="0" err="1"/>
              <a:t>maka</a:t>
            </a:r>
            <a:r>
              <a:rPr lang="en-US" dirty="0"/>
              <a:t> auditor </a:t>
            </a:r>
            <a:r>
              <a:rPr lang="en-US" dirty="0" err="1" smtClean="0"/>
              <a:t>dapat</a:t>
            </a:r>
            <a:r>
              <a:rPr lang="id-ID" dirty="0" smtClean="0"/>
              <a:t> </a:t>
            </a:r>
            <a:r>
              <a:rPr lang="en-US" dirty="0" err="1" smtClean="0"/>
              <a:t>mengabaikan</a:t>
            </a:r>
            <a:r>
              <a:rPr lang="en-US" dirty="0" smtClean="0"/>
              <a:t> </a:t>
            </a:r>
            <a:r>
              <a:rPr lang="en-US" dirty="0" err="1"/>
              <a:t>pertanyaan</a:t>
            </a:r>
            <a:r>
              <a:rPr lang="en-US" dirty="0"/>
              <a:t> </a:t>
            </a:r>
            <a:r>
              <a:rPr lang="en-US" dirty="0" err="1"/>
              <a:t>nomor</a:t>
            </a:r>
            <a:r>
              <a:rPr lang="en-US" dirty="0"/>
              <a:t> 3.</a:t>
            </a:r>
          </a:p>
          <a:p>
            <a:pPr marL="0" indent="0">
              <a:buNone/>
            </a:pPr>
            <a:r>
              <a:rPr lang="en-US" dirty="0"/>
              <a:t>3. </a:t>
            </a:r>
            <a:r>
              <a:rPr lang="en-US" dirty="0" err="1"/>
              <a:t>Pertanyaan</a:t>
            </a:r>
            <a:r>
              <a:rPr lang="en-US" dirty="0"/>
              <a:t> </a:t>
            </a:r>
            <a:r>
              <a:rPr lang="en-US" dirty="0" err="1"/>
              <a:t>pada</a:t>
            </a:r>
            <a:r>
              <a:rPr lang="en-US" dirty="0"/>
              <a:t> </a:t>
            </a:r>
            <a:r>
              <a:rPr lang="en-US" dirty="0" err="1"/>
              <a:t>kertas</a:t>
            </a:r>
            <a:r>
              <a:rPr lang="en-US" dirty="0"/>
              <a:t> </a:t>
            </a:r>
            <a:r>
              <a:rPr lang="en-US" dirty="0" err="1"/>
              <a:t>kerja</a:t>
            </a:r>
            <a:r>
              <a:rPr lang="en-US" dirty="0"/>
              <a:t> </a:t>
            </a:r>
            <a:r>
              <a:rPr lang="en-US" dirty="0" err="1"/>
              <a:t>ini</a:t>
            </a:r>
            <a:r>
              <a:rPr lang="en-US" dirty="0"/>
              <a:t> </a:t>
            </a:r>
            <a:r>
              <a:rPr lang="en-US" dirty="0" err="1"/>
              <a:t>harus</a:t>
            </a:r>
            <a:r>
              <a:rPr lang="en-US" dirty="0"/>
              <a:t> </a:t>
            </a:r>
            <a:r>
              <a:rPr lang="en-US" dirty="0" err="1"/>
              <a:t>diisi</a:t>
            </a:r>
            <a:r>
              <a:rPr lang="en-US" dirty="0"/>
              <a:t> </a:t>
            </a:r>
            <a:r>
              <a:rPr lang="en-US" dirty="0" err="1"/>
              <a:t>menggunakan</a:t>
            </a:r>
            <a:r>
              <a:rPr lang="en-US" dirty="0"/>
              <a:t> </a:t>
            </a:r>
            <a:r>
              <a:rPr lang="en-US" dirty="0" err="1"/>
              <a:t>pilihan</a:t>
            </a:r>
            <a:r>
              <a:rPr lang="en-US" dirty="0"/>
              <a:t> dropdown. </a:t>
            </a:r>
            <a:r>
              <a:rPr lang="en-US" dirty="0" err="1" smtClean="0"/>
              <a:t>Jika</a:t>
            </a:r>
            <a:r>
              <a:rPr lang="id-ID" dirty="0" smtClean="0"/>
              <a:t> </a:t>
            </a:r>
            <a:r>
              <a:rPr lang="en-US" dirty="0" err="1" smtClean="0"/>
              <a:t>semua</a:t>
            </a:r>
            <a:r>
              <a:rPr lang="en-US" dirty="0" smtClean="0"/>
              <a:t> </a:t>
            </a:r>
            <a:r>
              <a:rPr lang="en-US" dirty="0" err="1"/>
              <a:t>pertanyaan</a:t>
            </a:r>
            <a:r>
              <a:rPr lang="en-US" dirty="0"/>
              <a:t> </a:t>
            </a:r>
            <a:r>
              <a:rPr lang="en-US" dirty="0" err="1"/>
              <a:t>telah</a:t>
            </a:r>
            <a:r>
              <a:rPr lang="en-US" dirty="0"/>
              <a:t> </a:t>
            </a:r>
            <a:r>
              <a:rPr lang="en-US" dirty="0" err="1"/>
              <a:t>dijawab</a:t>
            </a:r>
            <a:r>
              <a:rPr lang="en-US" dirty="0"/>
              <a:t>, </a:t>
            </a:r>
            <a:r>
              <a:rPr lang="en-US" dirty="0" err="1"/>
              <a:t>maka</a:t>
            </a:r>
            <a:r>
              <a:rPr lang="en-US" dirty="0"/>
              <a:t> status KKP </a:t>
            </a:r>
            <a:r>
              <a:rPr lang="en-US" dirty="0" err="1"/>
              <a:t>akan</a:t>
            </a:r>
            <a:r>
              <a:rPr lang="en-US" dirty="0"/>
              <a:t> </a:t>
            </a:r>
            <a:r>
              <a:rPr lang="en-US" dirty="0" err="1" smtClean="0"/>
              <a:t>menyimpulkan</a:t>
            </a:r>
            <a:r>
              <a:rPr lang="id-ID" dirty="0" smtClean="0"/>
              <a:t> </a:t>
            </a:r>
            <a:r>
              <a:rPr lang="en-US" dirty="0" smtClean="0"/>
              <a:t>“completed</a:t>
            </a:r>
            <a:r>
              <a:rPr lang="en-US" dirty="0"/>
              <a:t>”.</a:t>
            </a:r>
          </a:p>
        </p:txBody>
      </p:sp>
    </p:spTree>
    <p:extLst>
      <p:ext uri="{BB962C8B-B14F-4D97-AF65-F5344CB8AC3E}">
        <p14:creationId xmlns:p14="http://schemas.microsoft.com/office/powerpoint/2010/main" val="275154508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6" name="TextBox 5"/>
          <p:cNvSpPr txBox="1"/>
          <p:nvPr/>
        </p:nvSpPr>
        <p:spPr>
          <a:xfrm>
            <a:off x="222069" y="2913017"/>
            <a:ext cx="1580605" cy="369332"/>
          </a:xfrm>
          <a:prstGeom prst="rect">
            <a:avLst/>
          </a:prstGeom>
          <a:solidFill>
            <a:schemeClr val="accent5">
              <a:lumMod val="75000"/>
            </a:schemeClr>
          </a:solidFill>
        </p:spPr>
        <p:txBody>
          <a:bodyPr wrap="square" rtlCol="0">
            <a:spAutoFit/>
          </a:bodyPr>
          <a:lstStyle/>
          <a:p>
            <a:r>
              <a:rPr lang="id-ID" dirty="0" smtClean="0"/>
              <a:t>Pra-Perikatan</a:t>
            </a:r>
            <a:endParaRPr lang="en-US" dirty="0"/>
          </a:p>
        </p:txBody>
      </p:sp>
      <p:cxnSp>
        <p:nvCxnSpPr>
          <p:cNvPr id="9" name="Straight Connector 8"/>
          <p:cNvCxnSpPr/>
          <p:nvPr/>
        </p:nvCxnSpPr>
        <p:spPr>
          <a:xfrm flipH="1">
            <a:off x="1802674" y="3095897"/>
            <a:ext cx="535577" cy="0"/>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8" name="Straight Connector 17"/>
          <p:cNvCxnSpPr/>
          <p:nvPr/>
        </p:nvCxnSpPr>
        <p:spPr>
          <a:xfrm>
            <a:off x="2338251" y="796834"/>
            <a:ext cx="0" cy="229906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338251" y="796834"/>
            <a:ext cx="1371600" cy="1306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886200" y="625231"/>
            <a:ext cx="1796143" cy="369332"/>
          </a:xfrm>
          <a:prstGeom prst="rect">
            <a:avLst/>
          </a:prstGeom>
          <a:solidFill>
            <a:srgbClr val="FF0000"/>
          </a:solidFill>
        </p:spPr>
        <p:txBody>
          <a:bodyPr wrap="square" rtlCol="0">
            <a:spAutoFit/>
          </a:bodyPr>
          <a:lstStyle/>
          <a:p>
            <a:r>
              <a:rPr lang="id-ID" dirty="0" smtClean="0"/>
              <a:t>Tidak Diteruskan</a:t>
            </a:r>
            <a:endParaRPr lang="en-US" dirty="0"/>
          </a:p>
        </p:txBody>
      </p:sp>
      <p:cxnSp>
        <p:nvCxnSpPr>
          <p:cNvPr id="25" name="Straight Arrow Connector 24"/>
          <p:cNvCxnSpPr/>
          <p:nvPr/>
        </p:nvCxnSpPr>
        <p:spPr>
          <a:xfrm>
            <a:off x="2320289" y="3089546"/>
            <a:ext cx="1389561" cy="63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867150" y="2917762"/>
            <a:ext cx="1240428" cy="369332"/>
          </a:xfrm>
          <a:prstGeom prst="rect">
            <a:avLst/>
          </a:prstGeom>
          <a:solidFill>
            <a:schemeClr val="accent1"/>
          </a:solidFill>
        </p:spPr>
        <p:txBody>
          <a:bodyPr wrap="square" rtlCol="0">
            <a:spAutoFit/>
          </a:bodyPr>
          <a:lstStyle/>
          <a:p>
            <a:r>
              <a:rPr lang="id-ID" dirty="0" smtClean="0"/>
              <a:t>Diteruskan</a:t>
            </a:r>
            <a:endParaRPr lang="en-US" dirty="0"/>
          </a:p>
        </p:txBody>
      </p:sp>
      <p:sp>
        <p:nvSpPr>
          <p:cNvPr id="27" name="TextBox 26"/>
          <p:cNvSpPr txBox="1"/>
          <p:nvPr/>
        </p:nvSpPr>
        <p:spPr>
          <a:xfrm>
            <a:off x="6047556" y="2904699"/>
            <a:ext cx="1881597" cy="369332"/>
          </a:xfrm>
          <a:prstGeom prst="rect">
            <a:avLst/>
          </a:prstGeom>
          <a:solidFill>
            <a:schemeClr val="accent1"/>
          </a:solidFill>
        </p:spPr>
        <p:txBody>
          <a:bodyPr wrap="square" rtlCol="0">
            <a:spAutoFit/>
          </a:bodyPr>
          <a:lstStyle/>
          <a:p>
            <a:r>
              <a:rPr lang="id-ID" dirty="0" smtClean="0"/>
              <a:t>Uang Muka (50%)</a:t>
            </a:r>
            <a:endParaRPr lang="en-US" dirty="0"/>
          </a:p>
        </p:txBody>
      </p:sp>
      <p:cxnSp>
        <p:nvCxnSpPr>
          <p:cNvPr id="28" name="Straight Arrow Connector 27"/>
          <p:cNvCxnSpPr/>
          <p:nvPr/>
        </p:nvCxnSpPr>
        <p:spPr>
          <a:xfrm>
            <a:off x="5107578" y="3102428"/>
            <a:ext cx="79738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0161403" y="3762885"/>
            <a:ext cx="494485" cy="369332"/>
          </a:xfrm>
          <a:prstGeom prst="rect">
            <a:avLst/>
          </a:prstGeom>
          <a:solidFill>
            <a:schemeClr val="accent1"/>
          </a:solidFill>
        </p:spPr>
        <p:txBody>
          <a:bodyPr wrap="square" rtlCol="0">
            <a:spAutoFit/>
          </a:bodyPr>
          <a:lstStyle/>
          <a:p>
            <a:r>
              <a:rPr lang="id-ID" dirty="0" smtClean="0"/>
              <a:t>LAI</a:t>
            </a:r>
            <a:endParaRPr lang="en-US" dirty="0"/>
          </a:p>
        </p:txBody>
      </p:sp>
      <p:sp>
        <p:nvSpPr>
          <p:cNvPr id="31" name="TextBox 30"/>
          <p:cNvSpPr txBox="1"/>
          <p:nvPr/>
        </p:nvSpPr>
        <p:spPr>
          <a:xfrm>
            <a:off x="6479177" y="4512017"/>
            <a:ext cx="1373241" cy="646331"/>
          </a:xfrm>
          <a:prstGeom prst="rect">
            <a:avLst/>
          </a:prstGeom>
          <a:solidFill>
            <a:schemeClr val="accent1"/>
          </a:solidFill>
        </p:spPr>
        <p:txBody>
          <a:bodyPr wrap="square" rtlCol="0">
            <a:spAutoFit/>
          </a:bodyPr>
          <a:lstStyle/>
          <a:p>
            <a:r>
              <a:rPr lang="id-ID" dirty="0" smtClean="0"/>
              <a:t>Menyatakan Pendapat</a:t>
            </a:r>
            <a:endParaRPr lang="en-US" dirty="0"/>
          </a:p>
        </p:txBody>
      </p:sp>
      <p:sp>
        <p:nvSpPr>
          <p:cNvPr id="32" name="TextBox 31"/>
          <p:cNvSpPr txBox="1"/>
          <p:nvPr/>
        </p:nvSpPr>
        <p:spPr>
          <a:xfrm>
            <a:off x="9718220" y="5233151"/>
            <a:ext cx="1359082" cy="923330"/>
          </a:xfrm>
          <a:prstGeom prst="rect">
            <a:avLst/>
          </a:prstGeom>
          <a:solidFill>
            <a:srgbClr val="FFC000"/>
          </a:solidFill>
        </p:spPr>
        <p:txBody>
          <a:bodyPr wrap="square" rtlCol="0">
            <a:spAutoFit/>
          </a:bodyPr>
          <a:lstStyle/>
          <a:p>
            <a:r>
              <a:rPr lang="id-ID" dirty="0" smtClean="0"/>
              <a:t>Tidak Menyatakan Pendapat</a:t>
            </a:r>
            <a:endParaRPr lang="en-US" dirty="0"/>
          </a:p>
        </p:txBody>
      </p:sp>
      <p:sp>
        <p:nvSpPr>
          <p:cNvPr id="33" name="TextBox 32"/>
          <p:cNvSpPr txBox="1"/>
          <p:nvPr/>
        </p:nvSpPr>
        <p:spPr>
          <a:xfrm>
            <a:off x="9954642" y="1577033"/>
            <a:ext cx="2001205" cy="369332"/>
          </a:xfrm>
          <a:prstGeom prst="rect">
            <a:avLst/>
          </a:prstGeom>
          <a:solidFill>
            <a:srgbClr val="FFC000"/>
          </a:solidFill>
        </p:spPr>
        <p:txBody>
          <a:bodyPr wrap="square" rtlCol="0">
            <a:spAutoFit/>
          </a:bodyPr>
          <a:lstStyle/>
          <a:p>
            <a:r>
              <a:rPr lang="id-ID" dirty="0" smtClean="0"/>
              <a:t>Mengundurkan diri</a:t>
            </a:r>
            <a:endParaRPr lang="en-US" dirty="0"/>
          </a:p>
        </p:txBody>
      </p:sp>
      <p:sp>
        <p:nvSpPr>
          <p:cNvPr id="34" name="TextBox 33"/>
          <p:cNvSpPr txBox="1"/>
          <p:nvPr/>
        </p:nvSpPr>
        <p:spPr>
          <a:xfrm>
            <a:off x="3967466" y="4688516"/>
            <a:ext cx="683183" cy="369332"/>
          </a:xfrm>
          <a:prstGeom prst="rect">
            <a:avLst/>
          </a:prstGeom>
          <a:solidFill>
            <a:srgbClr val="00B050"/>
          </a:solidFill>
        </p:spPr>
        <p:txBody>
          <a:bodyPr wrap="square" rtlCol="0">
            <a:spAutoFit/>
          </a:bodyPr>
          <a:lstStyle/>
          <a:p>
            <a:r>
              <a:rPr lang="id-ID" dirty="0" smtClean="0"/>
              <a:t>WTP</a:t>
            </a:r>
            <a:endParaRPr lang="en-US" dirty="0"/>
          </a:p>
        </p:txBody>
      </p:sp>
      <p:sp>
        <p:nvSpPr>
          <p:cNvPr id="35" name="TextBox 34"/>
          <p:cNvSpPr txBox="1"/>
          <p:nvPr/>
        </p:nvSpPr>
        <p:spPr>
          <a:xfrm>
            <a:off x="4864956" y="6028047"/>
            <a:ext cx="699821" cy="369332"/>
          </a:xfrm>
          <a:prstGeom prst="rect">
            <a:avLst/>
          </a:prstGeom>
          <a:solidFill>
            <a:schemeClr val="accent1"/>
          </a:solidFill>
        </p:spPr>
        <p:txBody>
          <a:bodyPr wrap="square" rtlCol="0">
            <a:spAutoFit/>
          </a:bodyPr>
          <a:lstStyle/>
          <a:p>
            <a:r>
              <a:rPr lang="id-ID" dirty="0" smtClean="0"/>
              <a:t>WDP</a:t>
            </a:r>
            <a:endParaRPr lang="en-US" dirty="0"/>
          </a:p>
        </p:txBody>
      </p:sp>
      <p:cxnSp>
        <p:nvCxnSpPr>
          <p:cNvPr id="38" name="Straight Connector 37"/>
          <p:cNvCxnSpPr/>
          <p:nvPr/>
        </p:nvCxnSpPr>
        <p:spPr>
          <a:xfrm flipH="1">
            <a:off x="7929154" y="3089365"/>
            <a:ext cx="927463" cy="0"/>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40" name="Straight Connector 39"/>
          <p:cNvCxnSpPr/>
          <p:nvPr/>
        </p:nvCxnSpPr>
        <p:spPr>
          <a:xfrm>
            <a:off x="8856617" y="1833154"/>
            <a:ext cx="0" cy="211439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8856617" y="3947551"/>
            <a:ext cx="10314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8856617" y="1844039"/>
            <a:ext cx="79738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endCxn id="31" idx="3"/>
          </p:cNvCxnSpPr>
          <p:nvPr/>
        </p:nvCxnSpPr>
        <p:spPr>
          <a:xfrm flipH="1">
            <a:off x="7852418" y="4109133"/>
            <a:ext cx="2310424" cy="7260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30" idx="2"/>
            <a:endCxn id="32" idx="0"/>
          </p:cNvCxnSpPr>
          <p:nvPr/>
        </p:nvCxnSpPr>
        <p:spPr>
          <a:xfrm flipH="1">
            <a:off x="10397761" y="4132217"/>
            <a:ext cx="10885" cy="110093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31" idx="2"/>
            <a:endCxn id="35" idx="3"/>
          </p:cNvCxnSpPr>
          <p:nvPr/>
        </p:nvCxnSpPr>
        <p:spPr>
          <a:xfrm flipH="1">
            <a:off x="5564777" y="5158348"/>
            <a:ext cx="1601021" cy="105436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31" idx="1"/>
            <a:endCxn id="34" idx="3"/>
          </p:cNvCxnSpPr>
          <p:nvPr/>
        </p:nvCxnSpPr>
        <p:spPr>
          <a:xfrm flipH="1">
            <a:off x="4650649" y="4835183"/>
            <a:ext cx="1828528" cy="3799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62" name="Up Arrow Callout 61"/>
          <p:cNvSpPr/>
          <p:nvPr/>
        </p:nvSpPr>
        <p:spPr>
          <a:xfrm>
            <a:off x="222069" y="3411402"/>
            <a:ext cx="1515292" cy="720815"/>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A110</a:t>
            </a:r>
            <a:endParaRPr lang="en-US" dirty="0"/>
          </a:p>
        </p:txBody>
      </p:sp>
      <p:sp>
        <p:nvSpPr>
          <p:cNvPr id="63" name="TextBox 62"/>
          <p:cNvSpPr txBox="1"/>
          <p:nvPr/>
        </p:nvSpPr>
        <p:spPr>
          <a:xfrm>
            <a:off x="7249612" y="6237123"/>
            <a:ext cx="1359082" cy="369332"/>
          </a:xfrm>
          <a:prstGeom prst="rect">
            <a:avLst/>
          </a:prstGeom>
          <a:solidFill>
            <a:srgbClr val="FFC000"/>
          </a:solidFill>
        </p:spPr>
        <p:txBody>
          <a:bodyPr wrap="square" rtlCol="0">
            <a:spAutoFit/>
          </a:bodyPr>
          <a:lstStyle/>
          <a:p>
            <a:r>
              <a:rPr lang="id-ID" dirty="0" smtClean="0"/>
              <a:t>Tidak Wajar</a:t>
            </a:r>
            <a:endParaRPr lang="en-US" dirty="0"/>
          </a:p>
        </p:txBody>
      </p:sp>
      <p:cxnSp>
        <p:nvCxnSpPr>
          <p:cNvPr id="64" name="Straight Arrow Connector 63"/>
          <p:cNvCxnSpPr>
            <a:stCxn id="31" idx="2"/>
            <a:endCxn id="63" idx="0"/>
          </p:cNvCxnSpPr>
          <p:nvPr/>
        </p:nvCxnSpPr>
        <p:spPr>
          <a:xfrm>
            <a:off x="7165798" y="5158348"/>
            <a:ext cx="763355" cy="107877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9888037" y="1975001"/>
            <a:ext cx="2237627" cy="369332"/>
          </a:xfrm>
          <a:prstGeom prst="rect">
            <a:avLst/>
          </a:prstGeom>
          <a:noFill/>
        </p:spPr>
        <p:txBody>
          <a:bodyPr wrap="square" rtlCol="0">
            <a:spAutoFit/>
          </a:bodyPr>
          <a:lstStyle/>
          <a:p>
            <a:r>
              <a:rPr lang="id-ID" dirty="0" smtClean="0"/>
              <a:t>SPM 1 PARA 28 &amp; A17</a:t>
            </a:r>
            <a:endParaRPr lang="en-US" dirty="0"/>
          </a:p>
        </p:txBody>
      </p:sp>
    </p:spTree>
    <p:extLst>
      <p:ext uri="{BB962C8B-B14F-4D97-AF65-F5344CB8AC3E}">
        <p14:creationId xmlns:p14="http://schemas.microsoft.com/office/powerpoint/2010/main" val="4129188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1181806" cy="5913581"/>
          </a:xfrm>
        </p:spPr>
      </p:pic>
      <p:sp>
        <p:nvSpPr>
          <p:cNvPr id="3" name="Rectangle 2"/>
          <p:cNvSpPr/>
          <p:nvPr/>
        </p:nvSpPr>
        <p:spPr>
          <a:xfrm>
            <a:off x="317861" y="6278706"/>
            <a:ext cx="9884229" cy="369332"/>
          </a:xfrm>
          <a:prstGeom prst="rect">
            <a:avLst/>
          </a:prstGeom>
        </p:spPr>
        <p:txBody>
          <a:bodyPr wrap="square">
            <a:spAutoFit/>
          </a:bodyPr>
          <a:lstStyle/>
          <a:p>
            <a:r>
              <a:rPr lang="en-US" dirty="0" err="1"/>
              <a:t>Untuk</a:t>
            </a:r>
            <a:r>
              <a:rPr lang="en-US" dirty="0"/>
              <a:t> </a:t>
            </a:r>
            <a:r>
              <a:rPr lang="en-US" dirty="0" err="1"/>
              <a:t>menginput</a:t>
            </a:r>
            <a:r>
              <a:rPr lang="en-US" dirty="0"/>
              <a:t> data </a:t>
            </a:r>
            <a:r>
              <a:rPr lang="en-US" dirty="0" err="1"/>
              <a:t>laporan</a:t>
            </a:r>
            <a:r>
              <a:rPr lang="en-US" dirty="0"/>
              <a:t> </a:t>
            </a:r>
            <a:r>
              <a:rPr lang="en-US" dirty="0" err="1"/>
              <a:t>keuangan</a:t>
            </a:r>
            <a:r>
              <a:rPr lang="en-US" dirty="0"/>
              <a:t>, auditor </a:t>
            </a:r>
            <a:r>
              <a:rPr lang="en-US" dirty="0" err="1"/>
              <a:t>harus</a:t>
            </a:r>
            <a:r>
              <a:rPr lang="en-US" dirty="0"/>
              <a:t> </a:t>
            </a:r>
            <a:r>
              <a:rPr lang="en-US" dirty="0" err="1"/>
              <a:t>klik</a:t>
            </a:r>
            <a:r>
              <a:rPr lang="en-US" dirty="0"/>
              <a:t> </a:t>
            </a:r>
            <a:r>
              <a:rPr lang="en-US" dirty="0" err="1"/>
              <a:t>kotak</a:t>
            </a:r>
            <a:r>
              <a:rPr lang="en-US" dirty="0"/>
              <a:t> </a:t>
            </a:r>
            <a:r>
              <a:rPr lang="en-US" dirty="0" err="1"/>
              <a:t>merah</a:t>
            </a:r>
            <a:r>
              <a:rPr lang="en-US" dirty="0"/>
              <a:t> .</a:t>
            </a:r>
          </a:p>
        </p:txBody>
      </p:sp>
    </p:spTree>
    <p:extLst>
      <p:ext uri="{BB962C8B-B14F-4D97-AF65-F5344CB8AC3E}">
        <p14:creationId xmlns:p14="http://schemas.microsoft.com/office/powerpoint/2010/main" val="322282266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0" y="-365512"/>
            <a:ext cx="10515600" cy="1325563"/>
          </a:xfrm>
        </p:spPr>
        <p:txBody>
          <a:bodyPr/>
          <a:lstStyle/>
          <a:p>
            <a:r>
              <a:rPr lang="en-US" dirty="0" smtClean="0"/>
              <a:t>INPUT </a:t>
            </a:r>
            <a:r>
              <a:rPr lang="en-US" dirty="0"/>
              <a:t>LAPORAN KEUANGAN</a:t>
            </a:r>
          </a:p>
        </p:txBody>
      </p:sp>
      <p:sp>
        <p:nvSpPr>
          <p:cNvPr id="3" name="Content Placeholder 2"/>
          <p:cNvSpPr>
            <a:spLocks noGrp="1"/>
          </p:cNvSpPr>
          <p:nvPr>
            <p:ph idx="1"/>
          </p:nvPr>
        </p:nvSpPr>
        <p:spPr>
          <a:xfrm>
            <a:off x="1084217" y="663028"/>
            <a:ext cx="10883537" cy="4351338"/>
          </a:xfrm>
        </p:spPr>
        <p:txBody>
          <a:bodyPr>
            <a:noAutofit/>
          </a:bodyPr>
          <a:lstStyle/>
          <a:p>
            <a:pPr marL="0" indent="0">
              <a:buNone/>
            </a:pPr>
            <a:r>
              <a:rPr lang="en-US" sz="2600" dirty="0" err="1"/>
              <a:t>Untuk</a:t>
            </a:r>
            <a:r>
              <a:rPr lang="en-US" sz="2600" dirty="0"/>
              <a:t> </a:t>
            </a:r>
            <a:r>
              <a:rPr lang="en-US" sz="2600" dirty="0" err="1"/>
              <a:t>menginput</a:t>
            </a:r>
            <a:r>
              <a:rPr lang="en-US" sz="2600" dirty="0"/>
              <a:t> data </a:t>
            </a:r>
            <a:r>
              <a:rPr lang="en-US" sz="2600" dirty="0" err="1"/>
              <a:t>laporan</a:t>
            </a:r>
            <a:r>
              <a:rPr lang="en-US" sz="2600" dirty="0"/>
              <a:t> </a:t>
            </a:r>
            <a:r>
              <a:rPr lang="en-US" sz="2600" dirty="0" err="1"/>
              <a:t>keuangan</a:t>
            </a:r>
            <a:r>
              <a:rPr lang="en-US" sz="2600" dirty="0"/>
              <a:t> </a:t>
            </a:r>
            <a:r>
              <a:rPr lang="en-US" sz="2600" dirty="0" err="1"/>
              <a:t>pada</a:t>
            </a:r>
            <a:r>
              <a:rPr lang="en-US" sz="2600" dirty="0"/>
              <a:t> </a:t>
            </a:r>
            <a:r>
              <a:rPr lang="en-US" sz="2600" dirty="0" err="1"/>
              <a:t>tahap</a:t>
            </a:r>
            <a:r>
              <a:rPr lang="en-US" sz="2600" dirty="0"/>
              <a:t> </a:t>
            </a:r>
            <a:r>
              <a:rPr lang="en-US" sz="2600" dirty="0" err="1"/>
              <a:t>awal</a:t>
            </a:r>
            <a:r>
              <a:rPr lang="en-US" sz="2600" dirty="0"/>
              <a:t>, auditor </a:t>
            </a:r>
            <a:r>
              <a:rPr lang="en-US" sz="2600" dirty="0" err="1"/>
              <a:t>harus</a:t>
            </a:r>
            <a:r>
              <a:rPr lang="en-US" sz="2600" dirty="0"/>
              <a:t> </a:t>
            </a:r>
            <a:r>
              <a:rPr lang="en-US" sz="2600" dirty="0" err="1" smtClean="0"/>
              <a:t>memasuki</a:t>
            </a:r>
            <a:r>
              <a:rPr lang="id-ID" sz="2600" dirty="0" smtClean="0"/>
              <a:t> </a:t>
            </a:r>
            <a:r>
              <a:rPr lang="en-US" sz="2600" dirty="0" err="1" smtClean="0"/>
              <a:t>tahap</a:t>
            </a:r>
            <a:r>
              <a:rPr lang="en-US" sz="2600" dirty="0" smtClean="0"/>
              <a:t> </a:t>
            </a:r>
            <a:r>
              <a:rPr lang="en-US" sz="2600" dirty="0" err="1"/>
              <a:t>Praperikatan</a:t>
            </a:r>
            <a:r>
              <a:rPr lang="en-US" sz="2600" dirty="0"/>
              <a:t> </a:t>
            </a:r>
            <a:r>
              <a:rPr lang="en-US" sz="2600" dirty="0" err="1"/>
              <a:t>terlebih</a:t>
            </a:r>
            <a:r>
              <a:rPr lang="en-US" sz="2600" dirty="0"/>
              <a:t> </a:t>
            </a:r>
            <a:r>
              <a:rPr lang="en-US" sz="2600" dirty="0" err="1"/>
              <a:t>dulu</a:t>
            </a:r>
            <a:r>
              <a:rPr lang="en-US" sz="2600" dirty="0"/>
              <a:t> </a:t>
            </a:r>
            <a:r>
              <a:rPr lang="en-US" sz="2600" dirty="0" err="1"/>
              <a:t>yaitu</a:t>
            </a:r>
            <a:r>
              <a:rPr lang="en-US" sz="2600" dirty="0"/>
              <a:t> </a:t>
            </a:r>
            <a:r>
              <a:rPr lang="en-US" sz="2600" dirty="0" err="1"/>
              <a:t>pada</a:t>
            </a:r>
            <a:r>
              <a:rPr lang="en-US" sz="2600" dirty="0"/>
              <a:t> </a:t>
            </a:r>
            <a:r>
              <a:rPr lang="en-US" sz="2600" dirty="0" err="1"/>
              <a:t>kertas</a:t>
            </a:r>
            <a:r>
              <a:rPr lang="en-US" sz="2600" dirty="0"/>
              <a:t> </a:t>
            </a:r>
            <a:r>
              <a:rPr lang="en-US" sz="2600" dirty="0" err="1"/>
              <a:t>kerja</a:t>
            </a:r>
            <a:r>
              <a:rPr lang="en-US" sz="2600" dirty="0"/>
              <a:t> A.110 “</a:t>
            </a:r>
            <a:r>
              <a:rPr lang="en-US" sz="2600" dirty="0" err="1" smtClean="0"/>
              <a:t>Analisis</a:t>
            </a:r>
            <a:r>
              <a:rPr lang="id-ID" sz="2600" dirty="0" smtClean="0"/>
              <a:t> </a:t>
            </a:r>
            <a:r>
              <a:rPr lang="en-US" sz="2600" dirty="0" err="1" smtClean="0"/>
              <a:t>Penerimaan</a:t>
            </a:r>
            <a:r>
              <a:rPr lang="en-US" sz="2600" dirty="0" smtClean="0"/>
              <a:t> </a:t>
            </a:r>
            <a:r>
              <a:rPr lang="en-US" sz="2600" dirty="0" err="1"/>
              <a:t>dan</a:t>
            </a:r>
            <a:r>
              <a:rPr lang="en-US" sz="2600" dirty="0"/>
              <a:t> </a:t>
            </a:r>
            <a:r>
              <a:rPr lang="en-US" sz="2600" dirty="0" err="1"/>
              <a:t>Keberlanjutan</a:t>
            </a:r>
            <a:r>
              <a:rPr lang="en-US" sz="2600" dirty="0"/>
              <a:t> </a:t>
            </a:r>
            <a:r>
              <a:rPr lang="en-US" sz="2600" dirty="0" err="1"/>
              <a:t>Hubungan</a:t>
            </a:r>
            <a:r>
              <a:rPr lang="en-US" sz="2600" dirty="0"/>
              <a:t> </a:t>
            </a:r>
            <a:r>
              <a:rPr lang="en-US" sz="2600" dirty="0" err="1"/>
              <a:t>dengan</a:t>
            </a:r>
            <a:r>
              <a:rPr lang="en-US" sz="2600" dirty="0"/>
              <a:t> </a:t>
            </a:r>
            <a:r>
              <a:rPr lang="en-US" sz="2600" dirty="0" err="1"/>
              <a:t>Klien</a:t>
            </a:r>
            <a:r>
              <a:rPr lang="en-US" sz="2600" dirty="0"/>
              <a:t>”. Auditor </a:t>
            </a:r>
            <a:r>
              <a:rPr lang="en-US" sz="2600" dirty="0" err="1" smtClean="0"/>
              <a:t>harus</a:t>
            </a:r>
            <a:r>
              <a:rPr lang="id-ID" sz="2600" dirty="0" smtClean="0"/>
              <a:t> </a:t>
            </a:r>
            <a:r>
              <a:rPr lang="en-US" sz="2600" dirty="0" err="1" smtClean="0"/>
              <a:t>melengkapi</a:t>
            </a:r>
            <a:r>
              <a:rPr lang="en-US" sz="2600" dirty="0" smtClean="0"/>
              <a:t> </a:t>
            </a:r>
            <a:r>
              <a:rPr lang="en-US" sz="2600" dirty="0" err="1"/>
              <a:t>kertas</a:t>
            </a:r>
            <a:r>
              <a:rPr lang="en-US" sz="2600" dirty="0"/>
              <a:t> </a:t>
            </a:r>
            <a:r>
              <a:rPr lang="en-US" sz="2600" dirty="0" err="1"/>
              <a:t>kerja</a:t>
            </a:r>
            <a:r>
              <a:rPr lang="en-US" sz="2600" dirty="0"/>
              <a:t> A.110 </a:t>
            </a:r>
            <a:r>
              <a:rPr lang="en-US" sz="2600" dirty="0" err="1"/>
              <a:t>dan</a:t>
            </a:r>
            <a:r>
              <a:rPr lang="en-US" sz="2600" dirty="0"/>
              <a:t> </a:t>
            </a:r>
            <a:r>
              <a:rPr lang="en-US" sz="2600" dirty="0" err="1"/>
              <a:t>kertas</a:t>
            </a:r>
            <a:r>
              <a:rPr lang="en-US" sz="2600" dirty="0"/>
              <a:t> </a:t>
            </a:r>
            <a:r>
              <a:rPr lang="en-US" sz="2600" dirty="0" err="1"/>
              <a:t>kerja</a:t>
            </a:r>
            <a:r>
              <a:rPr lang="en-US" sz="2600" dirty="0"/>
              <a:t> </a:t>
            </a:r>
            <a:r>
              <a:rPr lang="en-US" sz="2600" dirty="0" err="1"/>
              <a:t>pendukungnya</a:t>
            </a:r>
            <a:r>
              <a:rPr lang="en-US" sz="2600" dirty="0"/>
              <a:t> (A.1101 </a:t>
            </a:r>
            <a:r>
              <a:rPr lang="en-US" sz="2600" dirty="0" err="1" smtClean="0"/>
              <a:t>sampai</a:t>
            </a:r>
            <a:r>
              <a:rPr lang="id-ID" sz="2600" dirty="0" smtClean="0"/>
              <a:t> </a:t>
            </a:r>
            <a:r>
              <a:rPr lang="en-US" sz="2600" dirty="0" err="1" smtClean="0"/>
              <a:t>dengan</a:t>
            </a:r>
            <a:r>
              <a:rPr lang="en-US" sz="2600" dirty="0" smtClean="0"/>
              <a:t> </a:t>
            </a:r>
            <a:r>
              <a:rPr lang="en-US" sz="2600" dirty="0"/>
              <a:t>A.1104). </a:t>
            </a:r>
            <a:r>
              <a:rPr lang="en-US" sz="2600" dirty="0" err="1"/>
              <a:t>Berdasarkan</a:t>
            </a:r>
            <a:r>
              <a:rPr lang="en-US" sz="2600" dirty="0"/>
              <a:t> </a:t>
            </a:r>
            <a:r>
              <a:rPr lang="en-US" sz="2600" dirty="0" err="1"/>
              <a:t>hasil</a:t>
            </a:r>
            <a:r>
              <a:rPr lang="en-US" sz="2600" dirty="0"/>
              <a:t> </a:t>
            </a:r>
            <a:r>
              <a:rPr lang="en-US" sz="2600" dirty="0" err="1"/>
              <a:t>pengisian</a:t>
            </a:r>
            <a:r>
              <a:rPr lang="en-US" sz="2600" dirty="0"/>
              <a:t> </a:t>
            </a:r>
            <a:r>
              <a:rPr lang="en-US" sz="2600" dirty="0" err="1"/>
              <a:t>kertas</a:t>
            </a:r>
            <a:r>
              <a:rPr lang="en-US" sz="2600" dirty="0"/>
              <a:t> </a:t>
            </a:r>
            <a:r>
              <a:rPr lang="en-US" sz="2600" dirty="0" err="1"/>
              <a:t>kerja</a:t>
            </a:r>
            <a:r>
              <a:rPr lang="en-US" sz="2600" dirty="0"/>
              <a:t> </a:t>
            </a:r>
            <a:r>
              <a:rPr lang="en-US" sz="2600" dirty="0" err="1"/>
              <a:t>tersebut</a:t>
            </a:r>
            <a:r>
              <a:rPr lang="en-US" sz="2600" dirty="0"/>
              <a:t> </a:t>
            </a:r>
            <a:r>
              <a:rPr lang="en-US" sz="2600" dirty="0" err="1"/>
              <a:t>secara</a:t>
            </a:r>
            <a:r>
              <a:rPr lang="en-US" sz="2600" dirty="0"/>
              <a:t> </a:t>
            </a:r>
            <a:r>
              <a:rPr lang="en-US" sz="2600" dirty="0" err="1" smtClean="0"/>
              <a:t>lengkap</a:t>
            </a:r>
            <a:r>
              <a:rPr lang="id-ID" sz="2600" dirty="0" smtClean="0"/>
              <a:t> </a:t>
            </a:r>
            <a:r>
              <a:rPr lang="en-US" sz="2600" dirty="0" err="1" smtClean="0"/>
              <a:t>maka</a:t>
            </a:r>
            <a:r>
              <a:rPr lang="en-US" sz="2600" dirty="0" smtClean="0"/>
              <a:t> </a:t>
            </a:r>
            <a:r>
              <a:rPr lang="en-US" sz="2600" dirty="0" err="1"/>
              <a:t>secara</a:t>
            </a:r>
            <a:r>
              <a:rPr lang="en-US" sz="2600" dirty="0"/>
              <a:t> </a:t>
            </a:r>
            <a:r>
              <a:rPr lang="en-US" sz="2600" dirty="0" err="1"/>
              <a:t>otomatis</a:t>
            </a:r>
            <a:r>
              <a:rPr lang="en-US" sz="2600" dirty="0"/>
              <a:t> </a:t>
            </a:r>
            <a:r>
              <a:rPr lang="en-US" sz="2600" dirty="0" err="1"/>
              <a:t>terdapat</a:t>
            </a:r>
            <a:r>
              <a:rPr lang="en-US" sz="2600" dirty="0"/>
              <a:t> </a:t>
            </a:r>
            <a:r>
              <a:rPr lang="en-US" sz="2600" dirty="0" err="1"/>
              <a:t>informasi</a:t>
            </a:r>
            <a:r>
              <a:rPr lang="en-US" sz="2600" dirty="0"/>
              <a:t> </a:t>
            </a:r>
            <a:r>
              <a:rPr lang="en-US" sz="2600" dirty="0" err="1"/>
              <a:t>risiko</a:t>
            </a:r>
            <a:r>
              <a:rPr lang="en-US" sz="2600" dirty="0"/>
              <a:t> </a:t>
            </a:r>
            <a:r>
              <a:rPr lang="en-US" sz="2600" dirty="0" err="1"/>
              <a:t>perikatan</a:t>
            </a:r>
            <a:r>
              <a:rPr lang="en-US" sz="2600" dirty="0"/>
              <a:t> </a:t>
            </a:r>
            <a:r>
              <a:rPr lang="en-US" sz="2600" dirty="0" err="1"/>
              <a:t>pada</a:t>
            </a:r>
            <a:r>
              <a:rPr lang="en-US" sz="2600" dirty="0"/>
              <a:t> </a:t>
            </a:r>
            <a:r>
              <a:rPr lang="en-US" sz="2600" dirty="0" err="1"/>
              <a:t>tingkat</a:t>
            </a:r>
            <a:r>
              <a:rPr lang="en-US" sz="2600" dirty="0"/>
              <a:t> high </a:t>
            </a:r>
            <a:r>
              <a:rPr lang="en-US" sz="2600" dirty="0" err="1"/>
              <a:t>atau</a:t>
            </a:r>
            <a:r>
              <a:rPr lang="en-US" sz="2600" dirty="0"/>
              <a:t> low.</a:t>
            </a:r>
          </a:p>
          <a:p>
            <a:pPr marL="0" indent="0">
              <a:buNone/>
            </a:pPr>
            <a:r>
              <a:rPr lang="en-US" sz="2600" dirty="0" err="1"/>
              <a:t>Selanjutnya</a:t>
            </a:r>
            <a:r>
              <a:rPr lang="en-US" sz="2600" dirty="0"/>
              <a:t>, auditor </a:t>
            </a:r>
            <a:r>
              <a:rPr lang="en-US" sz="2600" dirty="0" err="1"/>
              <a:t>harus</a:t>
            </a:r>
            <a:r>
              <a:rPr lang="en-US" sz="2600" dirty="0"/>
              <a:t> </a:t>
            </a:r>
            <a:r>
              <a:rPr lang="en-US" sz="2600" dirty="0" err="1"/>
              <a:t>menjawab</a:t>
            </a:r>
            <a:r>
              <a:rPr lang="en-US" sz="2600" dirty="0"/>
              <a:t> </a:t>
            </a:r>
            <a:r>
              <a:rPr lang="en-US" sz="2600" dirty="0" err="1"/>
              <a:t>pertanyaan</a:t>
            </a:r>
            <a:r>
              <a:rPr lang="en-US" sz="2600" dirty="0"/>
              <a:t> </a:t>
            </a:r>
            <a:r>
              <a:rPr lang="en-US" sz="2600" dirty="0" err="1"/>
              <a:t>terkait</a:t>
            </a:r>
            <a:r>
              <a:rPr lang="en-US" sz="2600" dirty="0"/>
              <a:t> </a:t>
            </a:r>
            <a:r>
              <a:rPr lang="en-US" sz="2600" dirty="0" err="1"/>
              <a:t>menerima</a:t>
            </a:r>
            <a:r>
              <a:rPr lang="en-US" sz="2600" dirty="0"/>
              <a:t> </a:t>
            </a:r>
            <a:r>
              <a:rPr lang="en-US" sz="2600" dirty="0" err="1"/>
              <a:t>atau</a:t>
            </a:r>
            <a:r>
              <a:rPr lang="en-US" sz="2600" dirty="0"/>
              <a:t> </a:t>
            </a:r>
            <a:r>
              <a:rPr lang="en-US" sz="2600" dirty="0" err="1" smtClean="0"/>
              <a:t>menolak</a:t>
            </a:r>
            <a:r>
              <a:rPr lang="id-ID" sz="2600" dirty="0" smtClean="0"/>
              <a:t> </a:t>
            </a:r>
            <a:r>
              <a:rPr lang="en-US" sz="2600" dirty="0" err="1" smtClean="0"/>
              <a:t>hubungan</a:t>
            </a:r>
            <a:r>
              <a:rPr lang="en-US" sz="2600" dirty="0" smtClean="0"/>
              <a:t> </a:t>
            </a:r>
            <a:r>
              <a:rPr lang="en-US" sz="2600" dirty="0" err="1"/>
              <a:t>kerja</a:t>
            </a:r>
            <a:r>
              <a:rPr lang="en-US" sz="2600" dirty="0"/>
              <a:t> </a:t>
            </a:r>
            <a:r>
              <a:rPr lang="en-US" sz="2600" dirty="0" err="1"/>
              <a:t>dengan</a:t>
            </a:r>
            <a:r>
              <a:rPr lang="en-US" sz="2600" dirty="0"/>
              <a:t> </a:t>
            </a:r>
            <a:r>
              <a:rPr lang="en-US" sz="2600" dirty="0" err="1"/>
              <a:t>klien</a:t>
            </a:r>
            <a:r>
              <a:rPr lang="en-US" sz="2600" dirty="0"/>
              <a:t> </a:t>
            </a:r>
            <a:r>
              <a:rPr lang="en-US" sz="2600" dirty="0" err="1"/>
              <a:t>dengan</a:t>
            </a:r>
            <a:r>
              <a:rPr lang="en-US" sz="2600" dirty="0"/>
              <a:t> </a:t>
            </a:r>
            <a:r>
              <a:rPr lang="en-US" sz="2600" dirty="0" err="1"/>
              <a:t>menggunakan</a:t>
            </a:r>
            <a:r>
              <a:rPr lang="en-US" sz="2600" dirty="0"/>
              <a:t> </a:t>
            </a:r>
            <a:r>
              <a:rPr lang="en-US" sz="2600" dirty="0" err="1"/>
              <a:t>pilihan</a:t>
            </a:r>
            <a:r>
              <a:rPr lang="en-US" sz="2600" dirty="0"/>
              <a:t> dropdown. </a:t>
            </a:r>
            <a:r>
              <a:rPr lang="en-US" sz="2600" dirty="0" err="1"/>
              <a:t>Jika</a:t>
            </a:r>
            <a:r>
              <a:rPr lang="en-US" sz="2600" dirty="0"/>
              <a:t> </a:t>
            </a:r>
            <a:r>
              <a:rPr lang="en-US" sz="2600" dirty="0" smtClean="0"/>
              <a:t>auditor</a:t>
            </a:r>
            <a:r>
              <a:rPr lang="id-ID" sz="2600" dirty="0" smtClean="0"/>
              <a:t> </a:t>
            </a:r>
            <a:r>
              <a:rPr lang="en-US" sz="2600" dirty="0" err="1" smtClean="0"/>
              <a:t>memutuskan</a:t>
            </a:r>
            <a:r>
              <a:rPr lang="en-US" sz="2600" dirty="0" smtClean="0"/>
              <a:t> </a:t>
            </a:r>
            <a:r>
              <a:rPr lang="en-US" sz="2600" dirty="0" err="1"/>
              <a:t>menerima</a:t>
            </a:r>
            <a:r>
              <a:rPr lang="en-US" sz="2600" dirty="0"/>
              <a:t> </a:t>
            </a:r>
            <a:r>
              <a:rPr lang="en-US" sz="2600" dirty="0" err="1"/>
              <a:t>atau</a:t>
            </a:r>
            <a:r>
              <a:rPr lang="en-US" sz="2600" dirty="0"/>
              <a:t> </a:t>
            </a:r>
            <a:r>
              <a:rPr lang="en-US" sz="2600" dirty="0" err="1"/>
              <a:t>melanjutkan</a:t>
            </a:r>
            <a:r>
              <a:rPr lang="en-US" sz="2600" dirty="0"/>
              <a:t> </a:t>
            </a:r>
            <a:r>
              <a:rPr lang="en-US" sz="2600" dirty="0" err="1"/>
              <a:t>hubungan</a:t>
            </a:r>
            <a:r>
              <a:rPr lang="en-US" sz="2600" dirty="0"/>
              <a:t> </a:t>
            </a:r>
            <a:r>
              <a:rPr lang="en-US" sz="2600" dirty="0" err="1"/>
              <a:t>kerja</a:t>
            </a:r>
            <a:r>
              <a:rPr lang="en-US" sz="2600" dirty="0"/>
              <a:t> </a:t>
            </a:r>
            <a:r>
              <a:rPr lang="en-US" sz="2600" dirty="0" err="1"/>
              <a:t>dengan</a:t>
            </a:r>
            <a:r>
              <a:rPr lang="en-US" sz="2600" dirty="0"/>
              <a:t> </a:t>
            </a:r>
            <a:r>
              <a:rPr lang="en-US" sz="2600" dirty="0" err="1"/>
              <a:t>klien</a:t>
            </a:r>
            <a:r>
              <a:rPr lang="en-US" sz="2600" dirty="0"/>
              <a:t> </a:t>
            </a:r>
            <a:r>
              <a:rPr lang="en-US" sz="2600" dirty="0" err="1" smtClean="0"/>
              <a:t>tersebut</a:t>
            </a:r>
            <a:r>
              <a:rPr lang="id-ID" sz="2600" dirty="0" smtClean="0"/>
              <a:t> </a:t>
            </a:r>
            <a:r>
              <a:rPr lang="en-US" sz="2600" dirty="0" err="1" smtClean="0"/>
              <a:t>maka</a:t>
            </a:r>
            <a:r>
              <a:rPr lang="en-US" sz="2600" dirty="0" smtClean="0"/>
              <a:t> </a:t>
            </a:r>
            <a:r>
              <a:rPr lang="en-US" sz="2600" dirty="0" err="1"/>
              <a:t>muncul</a:t>
            </a:r>
            <a:r>
              <a:rPr lang="en-US" sz="2600" dirty="0"/>
              <a:t> link “Template </a:t>
            </a:r>
            <a:r>
              <a:rPr lang="en-US" sz="2600" dirty="0" err="1"/>
              <a:t>Laporan</a:t>
            </a:r>
            <a:r>
              <a:rPr lang="en-US" sz="2600" dirty="0"/>
              <a:t> </a:t>
            </a:r>
            <a:r>
              <a:rPr lang="en-US" sz="2600" dirty="0" err="1"/>
              <a:t>Keuangan</a:t>
            </a:r>
            <a:r>
              <a:rPr lang="en-US" sz="2600" dirty="0"/>
              <a:t>”. </a:t>
            </a:r>
            <a:endParaRPr lang="id-ID" sz="2600" dirty="0" smtClean="0"/>
          </a:p>
          <a:p>
            <a:pPr marL="0" indent="0">
              <a:buNone/>
            </a:pPr>
            <a:r>
              <a:rPr lang="en-US" sz="2600" dirty="0" err="1" smtClean="0"/>
              <a:t>Selain</a:t>
            </a:r>
            <a:r>
              <a:rPr lang="en-US" sz="2600" dirty="0" smtClean="0"/>
              <a:t> </a:t>
            </a:r>
            <a:r>
              <a:rPr lang="en-US" sz="2600" dirty="0" err="1"/>
              <a:t>itu</a:t>
            </a:r>
            <a:r>
              <a:rPr lang="en-US" sz="2600" dirty="0"/>
              <a:t>, auditor </a:t>
            </a:r>
            <a:r>
              <a:rPr lang="en-US" sz="2600" dirty="0" err="1" smtClean="0"/>
              <a:t>dapat</a:t>
            </a:r>
            <a:r>
              <a:rPr lang="id-ID" sz="2600" dirty="0" smtClean="0"/>
              <a:t> </a:t>
            </a:r>
            <a:r>
              <a:rPr lang="en-US" sz="2600" dirty="0" err="1" smtClean="0"/>
              <a:t>langsung</a:t>
            </a:r>
            <a:r>
              <a:rPr lang="en-US" sz="2600" dirty="0" smtClean="0"/>
              <a:t> </a:t>
            </a:r>
            <a:r>
              <a:rPr lang="en-US" sz="2600" dirty="0" err="1"/>
              <a:t>menuju</a:t>
            </a:r>
            <a:r>
              <a:rPr lang="en-US" sz="2600" dirty="0"/>
              <a:t> </a:t>
            </a:r>
            <a:r>
              <a:rPr lang="en-US" sz="2600" dirty="0" err="1"/>
              <a:t>laman</a:t>
            </a:r>
            <a:r>
              <a:rPr lang="en-US" sz="2600" dirty="0"/>
              <a:t> input </a:t>
            </a:r>
            <a:r>
              <a:rPr lang="en-US" sz="2600" dirty="0" err="1"/>
              <a:t>laporan</a:t>
            </a:r>
            <a:r>
              <a:rPr lang="en-US" sz="2600" dirty="0"/>
              <a:t> </a:t>
            </a:r>
            <a:r>
              <a:rPr lang="en-US" sz="2600" dirty="0" err="1"/>
              <a:t>keuangan</a:t>
            </a:r>
            <a:r>
              <a:rPr lang="en-US" sz="2600" dirty="0"/>
              <a:t> </a:t>
            </a:r>
            <a:r>
              <a:rPr lang="en-US" sz="2600" dirty="0" err="1"/>
              <a:t>dari</a:t>
            </a:r>
            <a:r>
              <a:rPr lang="en-US" sz="2600" dirty="0"/>
              <a:t> </a:t>
            </a:r>
            <a:r>
              <a:rPr lang="en-US" sz="2600" dirty="0" err="1"/>
              <a:t>laman</a:t>
            </a:r>
            <a:r>
              <a:rPr lang="en-US" sz="2600" dirty="0"/>
              <a:t> “CONTENT” </a:t>
            </a:r>
            <a:r>
              <a:rPr lang="en-US" sz="2600" dirty="0" err="1" smtClean="0"/>
              <a:t>dengan</a:t>
            </a:r>
            <a:r>
              <a:rPr lang="id-ID" sz="2600" dirty="0" smtClean="0"/>
              <a:t> </a:t>
            </a:r>
            <a:r>
              <a:rPr lang="en-US" sz="2600" dirty="0" err="1" smtClean="0"/>
              <a:t>memilih</a:t>
            </a:r>
            <a:r>
              <a:rPr lang="en-US" sz="2600" dirty="0" smtClean="0"/>
              <a:t> </a:t>
            </a:r>
            <a:r>
              <a:rPr lang="en-US" sz="2600" dirty="0" err="1"/>
              <a:t>indeks</a:t>
            </a:r>
            <a:r>
              <a:rPr lang="en-US" sz="2600" dirty="0"/>
              <a:t> D.100 Input </a:t>
            </a:r>
            <a:r>
              <a:rPr lang="en-US" sz="2600" dirty="0" err="1"/>
              <a:t>Laporan</a:t>
            </a:r>
            <a:r>
              <a:rPr lang="en-US" sz="2600" dirty="0"/>
              <a:t> </a:t>
            </a:r>
            <a:r>
              <a:rPr lang="en-US" sz="2600" dirty="0" err="1"/>
              <a:t>Keuangan</a:t>
            </a:r>
            <a:r>
              <a:rPr lang="en-US" sz="2600" dirty="0" smtClean="0"/>
              <a:t>.</a:t>
            </a:r>
            <a:r>
              <a:rPr lang="id-ID" sz="2600" dirty="0" smtClean="0"/>
              <a:t> </a:t>
            </a:r>
            <a:r>
              <a:rPr lang="en-US" sz="2600" dirty="0" err="1" smtClean="0"/>
              <a:t>Pengisian</a:t>
            </a:r>
            <a:r>
              <a:rPr lang="en-US" sz="2600" dirty="0" smtClean="0"/>
              <a:t> </a:t>
            </a:r>
            <a:r>
              <a:rPr lang="en-US" sz="2600" dirty="0"/>
              <a:t>data </a:t>
            </a:r>
            <a:r>
              <a:rPr lang="en-US" sz="2600" dirty="0" err="1"/>
              <a:t>laporan</a:t>
            </a:r>
            <a:r>
              <a:rPr lang="en-US" sz="2600" dirty="0"/>
              <a:t> </a:t>
            </a:r>
            <a:r>
              <a:rPr lang="en-US" sz="2600" dirty="0" err="1"/>
              <a:t>keuangan</a:t>
            </a:r>
            <a:r>
              <a:rPr lang="en-US" sz="2600" dirty="0"/>
              <a:t> </a:t>
            </a:r>
            <a:r>
              <a:rPr lang="en-US" sz="2600" dirty="0" err="1"/>
              <a:t>pada</a:t>
            </a:r>
            <a:r>
              <a:rPr lang="en-US" sz="2600" dirty="0"/>
              <a:t> template </a:t>
            </a:r>
            <a:r>
              <a:rPr lang="en-US" sz="2600" dirty="0" err="1"/>
              <a:t>laporan</a:t>
            </a:r>
            <a:r>
              <a:rPr lang="en-US" sz="2600" dirty="0"/>
              <a:t> </a:t>
            </a:r>
            <a:r>
              <a:rPr lang="en-US" sz="2600" dirty="0" err="1"/>
              <a:t>keuangan</a:t>
            </a:r>
            <a:r>
              <a:rPr lang="en-US" sz="2600" dirty="0"/>
              <a:t> </a:t>
            </a:r>
            <a:r>
              <a:rPr lang="en-US" sz="2600" dirty="0" err="1"/>
              <a:t>akan</a:t>
            </a:r>
            <a:r>
              <a:rPr lang="en-US" sz="2600" dirty="0"/>
              <a:t> </a:t>
            </a:r>
            <a:r>
              <a:rPr lang="en-US" sz="2600" dirty="0" err="1" smtClean="0"/>
              <a:t>digunakan</a:t>
            </a:r>
            <a:r>
              <a:rPr lang="id-ID" sz="2600" dirty="0" smtClean="0"/>
              <a:t> </a:t>
            </a:r>
            <a:r>
              <a:rPr lang="en-US" sz="2600" dirty="0" err="1" smtClean="0"/>
              <a:t>seterusnya</a:t>
            </a:r>
            <a:r>
              <a:rPr lang="en-US" sz="2600" dirty="0" smtClean="0"/>
              <a:t> </a:t>
            </a:r>
            <a:r>
              <a:rPr lang="en-US" sz="2600" dirty="0" err="1"/>
              <a:t>secara</a:t>
            </a:r>
            <a:r>
              <a:rPr lang="en-US" sz="2600" dirty="0"/>
              <a:t> </a:t>
            </a:r>
            <a:r>
              <a:rPr lang="en-US" sz="2600" dirty="0" err="1"/>
              <a:t>otomatis</a:t>
            </a:r>
            <a:r>
              <a:rPr lang="en-US" sz="2600" dirty="0"/>
              <a:t> </a:t>
            </a:r>
            <a:r>
              <a:rPr lang="en-US" sz="2600" dirty="0" err="1"/>
              <a:t>dalam</a:t>
            </a:r>
            <a:r>
              <a:rPr lang="en-US" sz="2600" dirty="0"/>
              <a:t> </a:t>
            </a:r>
            <a:r>
              <a:rPr lang="en-US" sz="2600" dirty="0" err="1"/>
              <a:t>mendukung</a:t>
            </a:r>
            <a:r>
              <a:rPr lang="en-US" sz="2600" dirty="0"/>
              <a:t> </a:t>
            </a:r>
            <a:r>
              <a:rPr lang="en-US" sz="2600" dirty="0" err="1"/>
              <a:t>tahapan</a:t>
            </a:r>
            <a:r>
              <a:rPr lang="en-US" sz="2600" dirty="0"/>
              <a:t> audit </a:t>
            </a:r>
            <a:r>
              <a:rPr lang="en-US" sz="2600" dirty="0" err="1"/>
              <a:t>selanjutnya</a:t>
            </a:r>
            <a:r>
              <a:rPr lang="en-US" sz="2600" dirty="0"/>
              <a:t>.</a:t>
            </a:r>
          </a:p>
        </p:txBody>
      </p:sp>
    </p:spTree>
    <p:extLst>
      <p:ext uri="{BB962C8B-B14F-4D97-AF65-F5344CB8AC3E}">
        <p14:creationId xmlns:p14="http://schemas.microsoft.com/office/powerpoint/2010/main" val="27724663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33350" y="1825625"/>
            <a:ext cx="11925300" cy="3276600"/>
          </a:xfrm>
          <a:prstGeom prst="rect">
            <a:avLst/>
          </a:prstGeom>
        </p:spPr>
      </p:pic>
    </p:spTree>
    <p:extLst>
      <p:ext uri="{BB962C8B-B14F-4D97-AF65-F5344CB8AC3E}">
        <p14:creationId xmlns:p14="http://schemas.microsoft.com/office/powerpoint/2010/main" val="264999322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a:t>Cara </a:t>
            </a:r>
            <a:r>
              <a:rPr lang="en-US" dirty="0" err="1"/>
              <a:t>Pengisian</a:t>
            </a:r>
            <a:r>
              <a:rPr lang="en-US" dirty="0"/>
              <a:t> </a:t>
            </a:r>
            <a:r>
              <a:rPr lang="en-US" dirty="0" err="1"/>
              <a:t>Akun</a:t>
            </a:r>
            <a:r>
              <a:rPr lang="en-US" dirty="0"/>
              <a:t> </a:t>
            </a:r>
            <a:r>
              <a:rPr lang="en-US" dirty="0" err="1"/>
              <a:t>pada</a:t>
            </a:r>
            <a:r>
              <a:rPr lang="en-US" dirty="0"/>
              <a:t> Template </a:t>
            </a:r>
            <a:r>
              <a:rPr lang="en-US" dirty="0" err="1"/>
              <a:t>Laporan</a:t>
            </a:r>
            <a:r>
              <a:rPr lang="en-US" dirty="0"/>
              <a:t> </a:t>
            </a:r>
            <a:r>
              <a:rPr lang="en-US" dirty="0" err="1"/>
              <a:t>Keuangan</a:t>
            </a:r>
            <a:r>
              <a:rPr lang="en-US" dirty="0"/>
              <a:t>:</a:t>
            </a:r>
          </a:p>
        </p:txBody>
      </p:sp>
      <p:sp>
        <p:nvSpPr>
          <p:cNvPr id="3" name="Content Placeholder 2"/>
          <p:cNvSpPr>
            <a:spLocks noGrp="1"/>
          </p:cNvSpPr>
          <p:nvPr>
            <p:ph idx="1"/>
          </p:nvPr>
        </p:nvSpPr>
        <p:spPr/>
        <p:txBody>
          <a:bodyPr>
            <a:normAutofit/>
          </a:bodyPr>
          <a:lstStyle/>
          <a:p>
            <a:pPr marL="0" indent="0">
              <a:buNone/>
            </a:pPr>
            <a:r>
              <a:rPr lang="en-US" sz="3200" dirty="0"/>
              <a:t>1. Nama </a:t>
            </a:r>
            <a:r>
              <a:rPr lang="en-US" sz="3200" dirty="0" err="1"/>
              <a:t>akun</a:t>
            </a:r>
            <a:r>
              <a:rPr lang="en-US" sz="3200" dirty="0"/>
              <a:t> </a:t>
            </a:r>
            <a:r>
              <a:rPr lang="en-US" sz="3200" dirty="0" err="1"/>
              <a:t>diinput</a:t>
            </a:r>
            <a:r>
              <a:rPr lang="en-US" sz="3200" dirty="0"/>
              <a:t> </a:t>
            </a:r>
            <a:r>
              <a:rPr lang="en-US" sz="3200" dirty="0" err="1"/>
              <a:t>sesuai</a:t>
            </a:r>
            <a:r>
              <a:rPr lang="en-US" sz="3200" dirty="0"/>
              <a:t> </a:t>
            </a:r>
            <a:r>
              <a:rPr lang="en-US" sz="3200" dirty="0" err="1"/>
              <a:t>dengan</a:t>
            </a:r>
            <a:r>
              <a:rPr lang="en-US" sz="3200" dirty="0"/>
              <a:t> </a:t>
            </a:r>
            <a:r>
              <a:rPr lang="en-US" sz="3200" dirty="0" err="1"/>
              <a:t>nomor</a:t>
            </a:r>
            <a:r>
              <a:rPr lang="en-US" sz="3200" dirty="0"/>
              <a:t> </a:t>
            </a:r>
            <a:r>
              <a:rPr lang="en-US" sz="3200" dirty="0" err="1"/>
              <a:t>akun</a:t>
            </a:r>
            <a:r>
              <a:rPr lang="en-US" sz="3200" dirty="0"/>
              <a:t> yang </a:t>
            </a:r>
            <a:r>
              <a:rPr lang="en-US" sz="3200" dirty="0" err="1"/>
              <a:t>ada</a:t>
            </a:r>
            <a:r>
              <a:rPr lang="en-US" sz="3200" dirty="0"/>
              <a:t> di </a:t>
            </a:r>
            <a:r>
              <a:rPr lang="en-US" sz="3200" dirty="0" err="1"/>
              <a:t>laporan</a:t>
            </a:r>
            <a:r>
              <a:rPr lang="en-US" sz="3200" dirty="0"/>
              <a:t> </a:t>
            </a:r>
            <a:r>
              <a:rPr lang="en-US" sz="3200" dirty="0" err="1" smtClean="0"/>
              <a:t>keuangan</a:t>
            </a:r>
            <a:r>
              <a:rPr lang="id-ID" sz="3200" dirty="0" smtClean="0"/>
              <a:t> </a:t>
            </a:r>
            <a:r>
              <a:rPr lang="en-US" sz="3200" dirty="0" err="1" smtClean="0"/>
              <a:t>klien</a:t>
            </a:r>
            <a:r>
              <a:rPr lang="en-US" sz="3200" dirty="0"/>
              <a:t>. </a:t>
            </a:r>
            <a:r>
              <a:rPr lang="en-US" sz="3200" dirty="0" err="1"/>
              <a:t>Apabila</a:t>
            </a:r>
            <a:r>
              <a:rPr lang="en-US" sz="3200" dirty="0"/>
              <a:t> format </a:t>
            </a:r>
            <a:r>
              <a:rPr lang="en-US" sz="3200" dirty="0" err="1"/>
              <a:t>nomor</a:t>
            </a:r>
            <a:r>
              <a:rPr lang="en-US" sz="3200" dirty="0"/>
              <a:t> </a:t>
            </a:r>
            <a:r>
              <a:rPr lang="en-US" sz="3200" dirty="0" err="1"/>
              <a:t>akun</a:t>
            </a:r>
            <a:r>
              <a:rPr lang="en-US" sz="3200" dirty="0"/>
              <a:t> </a:t>
            </a:r>
            <a:r>
              <a:rPr lang="en-US" sz="3200" dirty="0" err="1"/>
              <a:t>klien</a:t>
            </a:r>
            <a:r>
              <a:rPr lang="en-US" sz="3200" dirty="0"/>
              <a:t> </a:t>
            </a:r>
            <a:r>
              <a:rPr lang="en-US" sz="3200" dirty="0" err="1"/>
              <a:t>mengandung</a:t>
            </a:r>
            <a:r>
              <a:rPr lang="en-US" sz="3200" dirty="0"/>
              <a:t> </a:t>
            </a:r>
            <a:r>
              <a:rPr lang="en-US" sz="3200" dirty="0" err="1"/>
              <a:t>selain</a:t>
            </a:r>
            <a:r>
              <a:rPr lang="en-US" sz="3200" dirty="0"/>
              <a:t> </a:t>
            </a:r>
            <a:r>
              <a:rPr lang="en-US" sz="3200" dirty="0" err="1"/>
              <a:t>numberik</a:t>
            </a:r>
            <a:r>
              <a:rPr lang="en-US" sz="3200" dirty="0"/>
              <a:t> </a:t>
            </a:r>
            <a:r>
              <a:rPr lang="en-US" sz="3200" dirty="0" err="1" smtClean="0"/>
              <a:t>maka</a:t>
            </a:r>
            <a:r>
              <a:rPr lang="id-ID" sz="3200" dirty="0" smtClean="0"/>
              <a:t> </a:t>
            </a:r>
            <a:r>
              <a:rPr lang="en-US" sz="3200" dirty="0" smtClean="0"/>
              <a:t>auditor </a:t>
            </a:r>
            <a:r>
              <a:rPr lang="en-US" sz="3200" dirty="0" err="1"/>
              <a:t>harus</a:t>
            </a:r>
            <a:r>
              <a:rPr lang="en-US" sz="3200" dirty="0"/>
              <a:t> </a:t>
            </a:r>
            <a:r>
              <a:rPr lang="en-US" sz="3200" dirty="0" err="1"/>
              <a:t>mengubah</a:t>
            </a:r>
            <a:r>
              <a:rPr lang="en-US" sz="3200" dirty="0"/>
              <a:t> </a:t>
            </a:r>
            <a:r>
              <a:rPr lang="en-US" sz="3200" dirty="0" err="1"/>
              <a:t>ke</a:t>
            </a:r>
            <a:r>
              <a:rPr lang="en-US" sz="3200" dirty="0"/>
              <a:t> </a:t>
            </a:r>
            <a:r>
              <a:rPr lang="en-US" sz="3200" dirty="0" err="1"/>
              <a:t>dalam</a:t>
            </a:r>
            <a:r>
              <a:rPr lang="en-US" sz="3200" dirty="0"/>
              <a:t> format </a:t>
            </a:r>
            <a:r>
              <a:rPr lang="en-US" sz="3200" dirty="0" err="1"/>
              <a:t>numberik</a:t>
            </a:r>
            <a:r>
              <a:rPr lang="en-US" sz="3200" dirty="0"/>
              <a:t>.</a:t>
            </a:r>
          </a:p>
          <a:p>
            <a:pPr marL="0" indent="0">
              <a:buNone/>
            </a:pPr>
            <a:r>
              <a:rPr lang="en-US" sz="3200" dirty="0"/>
              <a:t>2. </a:t>
            </a:r>
            <a:r>
              <a:rPr lang="en-US" sz="3200" dirty="0" err="1"/>
              <a:t>Kolom</a:t>
            </a:r>
            <a:r>
              <a:rPr lang="en-US" sz="3200" dirty="0"/>
              <a:t> “Mapping </a:t>
            </a:r>
            <a:r>
              <a:rPr lang="en-US" sz="3200" dirty="0" err="1"/>
              <a:t>Grup</a:t>
            </a:r>
            <a:r>
              <a:rPr lang="en-US" sz="3200" dirty="0"/>
              <a:t> </a:t>
            </a:r>
            <a:r>
              <a:rPr lang="en-US" sz="3200" dirty="0" err="1"/>
              <a:t>Akun</a:t>
            </a:r>
            <a:r>
              <a:rPr lang="en-US" sz="3200" dirty="0"/>
              <a:t>”, “Mapping </a:t>
            </a:r>
            <a:r>
              <a:rPr lang="en-US" sz="3200" dirty="0" err="1"/>
              <a:t>Kelompok</a:t>
            </a:r>
            <a:r>
              <a:rPr lang="en-US" sz="3200" dirty="0"/>
              <a:t> </a:t>
            </a:r>
            <a:r>
              <a:rPr lang="en-US" sz="3200" dirty="0" err="1"/>
              <a:t>Akun</a:t>
            </a:r>
            <a:r>
              <a:rPr lang="en-US" sz="3200" dirty="0"/>
              <a:t>”, </a:t>
            </a:r>
            <a:r>
              <a:rPr lang="en-US" sz="3200" dirty="0" err="1"/>
              <a:t>dan</a:t>
            </a:r>
            <a:r>
              <a:rPr lang="en-US" sz="3200" dirty="0"/>
              <a:t> “</a:t>
            </a:r>
            <a:r>
              <a:rPr lang="en-US" sz="3200" dirty="0" smtClean="0"/>
              <a:t>Mapping</a:t>
            </a:r>
            <a:r>
              <a:rPr lang="id-ID" sz="3200" dirty="0" smtClean="0"/>
              <a:t> </a:t>
            </a:r>
            <a:r>
              <a:rPr lang="en-US" sz="3200" dirty="0" smtClean="0"/>
              <a:t>Header </a:t>
            </a:r>
            <a:r>
              <a:rPr lang="en-US" sz="3200" dirty="0" err="1"/>
              <a:t>Akun</a:t>
            </a:r>
            <a:r>
              <a:rPr lang="en-US" sz="3200" dirty="0"/>
              <a:t>” </a:t>
            </a:r>
            <a:r>
              <a:rPr lang="en-US" sz="3200" dirty="0" err="1"/>
              <a:t>diisi</a:t>
            </a:r>
            <a:r>
              <a:rPr lang="en-US" sz="3200" dirty="0"/>
              <a:t> </a:t>
            </a:r>
            <a:r>
              <a:rPr lang="en-US" sz="3200" dirty="0" err="1"/>
              <a:t>dengan</a:t>
            </a:r>
            <a:r>
              <a:rPr lang="en-US" sz="3200" dirty="0"/>
              <a:t> </a:t>
            </a:r>
            <a:r>
              <a:rPr lang="en-US" sz="3200" dirty="0" err="1"/>
              <a:t>memilih</a:t>
            </a:r>
            <a:r>
              <a:rPr lang="en-US" sz="3200" dirty="0"/>
              <a:t> </a:t>
            </a:r>
            <a:r>
              <a:rPr lang="en-US" sz="3200" dirty="0" err="1"/>
              <a:t>dari</a:t>
            </a:r>
            <a:r>
              <a:rPr lang="en-US" sz="3200" dirty="0"/>
              <a:t> dropdown di </a:t>
            </a:r>
            <a:r>
              <a:rPr lang="en-US" sz="3200" dirty="0" err="1"/>
              <a:t>setiap</a:t>
            </a:r>
            <a:r>
              <a:rPr lang="en-US" sz="3200" dirty="0"/>
              <a:t> </a:t>
            </a:r>
            <a:r>
              <a:rPr lang="en-US" sz="3200" dirty="0" err="1"/>
              <a:t>sel</a:t>
            </a:r>
            <a:r>
              <a:rPr lang="en-US" sz="3200" dirty="0"/>
              <a:t> </a:t>
            </a:r>
            <a:r>
              <a:rPr lang="en-US" sz="3200" dirty="0" err="1"/>
              <a:t>sesuai</a:t>
            </a:r>
            <a:r>
              <a:rPr lang="en-US" sz="3200" dirty="0"/>
              <a:t> </a:t>
            </a:r>
            <a:r>
              <a:rPr lang="en-US" sz="3200" dirty="0" err="1" smtClean="0"/>
              <a:t>dengan</a:t>
            </a:r>
            <a:r>
              <a:rPr lang="id-ID" sz="3200" dirty="0" smtClean="0"/>
              <a:t> </a:t>
            </a:r>
            <a:r>
              <a:rPr lang="en-US" sz="3200" dirty="0" err="1" smtClean="0"/>
              <a:t>jenis</a:t>
            </a:r>
            <a:r>
              <a:rPr lang="en-US" sz="3200" dirty="0" smtClean="0"/>
              <a:t> </a:t>
            </a:r>
            <a:r>
              <a:rPr lang="en-US" sz="3200" dirty="0" err="1"/>
              <a:t>nama</a:t>
            </a:r>
            <a:r>
              <a:rPr lang="en-US" sz="3200" dirty="0"/>
              <a:t> </a:t>
            </a:r>
            <a:r>
              <a:rPr lang="en-US" sz="3200" dirty="0" err="1"/>
              <a:t>akun</a:t>
            </a:r>
            <a:r>
              <a:rPr lang="en-US" sz="3200" dirty="0"/>
              <a:t>.</a:t>
            </a:r>
          </a:p>
        </p:txBody>
      </p:sp>
    </p:spTree>
    <p:extLst>
      <p:ext uri="{BB962C8B-B14F-4D97-AF65-F5344CB8AC3E}">
        <p14:creationId xmlns:p14="http://schemas.microsoft.com/office/powerpoint/2010/main" val="85896087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276496" y="205830"/>
            <a:ext cx="11702143" cy="6260283"/>
          </a:xfrm>
        </p:spPr>
        <p:txBody>
          <a:bodyPr>
            <a:normAutofit/>
          </a:bodyPr>
          <a:lstStyle/>
          <a:p>
            <a:pPr marL="0" indent="0">
              <a:buNone/>
            </a:pPr>
            <a:r>
              <a:rPr lang="en-US" sz="3600" dirty="0"/>
              <a:t>3. </a:t>
            </a:r>
            <a:r>
              <a:rPr lang="en-US" sz="3600" dirty="0" err="1"/>
              <a:t>Untuk</a:t>
            </a:r>
            <a:r>
              <a:rPr lang="en-US" sz="3600" dirty="0"/>
              <a:t> </a:t>
            </a:r>
            <a:r>
              <a:rPr lang="en-US" sz="3600" dirty="0" err="1"/>
              <a:t>kolom</a:t>
            </a:r>
            <a:r>
              <a:rPr lang="en-US" sz="3600" dirty="0"/>
              <a:t> “Input” </a:t>
            </a:r>
            <a:r>
              <a:rPr lang="en-US" sz="3600" dirty="0" err="1"/>
              <a:t>hanya</a:t>
            </a:r>
            <a:r>
              <a:rPr lang="en-US" sz="3600" dirty="0"/>
              <a:t> </a:t>
            </a:r>
            <a:r>
              <a:rPr lang="en-US" sz="3600" dirty="0" err="1"/>
              <a:t>diiisi</a:t>
            </a:r>
            <a:r>
              <a:rPr lang="en-US" sz="3600" dirty="0"/>
              <a:t> “</a:t>
            </a:r>
            <a:r>
              <a:rPr lang="en-US" sz="3600" dirty="0" err="1"/>
              <a:t>Ya</a:t>
            </a:r>
            <a:r>
              <a:rPr lang="en-US" sz="3600" dirty="0"/>
              <a:t>” </a:t>
            </a:r>
            <a:r>
              <a:rPr lang="en-US" sz="3600" dirty="0" err="1"/>
              <a:t>satu</a:t>
            </a:r>
            <a:r>
              <a:rPr lang="en-US" sz="3600" dirty="0"/>
              <a:t> kali </a:t>
            </a:r>
            <a:r>
              <a:rPr lang="en-US" sz="3600" dirty="0" err="1"/>
              <a:t>dari</a:t>
            </a:r>
            <a:r>
              <a:rPr lang="en-US" sz="3600" dirty="0"/>
              <a:t> </a:t>
            </a:r>
            <a:r>
              <a:rPr lang="en-US" sz="3600" dirty="0" err="1"/>
              <a:t>kolom</a:t>
            </a:r>
            <a:r>
              <a:rPr lang="en-US" sz="3600" dirty="0"/>
              <a:t> Mapping </a:t>
            </a:r>
            <a:r>
              <a:rPr lang="en-US" sz="3600" dirty="0" smtClean="0"/>
              <a:t>Header</a:t>
            </a:r>
            <a:r>
              <a:rPr lang="id-ID" sz="3600" dirty="0" smtClean="0"/>
              <a:t> </a:t>
            </a:r>
            <a:r>
              <a:rPr lang="en-US" sz="3600" dirty="0" err="1" smtClean="0"/>
              <a:t>Akun</a:t>
            </a:r>
            <a:r>
              <a:rPr lang="en-US" sz="3600" dirty="0" smtClean="0"/>
              <a:t> </a:t>
            </a:r>
            <a:r>
              <a:rPr lang="en-US" sz="3600" dirty="0"/>
              <a:t>yang </a:t>
            </a:r>
            <a:r>
              <a:rPr lang="en-US" sz="3600" dirty="0" err="1"/>
              <a:t>sama</a:t>
            </a:r>
            <a:r>
              <a:rPr lang="en-US" sz="3600" dirty="0"/>
              <a:t>. </a:t>
            </a:r>
            <a:r>
              <a:rPr lang="en-US" sz="3600" dirty="0" err="1"/>
              <a:t>Pada</a:t>
            </a:r>
            <a:r>
              <a:rPr lang="en-US" sz="3600" dirty="0"/>
              <a:t> </a:t>
            </a:r>
            <a:r>
              <a:rPr lang="en-US" sz="3600" dirty="0" err="1"/>
              <a:t>bagian</a:t>
            </a:r>
            <a:r>
              <a:rPr lang="en-US" sz="3600" dirty="0"/>
              <a:t> </a:t>
            </a:r>
            <a:r>
              <a:rPr lang="en-US" sz="3600" dirty="0" err="1"/>
              <a:t>atas</a:t>
            </a:r>
            <a:r>
              <a:rPr lang="en-US" sz="3600" dirty="0"/>
              <a:t> </a:t>
            </a:r>
            <a:r>
              <a:rPr lang="en-US" sz="3600" dirty="0" err="1"/>
              <a:t>kolom</a:t>
            </a:r>
            <a:r>
              <a:rPr lang="en-US" sz="3600" dirty="0"/>
              <a:t> </a:t>
            </a:r>
            <a:r>
              <a:rPr lang="en-US" sz="3600" dirty="0" err="1"/>
              <a:t>ini</a:t>
            </a:r>
            <a:r>
              <a:rPr lang="en-US" sz="3600" dirty="0"/>
              <a:t>, </a:t>
            </a:r>
            <a:r>
              <a:rPr lang="en-US" sz="3600" dirty="0" err="1"/>
              <a:t>terdapat</a:t>
            </a:r>
            <a:r>
              <a:rPr lang="en-US" sz="3600" dirty="0"/>
              <a:t> </a:t>
            </a:r>
            <a:r>
              <a:rPr lang="en-US" sz="3600" dirty="0" err="1"/>
              <a:t>informasi</a:t>
            </a:r>
            <a:r>
              <a:rPr lang="en-US" sz="3600" dirty="0"/>
              <a:t> </a:t>
            </a:r>
            <a:r>
              <a:rPr lang="en-US" sz="3600" dirty="0" err="1"/>
              <a:t>terkait</a:t>
            </a:r>
            <a:r>
              <a:rPr lang="en-US" sz="3600" dirty="0"/>
              <a:t> </a:t>
            </a:r>
            <a:r>
              <a:rPr lang="en-US" sz="3600" dirty="0" smtClean="0"/>
              <a:t>header</a:t>
            </a:r>
            <a:r>
              <a:rPr lang="id-ID" sz="3600" dirty="0" smtClean="0"/>
              <a:t> </a:t>
            </a:r>
            <a:r>
              <a:rPr lang="en-US" sz="3600" dirty="0" err="1" smtClean="0"/>
              <a:t>ganda</a:t>
            </a:r>
            <a:r>
              <a:rPr lang="en-US" sz="3600" dirty="0"/>
              <a:t>. </a:t>
            </a:r>
            <a:r>
              <a:rPr lang="en-US" sz="3600" dirty="0" err="1"/>
              <a:t>Jika</a:t>
            </a:r>
            <a:r>
              <a:rPr lang="en-US" sz="3600" dirty="0"/>
              <a:t> </a:t>
            </a:r>
            <a:r>
              <a:rPr lang="en-US" sz="3600" dirty="0" err="1"/>
              <a:t>pada</a:t>
            </a:r>
            <a:r>
              <a:rPr lang="en-US" sz="3600" dirty="0"/>
              <a:t> </a:t>
            </a:r>
            <a:r>
              <a:rPr lang="en-US" sz="3600" dirty="0" err="1"/>
              <a:t>informasi</a:t>
            </a:r>
            <a:r>
              <a:rPr lang="en-US" sz="3600" dirty="0"/>
              <a:t> </a:t>
            </a:r>
            <a:r>
              <a:rPr lang="en-US" sz="3600" dirty="0" err="1"/>
              <a:t>tersebut</a:t>
            </a:r>
            <a:r>
              <a:rPr lang="en-US" sz="3600" dirty="0"/>
              <a:t> </a:t>
            </a:r>
            <a:r>
              <a:rPr lang="en-US" sz="3600" dirty="0" err="1"/>
              <a:t>menyatakan</a:t>
            </a:r>
            <a:r>
              <a:rPr lang="en-US" sz="3600" dirty="0"/>
              <a:t> “</a:t>
            </a:r>
            <a:r>
              <a:rPr lang="en-US" sz="3600" dirty="0" err="1"/>
              <a:t>Tidak</a:t>
            </a:r>
            <a:r>
              <a:rPr lang="en-US" sz="3600" dirty="0"/>
              <a:t> </a:t>
            </a:r>
            <a:r>
              <a:rPr lang="en-US" sz="3600" dirty="0" err="1"/>
              <a:t>ada</a:t>
            </a:r>
            <a:r>
              <a:rPr lang="en-US" sz="3600" dirty="0"/>
              <a:t> header </a:t>
            </a:r>
            <a:r>
              <a:rPr lang="en-US" sz="3600" dirty="0" err="1"/>
              <a:t>ganda</a:t>
            </a:r>
            <a:r>
              <a:rPr lang="en-US" sz="3600" dirty="0" smtClean="0"/>
              <a:t>”</a:t>
            </a:r>
            <a:r>
              <a:rPr lang="id-ID" sz="3600" dirty="0" smtClean="0"/>
              <a:t> </a:t>
            </a:r>
            <a:r>
              <a:rPr lang="en-US" sz="3600" dirty="0" err="1" smtClean="0"/>
              <a:t>artinya</a:t>
            </a:r>
            <a:r>
              <a:rPr lang="en-US" sz="3600" dirty="0" smtClean="0"/>
              <a:t> </a:t>
            </a:r>
            <a:r>
              <a:rPr lang="en-US" sz="3600" dirty="0"/>
              <a:t>auditor </a:t>
            </a:r>
            <a:r>
              <a:rPr lang="en-US" sz="3600" dirty="0" err="1"/>
              <a:t>telah</a:t>
            </a:r>
            <a:r>
              <a:rPr lang="en-US" sz="3600" dirty="0"/>
              <a:t> </a:t>
            </a:r>
            <a:r>
              <a:rPr lang="en-US" sz="3600" dirty="0" err="1"/>
              <a:t>melakukan</a:t>
            </a:r>
            <a:r>
              <a:rPr lang="en-US" sz="3600" dirty="0"/>
              <a:t> mapping header </a:t>
            </a:r>
            <a:r>
              <a:rPr lang="en-US" sz="3600" dirty="0" err="1"/>
              <a:t>akun</a:t>
            </a:r>
            <a:r>
              <a:rPr lang="en-US" sz="3600" dirty="0"/>
              <a:t> </a:t>
            </a:r>
            <a:r>
              <a:rPr lang="en-US" sz="3600" dirty="0" err="1"/>
              <a:t>dengan</a:t>
            </a:r>
            <a:r>
              <a:rPr lang="en-US" sz="3600" dirty="0"/>
              <a:t> </a:t>
            </a:r>
            <a:r>
              <a:rPr lang="en-US" sz="3600" dirty="0" err="1"/>
              <a:t>tepat</a:t>
            </a:r>
            <a:r>
              <a:rPr lang="en-US" sz="3600" dirty="0"/>
              <a:t>. </a:t>
            </a:r>
            <a:r>
              <a:rPr lang="en-US" sz="3600" dirty="0" err="1" smtClean="0"/>
              <a:t>Jika</a:t>
            </a:r>
            <a:r>
              <a:rPr lang="id-ID" sz="3600" dirty="0" smtClean="0"/>
              <a:t> </a:t>
            </a:r>
            <a:r>
              <a:rPr lang="en-US" sz="3600" dirty="0" err="1" smtClean="0"/>
              <a:t>terdapat</a:t>
            </a:r>
            <a:r>
              <a:rPr lang="en-US" sz="3600" dirty="0" smtClean="0"/>
              <a:t> </a:t>
            </a:r>
            <a:r>
              <a:rPr lang="en-US" sz="3600" dirty="0" err="1"/>
              <a:t>informasi</a:t>
            </a:r>
            <a:r>
              <a:rPr lang="en-US" sz="3600" dirty="0"/>
              <a:t> “Header </a:t>
            </a:r>
            <a:r>
              <a:rPr lang="en-US" sz="3600" dirty="0" err="1"/>
              <a:t>akun</a:t>
            </a:r>
            <a:r>
              <a:rPr lang="en-US" sz="3600" dirty="0"/>
              <a:t> </a:t>
            </a:r>
            <a:r>
              <a:rPr lang="en-US" sz="3600" dirty="0" err="1"/>
              <a:t>ganda</a:t>
            </a:r>
            <a:r>
              <a:rPr lang="en-US" sz="3600" dirty="0"/>
              <a:t>” </a:t>
            </a:r>
            <a:r>
              <a:rPr lang="en-US" sz="3600" dirty="0" err="1"/>
              <a:t>artinya</a:t>
            </a:r>
            <a:r>
              <a:rPr lang="en-US" sz="3600" dirty="0"/>
              <a:t> auditor </a:t>
            </a:r>
            <a:r>
              <a:rPr lang="en-US" sz="3600" dirty="0" err="1"/>
              <a:t>belum</a:t>
            </a:r>
            <a:r>
              <a:rPr lang="en-US" sz="3600" dirty="0"/>
              <a:t> </a:t>
            </a:r>
            <a:r>
              <a:rPr lang="en-US" sz="3600" dirty="0" err="1" smtClean="0"/>
              <a:t>melakukan</a:t>
            </a:r>
            <a:r>
              <a:rPr lang="id-ID" sz="3600" dirty="0" smtClean="0"/>
              <a:t> </a:t>
            </a:r>
            <a:r>
              <a:rPr lang="en-US" sz="3600" dirty="0" smtClean="0"/>
              <a:t>mapping </a:t>
            </a:r>
            <a:r>
              <a:rPr lang="en-US" sz="3600" dirty="0"/>
              <a:t>header </a:t>
            </a:r>
            <a:r>
              <a:rPr lang="en-US" sz="3600" dirty="0" err="1"/>
              <a:t>akun</a:t>
            </a:r>
            <a:r>
              <a:rPr lang="en-US" sz="3600" dirty="0"/>
              <a:t> </a:t>
            </a:r>
            <a:r>
              <a:rPr lang="en-US" sz="3600" dirty="0" err="1"/>
              <a:t>secara</a:t>
            </a:r>
            <a:r>
              <a:rPr lang="en-US" sz="3600" dirty="0"/>
              <a:t> </a:t>
            </a:r>
            <a:r>
              <a:rPr lang="en-US" sz="3600" dirty="0" err="1"/>
              <a:t>tepat</a:t>
            </a:r>
            <a:r>
              <a:rPr lang="en-US" sz="3600" dirty="0"/>
              <a:t> </a:t>
            </a:r>
            <a:r>
              <a:rPr lang="en-US" sz="3600" dirty="0" err="1"/>
              <a:t>sehingga</a:t>
            </a:r>
            <a:r>
              <a:rPr lang="en-US" sz="3600" dirty="0"/>
              <a:t> auditor </a:t>
            </a:r>
            <a:r>
              <a:rPr lang="en-US" sz="3600" dirty="0" err="1"/>
              <a:t>harus</a:t>
            </a:r>
            <a:r>
              <a:rPr lang="en-US" sz="3600" dirty="0"/>
              <a:t> </a:t>
            </a:r>
            <a:r>
              <a:rPr lang="en-US" sz="3600" dirty="0" err="1"/>
              <a:t>meneliti</a:t>
            </a:r>
            <a:r>
              <a:rPr lang="en-US" sz="3600" dirty="0"/>
              <a:t> </a:t>
            </a:r>
            <a:r>
              <a:rPr lang="en-US" sz="3600" dirty="0" err="1" smtClean="0"/>
              <a:t>kembali</a:t>
            </a:r>
            <a:r>
              <a:rPr lang="id-ID" sz="3600" dirty="0" smtClean="0"/>
              <a:t> </a:t>
            </a:r>
            <a:r>
              <a:rPr lang="en-US" sz="3600" dirty="0" smtClean="0"/>
              <a:t>mapping </a:t>
            </a:r>
            <a:r>
              <a:rPr lang="en-US" sz="3600" dirty="0"/>
              <a:t>header </a:t>
            </a:r>
            <a:r>
              <a:rPr lang="en-US" sz="3600" dirty="0" err="1"/>
              <a:t>akun</a:t>
            </a:r>
            <a:r>
              <a:rPr lang="en-US" sz="3600" dirty="0"/>
              <a:t> yang </a:t>
            </a:r>
            <a:r>
              <a:rPr lang="en-US" sz="3600" dirty="0" err="1"/>
              <a:t>dilakukan</a:t>
            </a:r>
            <a:r>
              <a:rPr lang="en-US" sz="3600" dirty="0"/>
              <a:t>. </a:t>
            </a:r>
            <a:r>
              <a:rPr lang="en-US" sz="3600" dirty="0" err="1"/>
              <a:t>Untuk</a:t>
            </a:r>
            <a:r>
              <a:rPr lang="en-US" sz="3600" dirty="0"/>
              <a:t> </a:t>
            </a:r>
            <a:r>
              <a:rPr lang="en-US" sz="3600" dirty="0" err="1"/>
              <a:t>mengetahui</a:t>
            </a:r>
            <a:r>
              <a:rPr lang="en-US" sz="3600" dirty="0"/>
              <a:t> </a:t>
            </a:r>
            <a:r>
              <a:rPr lang="en-US" sz="3600" dirty="0" err="1"/>
              <a:t>akun</a:t>
            </a:r>
            <a:r>
              <a:rPr lang="en-US" sz="3600" dirty="0"/>
              <a:t> </a:t>
            </a:r>
            <a:r>
              <a:rPr lang="en-US" sz="3600" dirty="0" err="1"/>
              <a:t>ganda</a:t>
            </a:r>
            <a:r>
              <a:rPr lang="en-US" sz="3600" dirty="0"/>
              <a:t>, </a:t>
            </a:r>
            <a:r>
              <a:rPr lang="en-US" sz="3600" dirty="0" smtClean="0"/>
              <a:t>auditor</a:t>
            </a:r>
            <a:r>
              <a:rPr lang="id-ID" sz="3600" dirty="0" smtClean="0"/>
              <a:t> </a:t>
            </a:r>
            <a:r>
              <a:rPr lang="en-US" sz="3600" dirty="0" err="1" smtClean="0"/>
              <a:t>dapat</a:t>
            </a:r>
            <a:r>
              <a:rPr lang="en-US" sz="3600" dirty="0" smtClean="0"/>
              <a:t> </a:t>
            </a:r>
            <a:r>
              <a:rPr lang="en-US" sz="3600" dirty="0" err="1"/>
              <a:t>meng-klik</a:t>
            </a:r>
            <a:r>
              <a:rPr lang="en-US" sz="3600" dirty="0"/>
              <a:t> “</a:t>
            </a:r>
            <a:r>
              <a:rPr lang="en-US" sz="3600" dirty="0" err="1"/>
              <a:t>Cek</a:t>
            </a:r>
            <a:r>
              <a:rPr lang="en-US" sz="3600" dirty="0"/>
              <a:t> Header Ganda</a:t>
            </a:r>
            <a:r>
              <a:rPr lang="en-US" sz="3600" dirty="0" smtClean="0"/>
              <a:t>”</a:t>
            </a:r>
            <a:r>
              <a:rPr lang="id-ID" sz="3600" dirty="0" smtClean="0"/>
              <a:t>.</a:t>
            </a:r>
            <a:endParaRPr lang="en-US" sz="3600" dirty="0"/>
          </a:p>
        </p:txBody>
      </p:sp>
    </p:spTree>
    <p:extLst>
      <p:ext uri="{BB962C8B-B14F-4D97-AF65-F5344CB8AC3E}">
        <p14:creationId xmlns:p14="http://schemas.microsoft.com/office/powerpoint/2010/main" val="520643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12192000"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4211" y="-961681"/>
            <a:ext cx="10386212" cy="10386212"/>
          </a:xfrm>
          <a:prstGeom prst="rect">
            <a:avLst/>
          </a:prstGeom>
        </p:spPr>
      </p:pic>
      <p:pic>
        <p:nvPicPr>
          <p:cNvPr id="7" name="Picture 6"/>
          <p:cNvPicPr>
            <a:picLocks noChangeAspect="1"/>
          </p:cNvPicPr>
          <p:nvPr/>
        </p:nvPicPr>
        <p:blipFill>
          <a:blip r:embed="rId4"/>
          <a:stretch>
            <a:fillRect/>
          </a:stretch>
        </p:blipFill>
        <p:spPr>
          <a:xfrm>
            <a:off x="0" y="0"/>
            <a:ext cx="5847347" cy="1339666"/>
          </a:xfrm>
          <a:prstGeom prst="rect">
            <a:avLst/>
          </a:prstGeom>
        </p:spPr>
      </p:pic>
    </p:spTree>
    <p:extLst>
      <p:ext uri="{BB962C8B-B14F-4D97-AF65-F5344CB8AC3E}">
        <p14:creationId xmlns:p14="http://schemas.microsoft.com/office/powerpoint/2010/main" val="36652586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132805" y="143057"/>
            <a:ext cx="10515600" cy="640715"/>
          </a:xfrm>
        </p:spPr>
        <p:txBody>
          <a:bodyPr>
            <a:normAutofit fontScale="90000"/>
          </a:bodyPr>
          <a:lstStyle/>
          <a:p>
            <a:r>
              <a:rPr lang="en-US" dirty="0" err="1"/>
              <a:t>Contoh</a:t>
            </a:r>
            <a:r>
              <a:rPr lang="en-US" dirty="0" smtClean="0"/>
              <a:t>:</a:t>
            </a:r>
            <a:endParaRPr lang="en-US" dirty="0"/>
          </a:p>
        </p:txBody>
      </p:sp>
      <p:sp>
        <p:nvSpPr>
          <p:cNvPr id="3" name="Content Placeholder 2"/>
          <p:cNvSpPr>
            <a:spLocks noGrp="1"/>
          </p:cNvSpPr>
          <p:nvPr>
            <p:ph idx="1"/>
          </p:nvPr>
        </p:nvSpPr>
        <p:spPr>
          <a:xfrm>
            <a:off x="1676400" y="783772"/>
            <a:ext cx="10515600" cy="4351338"/>
          </a:xfrm>
        </p:spPr>
        <p:txBody>
          <a:bodyPr>
            <a:noAutofit/>
          </a:bodyPr>
          <a:lstStyle/>
          <a:p>
            <a:pPr marL="0" indent="0">
              <a:buNone/>
            </a:pPr>
            <a:r>
              <a:rPr lang="en-US" sz="3200" dirty="0" err="1" smtClean="0"/>
              <a:t>Untuk</a:t>
            </a:r>
            <a:r>
              <a:rPr lang="en-US" sz="3200" dirty="0" smtClean="0"/>
              <a:t> </a:t>
            </a:r>
            <a:r>
              <a:rPr lang="en-US" sz="3200" dirty="0" err="1"/>
              <a:t>Akun</a:t>
            </a:r>
            <a:r>
              <a:rPr lang="en-US" sz="3200" dirty="0"/>
              <a:t> </a:t>
            </a:r>
            <a:r>
              <a:rPr lang="en-US" sz="3200" dirty="0" err="1"/>
              <a:t>Kas</a:t>
            </a:r>
            <a:r>
              <a:rPr lang="en-US" sz="3200" dirty="0"/>
              <a:t> </a:t>
            </a:r>
            <a:r>
              <a:rPr lang="en-US" sz="3200" dirty="0" err="1"/>
              <a:t>dan</a:t>
            </a:r>
            <a:r>
              <a:rPr lang="en-US" sz="3200" dirty="0"/>
              <a:t> </a:t>
            </a:r>
            <a:r>
              <a:rPr lang="en-US" sz="3200" dirty="0" err="1"/>
              <a:t>Setara</a:t>
            </a:r>
            <a:r>
              <a:rPr lang="en-US" sz="3200" dirty="0"/>
              <a:t> </a:t>
            </a:r>
            <a:r>
              <a:rPr lang="en-US" sz="3200" dirty="0" err="1"/>
              <a:t>Kas</a:t>
            </a:r>
            <a:r>
              <a:rPr lang="en-US" sz="3200" dirty="0"/>
              <a:t> </a:t>
            </a:r>
            <a:r>
              <a:rPr lang="en-US" sz="3200" dirty="0" err="1"/>
              <a:t>terdiri</a:t>
            </a:r>
            <a:r>
              <a:rPr lang="en-US" sz="3200" dirty="0"/>
              <a:t> </a:t>
            </a:r>
            <a:r>
              <a:rPr lang="en-US" sz="3200" dirty="0" err="1"/>
              <a:t>dari</a:t>
            </a:r>
            <a:r>
              <a:rPr lang="en-US" sz="3200" dirty="0"/>
              <a:t> 5 </a:t>
            </a:r>
            <a:r>
              <a:rPr lang="en-US" sz="3200" dirty="0" err="1"/>
              <a:t>nama</a:t>
            </a:r>
            <a:r>
              <a:rPr lang="en-US" sz="3200" dirty="0"/>
              <a:t> </a:t>
            </a:r>
            <a:r>
              <a:rPr lang="en-US" sz="3200" dirty="0" err="1"/>
              <a:t>akun</a:t>
            </a:r>
            <a:r>
              <a:rPr lang="en-US" sz="3200" dirty="0"/>
              <a:t>. </a:t>
            </a:r>
            <a:r>
              <a:rPr lang="en-US" sz="3200" dirty="0" err="1"/>
              <a:t>Pada</a:t>
            </a:r>
            <a:r>
              <a:rPr lang="en-US" sz="3200" dirty="0"/>
              <a:t> </a:t>
            </a:r>
            <a:r>
              <a:rPr lang="en-US" sz="3200" dirty="0" err="1"/>
              <a:t>kolom</a:t>
            </a:r>
            <a:r>
              <a:rPr lang="en-US" sz="3200" dirty="0"/>
              <a:t> “input</a:t>
            </a:r>
            <a:r>
              <a:rPr lang="en-US" sz="3200" dirty="0" smtClean="0"/>
              <a:t>”</a:t>
            </a:r>
            <a:r>
              <a:rPr lang="id-ID" sz="3200" dirty="0" smtClean="0"/>
              <a:t> </a:t>
            </a:r>
            <a:r>
              <a:rPr lang="en-US" sz="3200" dirty="0" err="1" smtClean="0"/>
              <a:t>hanya</a:t>
            </a:r>
            <a:r>
              <a:rPr lang="en-US" sz="3200" dirty="0" smtClean="0"/>
              <a:t> </a:t>
            </a:r>
            <a:r>
              <a:rPr lang="en-US" sz="3200" dirty="0" err="1"/>
              <a:t>diisi</a:t>
            </a:r>
            <a:r>
              <a:rPr lang="en-US" sz="3200" dirty="0"/>
              <a:t> “</a:t>
            </a:r>
            <a:r>
              <a:rPr lang="en-US" sz="3200" dirty="0" err="1"/>
              <a:t>Ya</a:t>
            </a:r>
            <a:r>
              <a:rPr lang="en-US" sz="3200" dirty="0"/>
              <a:t>” </a:t>
            </a:r>
            <a:r>
              <a:rPr lang="en-US" sz="3200" dirty="0" err="1"/>
              <a:t>pada</a:t>
            </a:r>
            <a:r>
              <a:rPr lang="en-US" sz="3200" dirty="0"/>
              <a:t> </a:t>
            </a:r>
            <a:r>
              <a:rPr lang="en-US" sz="3200" dirty="0" err="1"/>
              <a:t>salah</a:t>
            </a:r>
            <a:r>
              <a:rPr lang="en-US" sz="3200" dirty="0"/>
              <a:t> </a:t>
            </a:r>
            <a:r>
              <a:rPr lang="en-US" sz="3200" dirty="0" err="1"/>
              <a:t>satu</a:t>
            </a:r>
            <a:r>
              <a:rPr lang="en-US" sz="3200" dirty="0"/>
              <a:t> </a:t>
            </a:r>
            <a:r>
              <a:rPr lang="en-US" sz="3200" dirty="0" err="1"/>
              <a:t>dari</a:t>
            </a:r>
            <a:r>
              <a:rPr lang="en-US" sz="3200" dirty="0"/>
              <a:t> </a:t>
            </a:r>
            <a:r>
              <a:rPr lang="en-US" sz="3200" dirty="0" err="1"/>
              <a:t>nama</a:t>
            </a:r>
            <a:r>
              <a:rPr lang="en-US" sz="3200" dirty="0"/>
              <a:t> </a:t>
            </a:r>
            <a:r>
              <a:rPr lang="en-US" sz="3200" dirty="0" err="1"/>
              <a:t>akun</a:t>
            </a:r>
            <a:r>
              <a:rPr lang="en-US" sz="3200" dirty="0"/>
              <a:t> </a:t>
            </a:r>
            <a:r>
              <a:rPr lang="en-US" sz="3200" dirty="0" err="1"/>
              <a:t>tersebut</a:t>
            </a:r>
            <a:r>
              <a:rPr lang="en-US" sz="3200" dirty="0"/>
              <a:t>. </a:t>
            </a:r>
            <a:r>
              <a:rPr lang="en-US" sz="3200" dirty="0" err="1"/>
              <a:t>Jika</a:t>
            </a:r>
            <a:r>
              <a:rPr lang="en-US" sz="3200" dirty="0"/>
              <a:t> auditor </a:t>
            </a:r>
            <a:r>
              <a:rPr lang="en-US" sz="3200" dirty="0" err="1" smtClean="0"/>
              <a:t>memilih</a:t>
            </a:r>
            <a:r>
              <a:rPr lang="id-ID" sz="3200" dirty="0" smtClean="0"/>
              <a:t> </a:t>
            </a:r>
            <a:r>
              <a:rPr lang="en-US" sz="3200" dirty="0" err="1" smtClean="0"/>
              <a:t>akun</a:t>
            </a:r>
            <a:r>
              <a:rPr lang="en-US" sz="3200" dirty="0" smtClean="0"/>
              <a:t> </a:t>
            </a:r>
            <a:r>
              <a:rPr lang="en-US" sz="3200" dirty="0" err="1"/>
              <a:t>kas</a:t>
            </a:r>
            <a:r>
              <a:rPr lang="en-US" sz="3200" dirty="0"/>
              <a:t> </a:t>
            </a:r>
            <a:r>
              <a:rPr lang="en-US" sz="3200" dirty="0" err="1"/>
              <a:t>kecil</a:t>
            </a:r>
            <a:r>
              <a:rPr lang="en-US" sz="3200" dirty="0"/>
              <a:t> </a:t>
            </a:r>
            <a:r>
              <a:rPr lang="en-US" sz="3200" dirty="0" err="1"/>
              <a:t>dan</a:t>
            </a:r>
            <a:r>
              <a:rPr lang="en-US" sz="3200" dirty="0"/>
              <a:t> Bank </a:t>
            </a:r>
            <a:r>
              <a:rPr lang="en-US" sz="3200" dirty="0" err="1"/>
              <a:t>Mandiri</a:t>
            </a:r>
            <a:r>
              <a:rPr lang="en-US" sz="3200" dirty="0"/>
              <a:t>-KCP </a:t>
            </a:r>
            <a:r>
              <a:rPr lang="en-US" sz="3200" dirty="0" err="1"/>
              <a:t>Rawamangun</a:t>
            </a:r>
            <a:r>
              <a:rPr lang="en-US" sz="3200" dirty="0"/>
              <a:t> </a:t>
            </a:r>
            <a:r>
              <a:rPr lang="en-US" sz="3200" dirty="0" err="1"/>
              <a:t>sebagai</a:t>
            </a:r>
            <a:r>
              <a:rPr lang="en-US" sz="3200" dirty="0"/>
              <a:t> header </a:t>
            </a:r>
            <a:r>
              <a:rPr lang="en-US" sz="3200" dirty="0" err="1"/>
              <a:t>akun</a:t>
            </a:r>
            <a:r>
              <a:rPr lang="en-US" sz="3200" dirty="0"/>
              <a:t>, </a:t>
            </a:r>
            <a:r>
              <a:rPr lang="en-US" sz="3200" dirty="0" err="1" smtClean="0"/>
              <a:t>maka</a:t>
            </a:r>
            <a:r>
              <a:rPr lang="id-ID" sz="3200" dirty="0" smtClean="0"/>
              <a:t> </a:t>
            </a:r>
            <a:r>
              <a:rPr lang="en-US" sz="3200" dirty="0" err="1" smtClean="0"/>
              <a:t>informasi</a:t>
            </a:r>
            <a:r>
              <a:rPr lang="en-US" sz="3200" dirty="0" smtClean="0"/>
              <a:t> </a:t>
            </a:r>
            <a:r>
              <a:rPr lang="en-US" sz="3200" dirty="0"/>
              <a:t>yang </a:t>
            </a:r>
            <a:r>
              <a:rPr lang="en-US" sz="3200" dirty="0" err="1"/>
              <a:t>muncul</a:t>
            </a:r>
            <a:r>
              <a:rPr lang="en-US" sz="3200" dirty="0"/>
              <a:t> </a:t>
            </a:r>
            <a:r>
              <a:rPr lang="en-US" sz="3200" dirty="0" err="1"/>
              <a:t>adalah</a:t>
            </a:r>
            <a:r>
              <a:rPr lang="en-US" sz="3200" dirty="0"/>
              <a:t> “Header </a:t>
            </a:r>
            <a:r>
              <a:rPr lang="en-US" sz="3200" dirty="0" err="1"/>
              <a:t>akun</a:t>
            </a:r>
            <a:r>
              <a:rPr lang="en-US" sz="3200" dirty="0"/>
              <a:t> </a:t>
            </a:r>
            <a:r>
              <a:rPr lang="en-US" sz="3200" dirty="0" err="1"/>
              <a:t>ganda</a:t>
            </a:r>
            <a:r>
              <a:rPr lang="en-US" sz="3200" dirty="0"/>
              <a:t>”. </a:t>
            </a:r>
            <a:r>
              <a:rPr lang="en-US" sz="3200" dirty="0" err="1"/>
              <a:t>Jika</a:t>
            </a:r>
            <a:r>
              <a:rPr lang="en-US" sz="3200" dirty="0"/>
              <a:t> auditor </a:t>
            </a:r>
            <a:r>
              <a:rPr lang="en-US" sz="3200" dirty="0" err="1" smtClean="0"/>
              <a:t>tidak</a:t>
            </a:r>
            <a:r>
              <a:rPr lang="id-ID" sz="3200" dirty="0" smtClean="0"/>
              <a:t> </a:t>
            </a:r>
            <a:r>
              <a:rPr lang="en-US" sz="3200" dirty="0" err="1" smtClean="0"/>
              <a:t>mengetahui</a:t>
            </a:r>
            <a:r>
              <a:rPr lang="en-US" sz="3200" dirty="0" smtClean="0"/>
              <a:t> </a:t>
            </a:r>
            <a:r>
              <a:rPr lang="en-US" sz="3200" dirty="0" err="1"/>
              <a:t>nama</a:t>
            </a:r>
            <a:r>
              <a:rPr lang="en-US" sz="3200" dirty="0"/>
              <a:t> </a:t>
            </a:r>
            <a:r>
              <a:rPr lang="en-US" sz="3200" dirty="0" err="1"/>
              <a:t>akun</a:t>
            </a:r>
            <a:r>
              <a:rPr lang="en-US" sz="3200" dirty="0"/>
              <a:t> </a:t>
            </a:r>
            <a:r>
              <a:rPr lang="en-US" sz="3200" dirty="0" err="1"/>
              <a:t>ganda</a:t>
            </a:r>
            <a:r>
              <a:rPr lang="en-US" sz="3200" dirty="0"/>
              <a:t> </a:t>
            </a:r>
            <a:r>
              <a:rPr lang="en-US" sz="3200" dirty="0" err="1"/>
              <a:t>maka</a:t>
            </a:r>
            <a:r>
              <a:rPr lang="en-US" sz="3200" dirty="0"/>
              <a:t> auditor </a:t>
            </a:r>
            <a:r>
              <a:rPr lang="en-US" sz="3200" dirty="0" err="1"/>
              <a:t>dapat</a:t>
            </a:r>
            <a:r>
              <a:rPr lang="en-US" sz="3200" dirty="0"/>
              <a:t> </a:t>
            </a:r>
            <a:r>
              <a:rPr lang="en-US" sz="3200" dirty="0" err="1"/>
              <a:t>klik</a:t>
            </a:r>
            <a:r>
              <a:rPr lang="en-US" sz="3200" dirty="0"/>
              <a:t> “</a:t>
            </a:r>
            <a:r>
              <a:rPr lang="en-US" sz="3200" dirty="0" err="1"/>
              <a:t>Cek</a:t>
            </a:r>
            <a:r>
              <a:rPr lang="en-US" sz="3200" dirty="0"/>
              <a:t> Header Ganda</a:t>
            </a:r>
            <a:r>
              <a:rPr lang="en-US" sz="3200" dirty="0" smtClean="0"/>
              <a:t>”</a:t>
            </a:r>
            <a:r>
              <a:rPr lang="id-ID" sz="3200" dirty="0" smtClean="0"/>
              <a:t> </a:t>
            </a:r>
            <a:r>
              <a:rPr lang="en-US" sz="3200" dirty="0" err="1" smtClean="0"/>
              <a:t>sehingga</a:t>
            </a:r>
            <a:r>
              <a:rPr lang="en-US" sz="3200" dirty="0" smtClean="0"/>
              <a:t> </a:t>
            </a:r>
            <a:r>
              <a:rPr lang="en-US" sz="3200" dirty="0"/>
              <a:t>auditor </a:t>
            </a:r>
            <a:r>
              <a:rPr lang="en-US" sz="3200" dirty="0" err="1"/>
              <a:t>akan</a:t>
            </a:r>
            <a:r>
              <a:rPr lang="en-US" sz="3200" dirty="0"/>
              <a:t> </a:t>
            </a:r>
            <a:r>
              <a:rPr lang="en-US" sz="3200" dirty="0" err="1"/>
              <a:t>diarahkan</a:t>
            </a:r>
            <a:r>
              <a:rPr lang="en-US" sz="3200" dirty="0"/>
              <a:t> </a:t>
            </a:r>
            <a:r>
              <a:rPr lang="en-US" sz="3200" dirty="0" err="1"/>
              <a:t>ke</a:t>
            </a:r>
            <a:r>
              <a:rPr lang="en-US" sz="3200" dirty="0"/>
              <a:t> </a:t>
            </a:r>
            <a:r>
              <a:rPr lang="en-US" sz="3200" dirty="0" err="1"/>
              <a:t>kertas</a:t>
            </a:r>
            <a:r>
              <a:rPr lang="en-US" sz="3200" dirty="0"/>
              <a:t> </a:t>
            </a:r>
            <a:r>
              <a:rPr lang="en-US" sz="3200" dirty="0" err="1"/>
              <a:t>kerja</a:t>
            </a:r>
            <a:r>
              <a:rPr lang="en-US" sz="3200" dirty="0"/>
              <a:t> yang </a:t>
            </a:r>
            <a:r>
              <a:rPr lang="en-US" sz="3200" dirty="0" err="1"/>
              <a:t>menunjukkan</a:t>
            </a:r>
            <a:r>
              <a:rPr lang="en-US" sz="3200" dirty="0"/>
              <a:t> </a:t>
            </a:r>
            <a:r>
              <a:rPr lang="en-US" sz="3200" dirty="0" err="1" smtClean="0"/>
              <a:t>jumlah</a:t>
            </a:r>
            <a:r>
              <a:rPr lang="id-ID" sz="3200" dirty="0" smtClean="0"/>
              <a:t> </a:t>
            </a:r>
            <a:r>
              <a:rPr lang="en-US" sz="3200" dirty="0" err="1" smtClean="0"/>
              <a:t>akun</a:t>
            </a:r>
            <a:r>
              <a:rPr lang="en-US" sz="3200" dirty="0" smtClean="0"/>
              <a:t> </a:t>
            </a:r>
            <a:r>
              <a:rPr lang="en-US" sz="3200" dirty="0" err="1"/>
              <a:t>ganda</a:t>
            </a:r>
            <a:r>
              <a:rPr lang="en-US" sz="3200" dirty="0"/>
              <a:t> </a:t>
            </a:r>
            <a:r>
              <a:rPr lang="en-US" sz="3200" dirty="0" err="1"/>
              <a:t>dan</a:t>
            </a:r>
            <a:r>
              <a:rPr lang="en-US" sz="3200" dirty="0"/>
              <a:t> </a:t>
            </a:r>
            <a:r>
              <a:rPr lang="en-US" sz="3200" dirty="0" err="1"/>
              <a:t>nama-nama</a:t>
            </a:r>
            <a:r>
              <a:rPr lang="en-US" sz="3200" dirty="0"/>
              <a:t> </a:t>
            </a:r>
            <a:r>
              <a:rPr lang="en-US" sz="3200" dirty="0" err="1"/>
              <a:t>akun</a:t>
            </a:r>
            <a:r>
              <a:rPr lang="en-US" sz="3200" dirty="0"/>
              <a:t>. </a:t>
            </a:r>
            <a:r>
              <a:rPr lang="en-US" sz="3200" dirty="0" err="1"/>
              <a:t>Jika</a:t>
            </a:r>
            <a:r>
              <a:rPr lang="en-US" sz="3200" dirty="0"/>
              <a:t> </a:t>
            </a:r>
            <a:r>
              <a:rPr lang="en-US" sz="3200" dirty="0" err="1"/>
              <a:t>akun</a:t>
            </a:r>
            <a:r>
              <a:rPr lang="en-US" sz="3200" dirty="0"/>
              <a:t> </a:t>
            </a:r>
            <a:r>
              <a:rPr lang="en-US" sz="3200" dirty="0" err="1"/>
              <a:t>ganda</a:t>
            </a:r>
            <a:r>
              <a:rPr lang="en-US" sz="3200" dirty="0"/>
              <a:t> </a:t>
            </a:r>
            <a:r>
              <a:rPr lang="en-US" sz="3200" dirty="0" err="1"/>
              <a:t>maka</a:t>
            </a:r>
            <a:r>
              <a:rPr lang="en-US" sz="3200" dirty="0"/>
              <a:t> di </a:t>
            </a:r>
            <a:r>
              <a:rPr lang="en-US" sz="3200" dirty="0" err="1"/>
              <a:t>sebelah</a:t>
            </a:r>
            <a:r>
              <a:rPr lang="en-US" sz="3200" dirty="0"/>
              <a:t> </a:t>
            </a:r>
            <a:r>
              <a:rPr lang="en-US" sz="3200" dirty="0" err="1" smtClean="0"/>
              <a:t>kanan</a:t>
            </a:r>
            <a:r>
              <a:rPr lang="id-ID" sz="3200" dirty="0" smtClean="0"/>
              <a:t> </a:t>
            </a:r>
            <a:r>
              <a:rPr lang="en-US" sz="3200" dirty="0" err="1" smtClean="0"/>
              <a:t>nama</a:t>
            </a:r>
            <a:r>
              <a:rPr lang="en-US" sz="3200" dirty="0" smtClean="0"/>
              <a:t> </a:t>
            </a:r>
            <a:r>
              <a:rPr lang="en-US" sz="3200" dirty="0" err="1"/>
              <a:t>akun</a:t>
            </a:r>
            <a:r>
              <a:rPr lang="en-US" sz="3200" dirty="0"/>
              <a:t> </a:t>
            </a:r>
            <a:r>
              <a:rPr lang="en-US" sz="3200" dirty="0" err="1"/>
              <a:t>akan</a:t>
            </a:r>
            <a:r>
              <a:rPr lang="en-US" sz="3200" dirty="0"/>
              <a:t> </a:t>
            </a:r>
            <a:r>
              <a:rPr lang="en-US" sz="3200" dirty="0" err="1"/>
              <a:t>muncul</a:t>
            </a:r>
            <a:r>
              <a:rPr lang="en-US" sz="3200" dirty="0"/>
              <a:t> </a:t>
            </a:r>
            <a:r>
              <a:rPr lang="en-US" sz="3200" dirty="0" err="1"/>
              <a:t>angka</a:t>
            </a:r>
            <a:r>
              <a:rPr lang="en-US" sz="3200" dirty="0"/>
              <a:t> “1</a:t>
            </a:r>
            <a:r>
              <a:rPr lang="en-US" sz="3200" dirty="0" smtClean="0"/>
              <a:t>”.</a:t>
            </a:r>
            <a:r>
              <a:rPr lang="id-ID" sz="3200" dirty="0" smtClean="0"/>
              <a:t> </a:t>
            </a:r>
            <a:r>
              <a:rPr lang="en-US" sz="3200" dirty="0" err="1" smtClean="0"/>
              <a:t>Jika</a:t>
            </a:r>
            <a:r>
              <a:rPr lang="en-US" sz="3200" dirty="0" smtClean="0"/>
              <a:t> </a:t>
            </a:r>
            <a:r>
              <a:rPr lang="en-US" sz="3200" dirty="0" err="1"/>
              <a:t>dipilih</a:t>
            </a:r>
            <a:r>
              <a:rPr lang="en-US" sz="3200" dirty="0"/>
              <a:t> 2 kali </a:t>
            </a:r>
            <a:r>
              <a:rPr lang="en-US" sz="3200" dirty="0" err="1"/>
              <a:t>pengisian</a:t>
            </a:r>
            <a:r>
              <a:rPr lang="en-US" sz="3200" dirty="0"/>
              <a:t> “</a:t>
            </a:r>
            <a:r>
              <a:rPr lang="en-US" sz="3200" dirty="0" err="1"/>
              <a:t>Ya</a:t>
            </a:r>
            <a:r>
              <a:rPr lang="en-US" sz="3200" dirty="0"/>
              <a:t>” </a:t>
            </a:r>
            <a:r>
              <a:rPr lang="en-US" sz="3200" dirty="0" err="1"/>
              <a:t>untuk</a:t>
            </a:r>
            <a:r>
              <a:rPr lang="en-US" sz="3200" dirty="0"/>
              <a:t> Mapping Header </a:t>
            </a:r>
            <a:r>
              <a:rPr lang="en-US" sz="3200" dirty="0" err="1"/>
              <a:t>Akun</a:t>
            </a:r>
            <a:r>
              <a:rPr lang="en-US" sz="3200" dirty="0"/>
              <a:t> yang </a:t>
            </a:r>
            <a:r>
              <a:rPr lang="en-US" sz="3200" dirty="0" err="1"/>
              <a:t>sama</a:t>
            </a:r>
            <a:r>
              <a:rPr lang="en-US" sz="3200" dirty="0"/>
              <a:t> </a:t>
            </a:r>
            <a:r>
              <a:rPr lang="en-US" sz="3200" dirty="0" err="1" smtClean="0"/>
              <a:t>akan</a:t>
            </a:r>
            <a:r>
              <a:rPr lang="id-ID" sz="3200" dirty="0" smtClean="0"/>
              <a:t> </a:t>
            </a:r>
            <a:r>
              <a:rPr lang="en-US" sz="3200" dirty="0" err="1" smtClean="0"/>
              <a:t>mengakibatkan</a:t>
            </a:r>
            <a:r>
              <a:rPr lang="en-US" sz="3200" dirty="0" smtClean="0"/>
              <a:t> </a:t>
            </a:r>
            <a:r>
              <a:rPr lang="en-US" sz="3200" dirty="0" err="1"/>
              <a:t>kesalahan</a:t>
            </a:r>
            <a:r>
              <a:rPr lang="en-US" sz="3200" dirty="0"/>
              <a:t> </a:t>
            </a:r>
            <a:r>
              <a:rPr lang="en-US" sz="3200" dirty="0" err="1"/>
              <a:t>berupa</a:t>
            </a:r>
            <a:r>
              <a:rPr lang="en-US" sz="3200" dirty="0"/>
              <a:t> </a:t>
            </a:r>
            <a:r>
              <a:rPr lang="en-US" sz="3200" dirty="0" err="1"/>
              <a:t>muncul</a:t>
            </a:r>
            <a:r>
              <a:rPr lang="en-US" sz="3200" dirty="0"/>
              <a:t> </a:t>
            </a:r>
            <a:r>
              <a:rPr lang="en-US" sz="3200" dirty="0" err="1"/>
              <a:t>akun</a:t>
            </a:r>
            <a:r>
              <a:rPr lang="en-US" sz="3200" dirty="0"/>
              <a:t> </a:t>
            </a:r>
            <a:r>
              <a:rPr lang="en-US" sz="3200" dirty="0" err="1"/>
              <a:t>dengan</a:t>
            </a:r>
            <a:r>
              <a:rPr lang="en-US" sz="3200" dirty="0"/>
              <a:t> </a:t>
            </a:r>
            <a:r>
              <a:rPr lang="en-US" sz="3200" dirty="0" err="1"/>
              <a:t>saldo</a:t>
            </a:r>
            <a:r>
              <a:rPr lang="en-US" sz="3200" dirty="0"/>
              <a:t> yang </a:t>
            </a:r>
            <a:r>
              <a:rPr lang="en-US" sz="3200" dirty="0" err="1"/>
              <a:t>sama</a:t>
            </a:r>
            <a:r>
              <a:rPr lang="en-US" sz="3200" dirty="0"/>
              <a:t> </a:t>
            </a:r>
            <a:r>
              <a:rPr lang="en-US" sz="3200" dirty="0" err="1" smtClean="0"/>
              <a:t>pada</a:t>
            </a:r>
            <a:r>
              <a:rPr lang="id-ID" sz="3200" dirty="0" smtClean="0"/>
              <a:t> </a:t>
            </a:r>
            <a:r>
              <a:rPr lang="en-US" sz="3200" dirty="0" err="1" smtClean="0"/>
              <a:t>laporan</a:t>
            </a:r>
            <a:r>
              <a:rPr lang="en-US" sz="3200" dirty="0" smtClean="0"/>
              <a:t> </a:t>
            </a:r>
            <a:r>
              <a:rPr lang="en-US" sz="3200" dirty="0" err="1"/>
              <a:t>keuangan</a:t>
            </a:r>
            <a:r>
              <a:rPr lang="en-US" sz="3200" dirty="0"/>
              <a:t> </a:t>
            </a:r>
            <a:r>
              <a:rPr lang="en-US" sz="3200" dirty="0" err="1"/>
              <a:t>setelah</a:t>
            </a:r>
            <a:r>
              <a:rPr lang="en-US" sz="3200" dirty="0"/>
              <a:t> </a:t>
            </a:r>
            <a:r>
              <a:rPr lang="en-US" sz="3200" dirty="0" err="1"/>
              <a:t>diinput</a:t>
            </a:r>
            <a:r>
              <a:rPr lang="en-US" sz="3200" dirty="0"/>
              <a:t>.</a:t>
            </a:r>
          </a:p>
        </p:txBody>
      </p:sp>
    </p:spTree>
    <p:extLst>
      <p:ext uri="{BB962C8B-B14F-4D97-AF65-F5344CB8AC3E}">
        <p14:creationId xmlns:p14="http://schemas.microsoft.com/office/powerpoint/2010/main" val="295255132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263434" y="649968"/>
            <a:ext cx="11741332" cy="5776958"/>
          </a:xfrm>
        </p:spPr>
        <p:txBody>
          <a:bodyPr>
            <a:normAutofit/>
          </a:bodyPr>
          <a:lstStyle/>
          <a:p>
            <a:pPr marL="0" indent="0">
              <a:buNone/>
            </a:pPr>
            <a:r>
              <a:rPr lang="en-US" sz="4000" dirty="0" err="1"/>
              <a:t>Pada</a:t>
            </a:r>
            <a:r>
              <a:rPr lang="en-US" sz="4000" dirty="0"/>
              <a:t> </a:t>
            </a:r>
            <a:r>
              <a:rPr lang="en-US" sz="4000" dirty="0" err="1"/>
              <a:t>bagian</a:t>
            </a:r>
            <a:r>
              <a:rPr lang="en-US" sz="4000" dirty="0"/>
              <a:t> </a:t>
            </a:r>
            <a:r>
              <a:rPr lang="en-US" sz="4000" dirty="0" err="1"/>
              <a:t>kiri</a:t>
            </a:r>
            <a:r>
              <a:rPr lang="en-US" sz="4000" dirty="0"/>
              <a:t> </a:t>
            </a:r>
            <a:r>
              <a:rPr lang="en-US" sz="4000" dirty="0" err="1"/>
              <a:t>atas</a:t>
            </a:r>
            <a:r>
              <a:rPr lang="en-US" sz="4000" dirty="0"/>
              <a:t> </a:t>
            </a:r>
            <a:r>
              <a:rPr lang="en-US" sz="4000" dirty="0" err="1"/>
              <a:t>kertas</a:t>
            </a:r>
            <a:r>
              <a:rPr lang="en-US" sz="4000" dirty="0"/>
              <a:t> </a:t>
            </a:r>
            <a:r>
              <a:rPr lang="en-US" sz="4000" dirty="0" err="1"/>
              <a:t>kerja</a:t>
            </a:r>
            <a:r>
              <a:rPr lang="en-US" sz="4000" dirty="0"/>
              <a:t> </a:t>
            </a:r>
            <a:r>
              <a:rPr lang="en-US" sz="4000" dirty="0" err="1" smtClean="0"/>
              <a:t>terdapat</a:t>
            </a:r>
            <a:r>
              <a:rPr lang="en-US" sz="4000" dirty="0" smtClean="0"/>
              <a:t> </a:t>
            </a:r>
            <a:r>
              <a:rPr lang="en-US" sz="4000" dirty="0" err="1"/>
              <a:t>kotak</a:t>
            </a:r>
            <a:r>
              <a:rPr lang="en-US" sz="4000" dirty="0"/>
              <a:t> </a:t>
            </a:r>
            <a:r>
              <a:rPr lang="en-US" sz="4000" dirty="0" err="1" smtClean="0"/>
              <a:t>untuk</a:t>
            </a:r>
            <a:r>
              <a:rPr lang="id-ID" sz="4000" dirty="0" smtClean="0"/>
              <a:t> </a:t>
            </a:r>
            <a:r>
              <a:rPr lang="en-US" sz="4000" dirty="0" err="1" smtClean="0"/>
              <a:t>menentukan</a:t>
            </a:r>
            <a:r>
              <a:rPr lang="en-US" sz="4000" dirty="0" smtClean="0"/>
              <a:t> </a:t>
            </a:r>
            <a:r>
              <a:rPr lang="en-US" sz="4000" dirty="0" err="1"/>
              <a:t>jenis</a:t>
            </a:r>
            <a:r>
              <a:rPr lang="en-US" sz="4000" dirty="0"/>
              <a:t> </a:t>
            </a:r>
            <a:r>
              <a:rPr lang="en-US" sz="4000" dirty="0" err="1"/>
              <a:t>mata</a:t>
            </a:r>
            <a:r>
              <a:rPr lang="en-US" sz="4000" dirty="0"/>
              <a:t> </a:t>
            </a:r>
            <a:r>
              <a:rPr lang="en-US" sz="4000" dirty="0" err="1"/>
              <a:t>uang</a:t>
            </a:r>
            <a:r>
              <a:rPr lang="en-US" sz="4000" dirty="0"/>
              <a:t> yang </a:t>
            </a:r>
            <a:r>
              <a:rPr lang="en-US" sz="4000" dirty="0" err="1"/>
              <a:t>digunakan</a:t>
            </a:r>
            <a:r>
              <a:rPr lang="en-US" sz="4000" dirty="0"/>
              <a:t> </a:t>
            </a:r>
            <a:r>
              <a:rPr lang="en-US" sz="4000" dirty="0" err="1"/>
              <a:t>dan</a:t>
            </a:r>
            <a:r>
              <a:rPr lang="en-US" sz="4000" dirty="0"/>
              <a:t> </a:t>
            </a:r>
            <a:r>
              <a:rPr lang="en-US" sz="4000" dirty="0" err="1"/>
              <a:t>pembulatan</a:t>
            </a:r>
            <a:r>
              <a:rPr lang="en-US" sz="4000" dirty="0"/>
              <a:t> </a:t>
            </a:r>
            <a:r>
              <a:rPr lang="en-US" sz="4000" dirty="0" err="1" smtClean="0"/>
              <a:t>dalam</a:t>
            </a:r>
            <a:r>
              <a:rPr lang="id-ID" sz="4000" dirty="0" smtClean="0"/>
              <a:t> </a:t>
            </a:r>
            <a:r>
              <a:rPr lang="en-US" sz="4000" dirty="0" err="1" smtClean="0"/>
              <a:t>memasukkan</a:t>
            </a:r>
            <a:r>
              <a:rPr lang="en-US" sz="4000" dirty="0" smtClean="0"/>
              <a:t> </a:t>
            </a:r>
            <a:r>
              <a:rPr lang="en-US" sz="4000" dirty="0" err="1"/>
              <a:t>angka</a:t>
            </a:r>
            <a:r>
              <a:rPr lang="en-US" sz="4000" dirty="0"/>
              <a:t> </a:t>
            </a:r>
            <a:r>
              <a:rPr lang="en-US" sz="4000" dirty="0" err="1"/>
              <a:t>laporan</a:t>
            </a:r>
            <a:r>
              <a:rPr lang="en-US" sz="4000" dirty="0"/>
              <a:t> </a:t>
            </a:r>
            <a:r>
              <a:rPr lang="en-US" sz="4000" dirty="0" err="1"/>
              <a:t>keuangan</a:t>
            </a:r>
            <a:r>
              <a:rPr lang="en-US" sz="4000" dirty="0"/>
              <a:t> (in house). </a:t>
            </a:r>
            <a:endParaRPr lang="id-ID" sz="4000" dirty="0" smtClean="0"/>
          </a:p>
          <a:p>
            <a:pPr marL="0" indent="0">
              <a:buNone/>
            </a:pPr>
            <a:r>
              <a:rPr lang="en-US" sz="4000" dirty="0" err="1" smtClean="0"/>
              <a:t>Pada</a:t>
            </a:r>
            <a:r>
              <a:rPr lang="en-US" sz="4000" dirty="0" smtClean="0"/>
              <a:t> </a:t>
            </a:r>
            <a:r>
              <a:rPr lang="en-US" sz="4000" dirty="0" err="1"/>
              <a:t>kotak</a:t>
            </a:r>
            <a:r>
              <a:rPr lang="en-US" sz="4000" dirty="0"/>
              <a:t> </a:t>
            </a:r>
            <a:r>
              <a:rPr lang="en-US" sz="4000" dirty="0" err="1"/>
              <a:t>mata</a:t>
            </a:r>
            <a:r>
              <a:rPr lang="en-US" sz="4000" dirty="0"/>
              <a:t> </a:t>
            </a:r>
            <a:r>
              <a:rPr lang="en-US" sz="4000" dirty="0" err="1" smtClean="0"/>
              <a:t>uan</a:t>
            </a:r>
            <a:r>
              <a:rPr lang="id-ID" sz="4000" dirty="0" smtClean="0"/>
              <a:t>g, </a:t>
            </a:r>
            <a:r>
              <a:rPr lang="en-US" sz="4000" dirty="0" smtClean="0"/>
              <a:t>auditor </a:t>
            </a:r>
            <a:r>
              <a:rPr lang="en-US" sz="4000" dirty="0" err="1"/>
              <a:t>dapat</a:t>
            </a:r>
            <a:r>
              <a:rPr lang="en-US" sz="4000" dirty="0"/>
              <a:t> </a:t>
            </a:r>
            <a:r>
              <a:rPr lang="en-US" sz="4000" dirty="0" err="1"/>
              <a:t>memilih</a:t>
            </a:r>
            <a:r>
              <a:rPr lang="en-US" sz="4000" dirty="0"/>
              <a:t> </a:t>
            </a:r>
            <a:r>
              <a:rPr lang="en-US" sz="4000" dirty="0" err="1"/>
              <a:t>jenis</a:t>
            </a:r>
            <a:r>
              <a:rPr lang="en-US" sz="4000" dirty="0"/>
              <a:t> </a:t>
            </a:r>
            <a:r>
              <a:rPr lang="en-US" sz="4000" dirty="0" err="1"/>
              <a:t>mata</a:t>
            </a:r>
            <a:r>
              <a:rPr lang="en-US" sz="4000" dirty="0"/>
              <a:t> </a:t>
            </a:r>
            <a:r>
              <a:rPr lang="en-US" sz="4000" dirty="0" err="1"/>
              <a:t>uang</a:t>
            </a:r>
            <a:r>
              <a:rPr lang="en-US" sz="4000" dirty="0"/>
              <a:t> RP </a:t>
            </a:r>
            <a:r>
              <a:rPr lang="en-US" sz="4000" dirty="0" err="1"/>
              <a:t>atau</a:t>
            </a:r>
            <a:r>
              <a:rPr lang="en-US" sz="4000" dirty="0"/>
              <a:t> USD </a:t>
            </a:r>
            <a:r>
              <a:rPr lang="en-US" sz="4000" dirty="0" err="1"/>
              <a:t>dengan</a:t>
            </a:r>
            <a:r>
              <a:rPr lang="en-US" sz="4000" dirty="0"/>
              <a:t> </a:t>
            </a:r>
            <a:r>
              <a:rPr lang="en-US" sz="4000" dirty="0" err="1" smtClean="0"/>
              <a:t>menggunakan</a:t>
            </a:r>
            <a:r>
              <a:rPr lang="id-ID" sz="4000" dirty="0" smtClean="0"/>
              <a:t> </a:t>
            </a:r>
            <a:r>
              <a:rPr lang="en-US" sz="4000" dirty="0" err="1" smtClean="0"/>
              <a:t>pilihan</a:t>
            </a:r>
            <a:r>
              <a:rPr lang="en-US" sz="4000" dirty="0" smtClean="0"/>
              <a:t> </a:t>
            </a:r>
            <a:r>
              <a:rPr lang="en-US" sz="4000" dirty="0"/>
              <a:t>dropdown. </a:t>
            </a:r>
            <a:r>
              <a:rPr lang="en-US" sz="4000" dirty="0" err="1"/>
              <a:t>Sedangkan</a:t>
            </a:r>
            <a:r>
              <a:rPr lang="en-US" sz="4000" dirty="0"/>
              <a:t> </a:t>
            </a:r>
            <a:r>
              <a:rPr lang="en-US" sz="4000" dirty="0" err="1"/>
              <a:t>untuk</a:t>
            </a:r>
            <a:r>
              <a:rPr lang="en-US" sz="4000" dirty="0"/>
              <a:t> </a:t>
            </a:r>
            <a:r>
              <a:rPr lang="en-US" sz="4000" dirty="0" err="1"/>
              <a:t>pembulatan</a:t>
            </a:r>
            <a:r>
              <a:rPr lang="en-US" sz="4000" dirty="0"/>
              <a:t>, </a:t>
            </a:r>
            <a:r>
              <a:rPr lang="en-US" sz="4000" dirty="0" err="1"/>
              <a:t>terdapat</a:t>
            </a:r>
            <a:r>
              <a:rPr lang="en-US" sz="4000" dirty="0"/>
              <a:t> 3 </a:t>
            </a:r>
            <a:r>
              <a:rPr lang="en-US" sz="4000" dirty="0" err="1"/>
              <a:t>pilihan</a:t>
            </a:r>
            <a:r>
              <a:rPr lang="en-US" sz="4000" dirty="0"/>
              <a:t> </a:t>
            </a:r>
            <a:r>
              <a:rPr lang="en-US" sz="4000" dirty="0" err="1" smtClean="0"/>
              <a:t>pada</a:t>
            </a:r>
            <a:r>
              <a:rPr lang="id-ID" sz="4000" dirty="0" smtClean="0"/>
              <a:t> </a:t>
            </a:r>
            <a:r>
              <a:rPr lang="en-US" sz="4000" dirty="0" smtClean="0"/>
              <a:t>dropdown </a:t>
            </a:r>
            <a:r>
              <a:rPr lang="en-US" sz="4000" dirty="0" err="1"/>
              <a:t>yaitu</a:t>
            </a:r>
            <a:r>
              <a:rPr lang="en-US" sz="4000" dirty="0"/>
              <a:t> </a:t>
            </a:r>
            <a:r>
              <a:rPr lang="en-US" sz="4000" dirty="0" err="1"/>
              <a:t>satuan</a:t>
            </a:r>
            <a:r>
              <a:rPr lang="en-US" sz="4000" dirty="0"/>
              <a:t> </a:t>
            </a:r>
            <a:r>
              <a:rPr lang="en-US" sz="4000" dirty="0" err="1"/>
              <a:t>penuh</a:t>
            </a:r>
            <a:r>
              <a:rPr lang="en-US" sz="4000" dirty="0"/>
              <a:t>, </a:t>
            </a:r>
            <a:r>
              <a:rPr lang="en-US" sz="4000" dirty="0" err="1"/>
              <a:t>dalam</a:t>
            </a:r>
            <a:r>
              <a:rPr lang="en-US" sz="4000" dirty="0"/>
              <a:t> </a:t>
            </a:r>
            <a:r>
              <a:rPr lang="en-US" sz="4000" dirty="0" err="1"/>
              <a:t>ribuan</a:t>
            </a:r>
            <a:r>
              <a:rPr lang="en-US" sz="4000" dirty="0"/>
              <a:t>, </a:t>
            </a:r>
            <a:r>
              <a:rPr lang="en-US" sz="4000" dirty="0" err="1"/>
              <a:t>dan</a:t>
            </a:r>
            <a:r>
              <a:rPr lang="en-US" sz="4000" dirty="0"/>
              <a:t> </a:t>
            </a:r>
            <a:r>
              <a:rPr lang="en-US" sz="4000" dirty="0" err="1"/>
              <a:t>dalam</a:t>
            </a:r>
            <a:r>
              <a:rPr lang="en-US" sz="4000" dirty="0"/>
              <a:t> </a:t>
            </a:r>
            <a:r>
              <a:rPr lang="en-US" sz="4000" dirty="0" err="1"/>
              <a:t>jutaan</a:t>
            </a:r>
            <a:r>
              <a:rPr lang="en-US" sz="4000" dirty="0"/>
              <a:t>.</a:t>
            </a:r>
          </a:p>
        </p:txBody>
      </p:sp>
    </p:spTree>
    <p:extLst>
      <p:ext uri="{BB962C8B-B14F-4D97-AF65-F5344CB8AC3E}">
        <p14:creationId xmlns:p14="http://schemas.microsoft.com/office/powerpoint/2010/main" val="92164385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Kotak </a:t>
            </a:r>
            <a:r>
              <a:rPr lang="en-US" dirty="0"/>
              <a:t>“</a:t>
            </a:r>
            <a:r>
              <a:rPr lang="en-US" dirty="0" err="1"/>
              <a:t>Klik</a:t>
            </a:r>
            <a:r>
              <a:rPr lang="en-US" dirty="0"/>
              <a:t> </a:t>
            </a:r>
            <a:r>
              <a:rPr lang="en-US" dirty="0" err="1"/>
              <a:t>tambah</a:t>
            </a:r>
            <a:r>
              <a:rPr lang="en-US" dirty="0"/>
              <a:t> Header” </a:t>
            </a:r>
            <a:r>
              <a:rPr lang="en-US" dirty="0" err="1"/>
              <a:t>digunakan</a:t>
            </a:r>
            <a:r>
              <a:rPr lang="en-US" dirty="0"/>
              <a:t> </a:t>
            </a:r>
            <a:r>
              <a:rPr lang="en-US" dirty="0" err="1"/>
              <a:t>untuk</a:t>
            </a:r>
            <a:r>
              <a:rPr lang="en-US" dirty="0"/>
              <a:t> </a:t>
            </a:r>
            <a:r>
              <a:rPr lang="en-US" dirty="0" err="1" smtClean="0"/>
              <a:t>menambah</a:t>
            </a:r>
            <a:r>
              <a:rPr lang="en-US" dirty="0" smtClean="0"/>
              <a:t>/</a:t>
            </a:r>
            <a:r>
              <a:rPr lang="en-US" dirty="0" err="1" smtClean="0"/>
              <a:t>mengubah</a:t>
            </a:r>
            <a:r>
              <a:rPr lang="en-US" dirty="0" smtClean="0"/>
              <a:t>/</a:t>
            </a:r>
            <a:r>
              <a:rPr lang="en-US" dirty="0" err="1" smtClean="0"/>
              <a:t>menghapus</a:t>
            </a:r>
            <a:r>
              <a:rPr lang="en-US" dirty="0" smtClean="0"/>
              <a:t> </a:t>
            </a:r>
            <a:r>
              <a:rPr lang="en-US" dirty="0" err="1"/>
              <a:t>nama</a:t>
            </a:r>
            <a:r>
              <a:rPr lang="en-US" dirty="0"/>
              <a:t> Header </a:t>
            </a:r>
            <a:r>
              <a:rPr lang="en-US" dirty="0" err="1"/>
              <a:t>Akun</a:t>
            </a:r>
            <a:r>
              <a:rPr lang="en-US" dirty="0"/>
              <a:t> </a:t>
            </a:r>
            <a:r>
              <a:rPr lang="en-US" dirty="0" err="1"/>
              <a:t>sesuai</a:t>
            </a:r>
            <a:r>
              <a:rPr lang="en-US" dirty="0"/>
              <a:t> </a:t>
            </a:r>
            <a:r>
              <a:rPr lang="en-US" dirty="0" err="1"/>
              <a:t>dengan</a:t>
            </a:r>
            <a:r>
              <a:rPr lang="en-US" dirty="0"/>
              <a:t> </a:t>
            </a:r>
            <a:r>
              <a:rPr lang="en-US" dirty="0" err="1"/>
              <a:t>kondisi</a:t>
            </a:r>
            <a:r>
              <a:rPr lang="en-US" dirty="0"/>
              <a:t> </a:t>
            </a:r>
            <a:r>
              <a:rPr lang="en-US" dirty="0" err="1"/>
              <a:t>pencatatan</a:t>
            </a:r>
            <a:r>
              <a:rPr lang="en-US" dirty="0"/>
              <a:t> </a:t>
            </a:r>
            <a:r>
              <a:rPr lang="en-US" dirty="0" err="1" smtClean="0"/>
              <a:t>akuntansi</a:t>
            </a:r>
            <a:r>
              <a:rPr lang="id-ID" dirty="0" smtClean="0"/>
              <a:t> </a:t>
            </a:r>
            <a:r>
              <a:rPr lang="en-US" dirty="0" smtClean="0"/>
              <a:t>yang </a:t>
            </a:r>
            <a:r>
              <a:rPr lang="en-US" dirty="0" err="1"/>
              <a:t>ada</a:t>
            </a:r>
            <a:r>
              <a:rPr lang="en-US" dirty="0"/>
              <a:t> di </a:t>
            </a:r>
            <a:r>
              <a:rPr lang="en-US" dirty="0" err="1" smtClean="0"/>
              <a:t>klien</a:t>
            </a:r>
            <a:r>
              <a:rPr lang="en-US" dirty="0" smtClean="0"/>
              <a:t>.</a:t>
            </a:r>
            <a:endParaRPr lang="en-US" dirty="0"/>
          </a:p>
        </p:txBody>
      </p:sp>
    </p:spTree>
    <p:extLst>
      <p:ext uri="{BB962C8B-B14F-4D97-AF65-F5344CB8AC3E}">
        <p14:creationId xmlns:p14="http://schemas.microsoft.com/office/powerpoint/2010/main" val="100306862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err="1"/>
              <a:t>Dalam</a:t>
            </a:r>
            <a:r>
              <a:rPr lang="en-US" dirty="0"/>
              <a:t> </a:t>
            </a:r>
            <a:r>
              <a:rPr lang="en-US" dirty="0" err="1"/>
              <a:t>melakukan</a:t>
            </a:r>
            <a:r>
              <a:rPr lang="en-US" dirty="0"/>
              <a:t> mapping </a:t>
            </a:r>
            <a:r>
              <a:rPr lang="en-US" dirty="0" err="1"/>
              <a:t>saldo</a:t>
            </a:r>
            <a:r>
              <a:rPr lang="en-US" dirty="0"/>
              <a:t> </a:t>
            </a:r>
            <a:r>
              <a:rPr lang="en-US" dirty="0" err="1"/>
              <a:t>laba</a:t>
            </a:r>
            <a:r>
              <a:rPr lang="en-US" dirty="0"/>
              <a:t>/</a:t>
            </a:r>
            <a:r>
              <a:rPr lang="en-US" dirty="0" err="1"/>
              <a:t>laba</a:t>
            </a:r>
            <a:r>
              <a:rPr lang="en-US" dirty="0"/>
              <a:t> </a:t>
            </a:r>
            <a:r>
              <a:rPr lang="en-US" dirty="0" err="1"/>
              <a:t>ditahan</a:t>
            </a:r>
            <a:r>
              <a:rPr lang="en-US" dirty="0"/>
              <a:t>, </a:t>
            </a:r>
            <a:r>
              <a:rPr lang="en-US" dirty="0" err="1"/>
              <a:t>apabila</a:t>
            </a:r>
            <a:r>
              <a:rPr lang="en-US" dirty="0"/>
              <a:t> </a:t>
            </a:r>
            <a:r>
              <a:rPr lang="en-US" dirty="0" err="1"/>
              <a:t>saldo</a:t>
            </a:r>
            <a:r>
              <a:rPr lang="en-US" dirty="0"/>
              <a:t> </a:t>
            </a:r>
            <a:r>
              <a:rPr lang="en-US" dirty="0" err="1" smtClean="0"/>
              <a:t>laba</a:t>
            </a:r>
            <a:r>
              <a:rPr lang="id-ID" dirty="0" smtClean="0"/>
              <a:t> </a:t>
            </a:r>
            <a:r>
              <a:rPr lang="en-US" dirty="0" err="1" smtClean="0"/>
              <a:t>tersebut</a:t>
            </a:r>
            <a:r>
              <a:rPr lang="en-US" dirty="0" smtClean="0"/>
              <a:t> </a:t>
            </a:r>
            <a:r>
              <a:rPr lang="en-US" dirty="0" err="1"/>
              <a:t>terdapat</a:t>
            </a:r>
            <a:r>
              <a:rPr lang="en-US" dirty="0"/>
              <a:t> </a:t>
            </a:r>
            <a:r>
              <a:rPr lang="en-US" dirty="0" err="1"/>
              <a:t>laba</a:t>
            </a:r>
            <a:r>
              <a:rPr lang="en-US" dirty="0"/>
              <a:t>/</a:t>
            </a:r>
            <a:r>
              <a:rPr lang="en-US" dirty="0" err="1"/>
              <a:t>rugi</a:t>
            </a:r>
            <a:r>
              <a:rPr lang="en-US" dirty="0"/>
              <a:t> </a:t>
            </a:r>
            <a:r>
              <a:rPr lang="en-US" dirty="0" err="1"/>
              <a:t>tahun</a:t>
            </a:r>
            <a:r>
              <a:rPr lang="en-US" dirty="0"/>
              <a:t> </a:t>
            </a:r>
            <a:r>
              <a:rPr lang="en-US" dirty="0" err="1"/>
              <a:t>berjalan</a:t>
            </a:r>
            <a:r>
              <a:rPr lang="en-US" dirty="0"/>
              <a:t> </a:t>
            </a:r>
            <a:r>
              <a:rPr lang="en-US" dirty="0" err="1"/>
              <a:t>maka</a:t>
            </a:r>
            <a:r>
              <a:rPr lang="en-US" dirty="0"/>
              <a:t> </a:t>
            </a:r>
            <a:r>
              <a:rPr lang="en-US" dirty="0" err="1"/>
              <a:t>untuk</a:t>
            </a:r>
            <a:r>
              <a:rPr lang="en-US" dirty="0"/>
              <a:t> </a:t>
            </a:r>
            <a:r>
              <a:rPr lang="en-US" dirty="0" err="1"/>
              <a:t>tujuan</a:t>
            </a:r>
            <a:r>
              <a:rPr lang="en-US" dirty="0"/>
              <a:t> </a:t>
            </a:r>
            <a:r>
              <a:rPr lang="en-US" dirty="0" err="1" smtClean="0"/>
              <a:t>pembuatan</a:t>
            </a:r>
            <a:r>
              <a:rPr lang="id-ID" dirty="0" smtClean="0"/>
              <a:t> </a:t>
            </a:r>
            <a:r>
              <a:rPr lang="en-US" dirty="0" smtClean="0"/>
              <a:t>worksheet </a:t>
            </a:r>
            <a:r>
              <a:rPr lang="en-US" dirty="0" err="1"/>
              <a:t>versi</a:t>
            </a:r>
            <a:r>
              <a:rPr lang="en-US" dirty="0"/>
              <a:t> ATLAS </a:t>
            </a:r>
            <a:r>
              <a:rPr lang="en-US" dirty="0" err="1"/>
              <a:t>maka</a:t>
            </a:r>
            <a:r>
              <a:rPr lang="en-US" dirty="0"/>
              <a:t> </a:t>
            </a:r>
            <a:r>
              <a:rPr lang="en-US" dirty="0" err="1"/>
              <a:t>laba</a:t>
            </a:r>
            <a:r>
              <a:rPr lang="en-US" dirty="0"/>
              <a:t>/</a:t>
            </a:r>
            <a:r>
              <a:rPr lang="en-US" dirty="0" err="1"/>
              <a:t>rugi</a:t>
            </a:r>
            <a:r>
              <a:rPr lang="en-US" dirty="0"/>
              <a:t> </a:t>
            </a:r>
            <a:r>
              <a:rPr lang="en-US" dirty="0" err="1"/>
              <a:t>tersebut</a:t>
            </a:r>
            <a:r>
              <a:rPr lang="en-US" dirty="0"/>
              <a:t> </a:t>
            </a:r>
            <a:r>
              <a:rPr lang="en-US" dirty="0" err="1"/>
              <a:t>harus</a:t>
            </a:r>
            <a:r>
              <a:rPr lang="en-US" dirty="0"/>
              <a:t> </a:t>
            </a:r>
            <a:r>
              <a:rPr lang="en-US" dirty="0" err="1"/>
              <a:t>dipisahkan</a:t>
            </a:r>
            <a:r>
              <a:rPr lang="en-US" dirty="0"/>
              <a:t> </a:t>
            </a:r>
            <a:r>
              <a:rPr lang="en-US" dirty="0" err="1"/>
              <a:t>pada</a:t>
            </a:r>
            <a:r>
              <a:rPr lang="en-US" dirty="0"/>
              <a:t> </a:t>
            </a:r>
            <a:r>
              <a:rPr lang="en-US" dirty="0" err="1" smtClean="0"/>
              <a:t>kolom</a:t>
            </a:r>
            <a:r>
              <a:rPr lang="id-ID" dirty="0" smtClean="0"/>
              <a:t> </a:t>
            </a:r>
            <a:r>
              <a:rPr lang="en-US" dirty="0" smtClean="0"/>
              <a:t>“</a:t>
            </a:r>
            <a:r>
              <a:rPr lang="en-US" dirty="0"/>
              <a:t>No </a:t>
            </a:r>
            <a:r>
              <a:rPr lang="en-US" dirty="0" err="1"/>
              <a:t>Akun</a:t>
            </a:r>
            <a:r>
              <a:rPr lang="en-US" dirty="0"/>
              <a:t>” </a:t>
            </a:r>
            <a:r>
              <a:rPr lang="en-US" dirty="0" err="1"/>
              <a:t>dan</a:t>
            </a:r>
            <a:r>
              <a:rPr lang="en-US" dirty="0"/>
              <a:t> “Nama </a:t>
            </a:r>
            <a:r>
              <a:rPr lang="en-US" dirty="0" err="1"/>
              <a:t>Akun</a:t>
            </a:r>
            <a:r>
              <a:rPr lang="en-US" dirty="0"/>
              <a:t>”. </a:t>
            </a:r>
            <a:r>
              <a:rPr lang="en-US" dirty="0" err="1"/>
              <a:t>Sejalan</a:t>
            </a:r>
            <a:r>
              <a:rPr lang="en-US" dirty="0"/>
              <a:t> </a:t>
            </a:r>
            <a:r>
              <a:rPr lang="en-US" dirty="0" err="1"/>
              <a:t>hal</a:t>
            </a:r>
            <a:r>
              <a:rPr lang="en-US" dirty="0"/>
              <a:t> </a:t>
            </a:r>
            <a:r>
              <a:rPr lang="en-US" dirty="0" err="1"/>
              <a:t>tersebut</a:t>
            </a:r>
            <a:r>
              <a:rPr lang="en-US" dirty="0"/>
              <a:t>, </a:t>
            </a:r>
            <a:r>
              <a:rPr lang="en-US" dirty="0" err="1"/>
              <a:t>nama</a:t>
            </a:r>
            <a:r>
              <a:rPr lang="en-US" dirty="0"/>
              <a:t> </a:t>
            </a:r>
            <a:r>
              <a:rPr lang="en-US" dirty="0" err="1"/>
              <a:t>akun</a:t>
            </a:r>
            <a:r>
              <a:rPr lang="en-US" dirty="0"/>
              <a:t> </a:t>
            </a:r>
            <a:r>
              <a:rPr lang="en-US" dirty="0" err="1"/>
              <a:t>pada</a:t>
            </a:r>
            <a:r>
              <a:rPr lang="en-US" dirty="0"/>
              <a:t> </a:t>
            </a:r>
            <a:r>
              <a:rPr lang="en-US" dirty="0" err="1" smtClean="0"/>
              <a:t>kolom</a:t>
            </a:r>
            <a:r>
              <a:rPr lang="id-ID" dirty="0" smtClean="0"/>
              <a:t> </a:t>
            </a:r>
            <a:r>
              <a:rPr lang="en-US" dirty="0" smtClean="0"/>
              <a:t>“</a:t>
            </a:r>
            <a:r>
              <a:rPr lang="en-US" dirty="0"/>
              <a:t>Mapping Header </a:t>
            </a:r>
            <a:r>
              <a:rPr lang="en-US" dirty="0" err="1"/>
              <a:t>akun</a:t>
            </a:r>
            <a:r>
              <a:rPr lang="en-US" dirty="0"/>
              <a:t>” </a:t>
            </a:r>
            <a:r>
              <a:rPr lang="en-US" dirty="0" err="1"/>
              <a:t>harus</a:t>
            </a:r>
            <a:r>
              <a:rPr lang="en-US" dirty="0"/>
              <a:t> </a:t>
            </a:r>
            <a:r>
              <a:rPr lang="en-US" dirty="0" err="1"/>
              <a:t>sama</a:t>
            </a:r>
            <a:r>
              <a:rPr lang="en-US" dirty="0"/>
              <a:t> </a:t>
            </a:r>
            <a:r>
              <a:rPr lang="en-US" dirty="0" err="1"/>
              <a:t>dengan</a:t>
            </a:r>
            <a:r>
              <a:rPr lang="en-US" dirty="0"/>
              <a:t> </a:t>
            </a:r>
            <a:r>
              <a:rPr lang="en-US" dirty="0" err="1"/>
              <a:t>nama</a:t>
            </a:r>
            <a:r>
              <a:rPr lang="en-US" dirty="0"/>
              <a:t> </a:t>
            </a:r>
            <a:r>
              <a:rPr lang="en-US" dirty="0" err="1"/>
              <a:t>akun</a:t>
            </a:r>
            <a:r>
              <a:rPr lang="en-US" dirty="0"/>
              <a:t> </a:t>
            </a:r>
            <a:r>
              <a:rPr lang="en-US" dirty="0" err="1"/>
              <a:t>pada</a:t>
            </a:r>
            <a:r>
              <a:rPr lang="en-US" dirty="0"/>
              <a:t> </a:t>
            </a:r>
            <a:r>
              <a:rPr lang="en-US" dirty="0" err="1"/>
              <a:t>kolom</a:t>
            </a:r>
            <a:r>
              <a:rPr lang="en-US" dirty="0"/>
              <a:t> “</a:t>
            </a:r>
            <a:r>
              <a:rPr lang="en-US" dirty="0" smtClean="0"/>
              <a:t>Nama</a:t>
            </a:r>
            <a:r>
              <a:rPr lang="id-ID" dirty="0" smtClean="0"/>
              <a:t> </a:t>
            </a:r>
            <a:r>
              <a:rPr lang="en-US" dirty="0" err="1" smtClean="0"/>
              <a:t>Akun</a:t>
            </a:r>
            <a:r>
              <a:rPr lang="en-US" dirty="0"/>
              <a:t>”.</a:t>
            </a:r>
          </a:p>
        </p:txBody>
      </p:sp>
    </p:spTree>
    <p:extLst>
      <p:ext uri="{BB962C8B-B14F-4D97-AF65-F5344CB8AC3E}">
        <p14:creationId xmlns:p14="http://schemas.microsoft.com/office/powerpoint/2010/main" val="123407100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0" y="0"/>
            <a:ext cx="10515600" cy="1325563"/>
          </a:xfrm>
        </p:spPr>
        <p:txBody>
          <a:bodyPr/>
          <a:lstStyle/>
          <a:p>
            <a:r>
              <a:rPr lang="en-US" dirty="0"/>
              <a:t>Others Comprehensive Income (OCI)</a:t>
            </a:r>
          </a:p>
        </p:txBody>
      </p:sp>
      <p:sp>
        <p:nvSpPr>
          <p:cNvPr id="3" name="Content Placeholder 2"/>
          <p:cNvSpPr>
            <a:spLocks noGrp="1"/>
          </p:cNvSpPr>
          <p:nvPr>
            <p:ph idx="1"/>
          </p:nvPr>
        </p:nvSpPr>
        <p:spPr>
          <a:xfrm>
            <a:off x="1676400" y="1325563"/>
            <a:ext cx="10515600" cy="4351338"/>
          </a:xfrm>
        </p:spPr>
        <p:txBody>
          <a:bodyPr>
            <a:noAutofit/>
          </a:bodyPr>
          <a:lstStyle/>
          <a:p>
            <a:pPr marL="0" indent="0">
              <a:buNone/>
            </a:pPr>
            <a:r>
              <a:rPr lang="en-US" dirty="0" err="1"/>
              <a:t>Ketika</a:t>
            </a:r>
            <a:r>
              <a:rPr lang="en-US" dirty="0"/>
              <a:t> auditor </a:t>
            </a:r>
            <a:r>
              <a:rPr lang="en-US" dirty="0" err="1"/>
              <a:t>melakukan</a:t>
            </a:r>
            <a:r>
              <a:rPr lang="en-US" dirty="0"/>
              <a:t> mapping </a:t>
            </a:r>
            <a:r>
              <a:rPr lang="en-US" dirty="0" err="1"/>
              <a:t>nama</a:t>
            </a:r>
            <a:r>
              <a:rPr lang="en-US" dirty="0"/>
              <a:t> </a:t>
            </a:r>
            <a:r>
              <a:rPr lang="en-US" dirty="0" err="1"/>
              <a:t>akun</a:t>
            </a:r>
            <a:r>
              <a:rPr lang="en-US" dirty="0"/>
              <a:t> </a:t>
            </a:r>
            <a:r>
              <a:rPr lang="en-US" dirty="0" err="1"/>
              <a:t>atas</a:t>
            </a:r>
            <a:r>
              <a:rPr lang="en-US" dirty="0"/>
              <a:t> </a:t>
            </a:r>
            <a:r>
              <a:rPr lang="en-US" dirty="0" err="1"/>
              <a:t>beberapa</a:t>
            </a:r>
            <a:r>
              <a:rPr lang="en-US" dirty="0"/>
              <a:t> </a:t>
            </a:r>
            <a:r>
              <a:rPr lang="en-US" dirty="0" err="1"/>
              <a:t>komponen</a:t>
            </a:r>
            <a:r>
              <a:rPr lang="en-US" dirty="0"/>
              <a:t> </a:t>
            </a:r>
            <a:r>
              <a:rPr lang="en-US" dirty="0" smtClean="0"/>
              <a:t>yang</a:t>
            </a:r>
            <a:r>
              <a:rPr lang="id-ID" dirty="0" smtClean="0"/>
              <a:t> </a:t>
            </a:r>
            <a:r>
              <a:rPr lang="en-US" dirty="0" err="1" smtClean="0"/>
              <a:t>termasuk</a:t>
            </a:r>
            <a:r>
              <a:rPr lang="en-US" dirty="0" smtClean="0"/>
              <a:t> </a:t>
            </a:r>
            <a:r>
              <a:rPr lang="en-US" dirty="0"/>
              <a:t>Others Comprehensive Income (OCI) </a:t>
            </a:r>
            <a:r>
              <a:rPr lang="en-US" dirty="0" err="1"/>
              <a:t>maka</a:t>
            </a:r>
            <a:r>
              <a:rPr lang="en-US" dirty="0"/>
              <a:t> mapping </a:t>
            </a:r>
            <a:r>
              <a:rPr lang="en-US" dirty="0" err="1"/>
              <a:t>kelompok</a:t>
            </a:r>
            <a:r>
              <a:rPr lang="en-US" dirty="0"/>
              <a:t> </a:t>
            </a:r>
            <a:r>
              <a:rPr lang="en-US" dirty="0" err="1" smtClean="0"/>
              <a:t>akun</a:t>
            </a:r>
            <a:r>
              <a:rPr lang="id-ID" dirty="0" smtClean="0"/>
              <a:t> </a:t>
            </a:r>
            <a:r>
              <a:rPr lang="en-US" dirty="0" err="1" smtClean="0"/>
              <a:t>dan</a:t>
            </a:r>
            <a:r>
              <a:rPr lang="en-US" dirty="0" smtClean="0"/>
              <a:t> </a:t>
            </a:r>
            <a:r>
              <a:rPr lang="en-US" dirty="0"/>
              <a:t>mapping header </a:t>
            </a:r>
            <a:r>
              <a:rPr lang="en-US" dirty="0" err="1"/>
              <a:t>akun</a:t>
            </a:r>
            <a:r>
              <a:rPr lang="en-US" dirty="0"/>
              <a:t> </a:t>
            </a:r>
            <a:r>
              <a:rPr lang="en-US" dirty="0" err="1"/>
              <a:t>harus</a:t>
            </a:r>
            <a:r>
              <a:rPr lang="en-US" dirty="0"/>
              <a:t> </a:t>
            </a:r>
            <a:r>
              <a:rPr lang="en-US" dirty="0" err="1"/>
              <a:t>menggunakan</a:t>
            </a:r>
            <a:r>
              <a:rPr lang="en-US" dirty="0"/>
              <a:t> </a:t>
            </a:r>
            <a:r>
              <a:rPr lang="en-US" dirty="0" err="1"/>
              <a:t>nama</a:t>
            </a:r>
            <a:r>
              <a:rPr lang="en-US" dirty="0"/>
              <a:t> yang </a:t>
            </a:r>
            <a:r>
              <a:rPr lang="en-US" dirty="0" err="1"/>
              <a:t>sama</a:t>
            </a:r>
            <a:r>
              <a:rPr lang="en-US" dirty="0"/>
              <a:t>.</a:t>
            </a:r>
          </a:p>
          <a:p>
            <a:pPr marL="0" indent="0">
              <a:buNone/>
            </a:pPr>
            <a:r>
              <a:rPr lang="id-ID" dirty="0" smtClean="0"/>
              <a:t>C</a:t>
            </a:r>
            <a:r>
              <a:rPr lang="en-US" dirty="0" err="1" smtClean="0"/>
              <a:t>ontoh</a:t>
            </a:r>
            <a:r>
              <a:rPr lang="en-US" dirty="0"/>
              <a:t>: </a:t>
            </a:r>
            <a:r>
              <a:rPr lang="en-US" dirty="0" err="1"/>
              <a:t>apabila</a:t>
            </a:r>
            <a:r>
              <a:rPr lang="en-US" dirty="0"/>
              <a:t> </a:t>
            </a:r>
            <a:r>
              <a:rPr lang="en-US" dirty="0" err="1"/>
              <a:t>nama</a:t>
            </a:r>
            <a:r>
              <a:rPr lang="en-US" dirty="0"/>
              <a:t> </a:t>
            </a:r>
            <a:r>
              <a:rPr lang="en-US" dirty="0" err="1"/>
              <a:t>akun</a:t>
            </a:r>
            <a:r>
              <a:rPr lang="en-US" dirty="0"/>
              <a:t> </a:t>
            </a:r>
            <a:r>
              <a:rPr lang="en-US" dirty="0" err="1"/>
              <a:t>pada</a:t>
            </a:r>
            <a:r>
              <a:rPr lang="en-US" dirty="0"/>
              <a:t> </a:t>
            </a:r>
            <a:r>
              <a:rPr lang="en-US" dirty="0" err="1"/>
              <a:t>laporan</a:t>
            </a:r>
            <a:r>
              <a:rPr lang="en-US" dirty="0"/>
              <a:t> </a:t>
            </a:r>
            <a:r>
              <a:rPr lang="en-US" dirty="0" err="1"/>
              <a:t>keuangan</a:t>
            </a:r>
            <a:r>
              <a:rPr lang="en-US" dirty="0"/>
              <a:t> </a:t>
            </a:r>
            <a:r>
              <a:rPr lang="en-US" dirty="0" err="1"/>
              <a:t>manajemen</a:t>
            </a:r>
            <a:r>
              <a:rPr lang="en-US" dirty="0"/>
              <a:t> </a:t>
            </a:r>
            <a:r>
              <a:rPr lang="en-US" dirty="0" err="1" smtClean="0"/>
              <a:t>terdapat</a:t>
            </a:r>
            <a:r>
              <a:rPr lang="id-ID" dirty="0" smtClean="0"/>
              <a:t> </a:t>
            </a:r>
            <a:r>
              <a:rPr lang="en-US" dirty="0" err="1" smtClean="0"/>
              <a:t>beberapa</a:t>
            </a:r>
            <a:r>
              <a:rPr lang="en-US" dirty="0" smtClean="0"/>
              <a:t> </a:t>
            </a:r>
            <a:r>
              <a:rPr lang="en-US" dirty="0" err="1"/>
              <a:t>komponen</a:t>
            </a:r>
            <a:r>
              <a:rPr lang="en-US" dirty="0"/>
              <a:t> yang </a:t>
            </a:r>
            <a:r>
              <a:rPr lang="en-US" dirty="0" err="1"/>
              <a:t>termasuk</a:t>
            </a:r>
            <a:r>
              <a:rPr lang="en-US" dirty="0"/>
              <a:t> OCI </a:t>
            </a:r>
            <a:r>
              <a:rPr lang="en-US" dirty="0" err="1"/>
              <a:t>antara</a:t>
            </a:r>
            <a:r>
              <a:rPr lang="en-US" dirty="0"/>
              <a:t> lain </a:t>
            </a:r>
            <a:r>
              <a:rPr lang="en-US" dirty="0" err="1"/>
              <a:t>kenaikan</a:t>
            </a:r>
            <a:r>
              <a:rPr lang="en-US" dirty="0"/>
              <a:t>/</a:t>
            </a:r>
            <a:r>
              <a:rPr lang="en-US" dirty="0" err="1"/>
              <a:t>penurunan</a:t>
            </a:r>
            <a:r>
              <a:rPr lang="en-US" dirty="0"/>
              <a:t> </a:t>
            </a:r>
            <a:r>
              <a:rPr lang="en-US" dirty="0" err="1" smtClean="0"/>
              <a:t>nilai</a:t>
            </a:r>
            <a:r>
              <a:rPr lang="id-ID" dirty="0" smtClean="0"/>
              <a:t> </a:t>
            </a:r>
            <a:r>
              <a:rPr lang="en-US" dirty="0" err="1" smtClean="0"/>
              <a:t>wajar</a:t>
            </a:r>
            <a:r>
              <a:rPr lang="en-US" dirty="0" smtClean="0"/>
              <a:t> </a:t>
            </a:r>
            <a:r>
              <a:rPr lang="en-US" dirty="0" err="1"/>
              <a:t>atas</a:t>
            </a:r>
            <a:r>
              <a:rPr lang="en-US" dirty="0"/>
              <a:t> </a:t>
            </a:r>
            <a:r>
              <a:rPr lang="en-US" dirty="0" err="1"/>
              <a:t>investasi</a:t>
            </a:r>
            <a:r>
              <a:rPr lang="en-US" dirty="0"/>
              <a:t> Available For Sale (AFS), </a:t>
            </a:r>
            <a:r>
              <a:rPr lang="en-US" dirty="0" err="1"/>
              <a:t>kenaikan</a:t>
            </a:r>
            <a:r>
              <a:rPr lang="en-US" dirty="0"/>
              <a:t>/</a:t>
            </a:r>
            <a:r>
              <a:rPr lang="en-US" dirty="0" err="1"/>
              <a:t>penurunan</a:t>
            </a:r>
            <a:r>
              <a:rPr lang="en-US" dirty="0"/>
              <a:t> </a:t>
            </a:r>
            <a:r>
              <a:rPr lang="en-US" dirty="0" err="1"/>
              <a:t>nilai</a:t>
            </a:r>
            <a:r>
              <a:rPr lang="en-US" dirty="0"/>
              <a:t> </a:t>
            </a:r>
            <a:r>
              <a:rPr lang="en-US" dirty="0" err="1" smtClean="0"/>
              <a:t>wajar</a:t>
            </a:r>
            <a:r>
              <a:rPr lang="id-ID" dirty="0" smtClean="0"/>
              <a:t> </a:t>
            </a:r>
            <a:r>
              <a:rPr lang="en-US" dirty="0" err="1" smtClean="0"/>
              <a:t>atas</a:t>
            </a:r>
            <a:r>
              <a:rPr lang="en-US" dirty="0" smtClean="0"/>
              <a:t> </a:t>
            </a:r>
            <a:r>
              <a:rPr lang="en-US" dirty="0" err="1"/>
              <a:t>revaluasi</a:t>
            </a:r>
            <a:r>
              <a:rPr lang="en-US" dirty="0"/>
              <a:t> </a:t>
            </a:r>
            <a:r>
              <a:rPr lang="en-US" dirty="0" err="1"/>
              <a:t>aset</a:t>
            </a:r>
            <a:r>
              <a:rPr lang="en-US" dirty="0"/>
              <a:t>, </a:t>
            </a:r>
            <a:r>
              <a:rPr lang="en-US" dirty="0" err="1"/>
              <a:t>dan</a:t>
            </a:r>
            <a:r>
              <a:rPr lang="en-US" dirty="0"/>
              <a:t> </a:t>
            </a:r>
            <a:r>
              <a:rPr lang="en-US" dirty="0" err="1"/>
              <a:t>kenaikan</a:t>
            </a:r>
            <a:r>
              <a:rPr lang="en-US" dirty="0"/>
              <a:t>/</a:t>
            </a:r>
            <a:r>
              <a:rPr lang="en-US" dirty="0" err="1"/>
              <a:t>penurunan</a:t>
            </a:r>
            <a:r>
              <a:rPr lang="en-US" dirty="0"/>
              <a:t> </a:t>
            </a:r>
            <a:r>
              <a:rPr lang="en-US" dirty="0" err="1"/>
              <a:t>nilai</a:t>
            </a:r>
            <a:r>
              <a:rPr lang="en-US" dirty="0"/>
              <a:t> </a:t>
            </a:r>
            <a:r>
              <a:rPr lang="en-US" dirty="0" err="1"/>
              <a:t>aktuaria</a:t>
            </a:r>
            <a:r>
              <a:rPr lang="en-US" dirty="0"/>
              <a:t> </a:t>
            </a:r>
            <a:r>
              <a:rPr lang="en-US" dirty="0" err="1"/>
              <a:t>imbalan</a:t>
            </a:r>
            <a:r>
              <a:rPr lang="en-US" dirty="0"/>
              <a:t> </a:t>
            </a:r>
            <a:r>
              <a:rPr lang="en-US" dirty="0" err="1"/>
              <a:t>kerja</a:t>
            </a:r>
            <a:r>
              <a:rPr lang="en-US" dirty="0"/>
              <a:t>. </a:t>
            </a:r>
            <a:r>
              <a:rPr lang="en-US" dirty="0" err="1" smtClean="0"/>
              <a:t>Atas</a:t>
            </a:r>
            <a:r>
              <a:rPr lang="id-ID" dirty="0" smtClean="0"/>
              <a:t> </a:t>
            </a:r>
            <a:r>
              <a:rPr lang="en-US" dirty="0" smtClean="0"/>
              <a:t>3 </a:t>
            </a:r>
            <a:r>
              <a:rPr lang="en-US" dirty="0"/>
              <a:t>(</a:t>
            </a:r>
            <a:r>
              <a:rPr lang="en-US" dirty="0" err="1"/>
              <a:t>tiga</a:t>
            </a:r>
            <a:r>
              <a:rPr lang="en-US" dirty="0"/>
              <a:t>) </a:t>
            </a:r>
            <a:r>
              <a:rPr lang="en-US" dirty="0" err="1"/>
              <a:t>akun</a:t>
            </a:r>
            <a:r>
              <a:rPr lang="en-US" dirty="0"/>
              <a:t> </a:t>
            </a:r>
            <a:r>
              <a:rPr lang="en-US" dirty="0" err="1"/>
              <a:t>tersebut</a:t>
            </a:r>
            <a:r>
              <a:rPr lang="en-US" dirty="0"/>
              <a:t>, auditor </a:t>
            </a:r>
            <a:r>
              <a:rPr lang="en-US" dirty="0" err="1"/>
              <a:t>harus</a:t>
            </a:r>
            <a:r>
              <a:rPr lang="en-US" dirty="0"/>
              <a:t> </a:t>
            </a:r>
            <a:r>
              <a:rPr lang="en-US" dirty="0" err="1"/>
              <a:t>melakukan</a:t>
            </a:r>
            <a:r>
              <a:rPr lang="en-US" dirty="0"/>
              <a:t> mapping </a:t>
            </a:r>
            <a:r>
              <a:rPr lang="en-US" dirty="0" err="1"/>
              <a:t>akun</a:t>
            </a:r>
            <a:r>
              <a:rPr lang="en-US" dirty="0"/>
              <a:t> </a:t>
            </a:r>
            <a:r>
              <a:rPr lang="en-US" dirty="0" err="1" smtClean="0"/>
              <a:t>dengan</a:t>
            </a:r>
            <a:r>
              <a:rPr lang="id-ID" dirty="0" smtClean="0"/>
              <a:t> </a:t>
            </a:r>
            <a:r>
              <a:rPr lang="en-US" dirty="0" err="1" smtClean="0"/>
              <a:t>memilih</a:t>
            </a:r>
            <a:r>
              <a:rPr lang="en-US" dirty="0" smtClean="0"/>
              <a:t> </a:t>
            </a:r>
            <a:r>
              <a:rPr lang="en-US" dirty="0" err="1"/>
              <a:t>akun</a:t>
            </a:r>
            <a:r>
              <a:rPr lang="en-US" dirty="0"/>
              <a:t> “KOMPREHENSIF LAINNYA” yang </a:t>
            </a:r>
            <a:r>
              <a:rPr lang="en-US" dirty="0" err="1"/>
              <a:t>telah</a:t>
            </a:r>
            <a:r>
              <a:rPr lang="en-US" dirty="0"/>
              <a:t> </a:t>
            </a:r>
            <a:r>
              <a:rPr lang="en-US" dirty="0" err="1"/>
              <a:t>tersedia</a:t>
            </a:r>
            <a:r>
              <a:rPr lang="en-US" dirty="0"/>
              <a:t>. </a:t>
            </a:r>
            <a:r>
              <a:rPr lang="en-US" dirty="0" err="1" smtClean="0"/>
              <a:t>Sedangkan</a:t>
            </a:r>
            <a:r>
              <a:rPr lang="id-ID" dirty="0" smtClean="0"/>
              <a:t> </a:t>
            </a:r>
            <a:r>
              <a:rPr lang="en-US" dirty="0" err="1" smtClean="0"/>
              <a:t>untuk</a:t>
            </a:r>
            <a:r>
              <a:rPr lang="en-US" dirty="0" smtClean="0"/>
              <a:t> </a:t>
            </a:r>
            <a:r>
              <a:rPr lang="en-US" dirty="0"/>
              <a:t>mapping header </a:t>
            </a:r>
            <a:r>
              <a:rPr lang="en-US" dirty="0" err="1"/>
              <a:t>akun</a:t>
            </a:r>
            <a:r>
              <a:rPr lang="en-US" dirty="0"/>
              <a:t>, auditor </a:t>
            </a:r>
            <a:r>
              <a:rPr lang="en-US" dirty="0" err="1"/>
              <a:t>harus</a:t>
            </a:r>
            <a:r>
              <a:rPr lang="en-US" dirty="0"/>
              <a:t> </a:t>
            </a:r>
            <a:r>
              <a:rPr lang="en-US" dirty="0" err="1"/>
              <a:t>memilih</a:t>
            </a:r>
            <a:r>
              <a:rPr lang="en-US" dirty="0"/>
              <a:t> 1 (</a:t>
            </a:r>
            <a:r>
              <a:rPr lang="en-US" dirty="0" err="1"/>
              <a:t>satu</a:t>
            </a:r>
            <a:r>
              <a:rPr lang="en-US" dirty="0"/>
              <a:t>) </a:t>
            </a:r>
            <a:r>
              <a:rPr lang="en-US" dirty="0" err="1"/>
              <a:t>nama</a:t>
            </a:r>
            <a:r>
              <a:rPr lang="en-US" dirty="0"/>
              <a:t> </a:t>
            </a:r>
            <a:r>
              <a:rPr lang="en-US" dirty="0" smtClean="0"/>
              <a:t>header</a:t>
            </a:r>
            <a:r>
              <a:rPr lang="id-ID" dirty="0" smtClean="0"/>
              <a:t> </a:t>
            </a:r>
            <a:r>
              <a:rPr lang="en-US" dirty="0" err="1" smtClean="0"/>
              <a:t>akun</a:t>
            </a:r>
            <a:r>
              <a:rPr lang="en-US" dirty="0" smtClean="0"/>
              <a:t> </a:t>
            </a:r>
            <a:r>
              <a:rPr lang="en-US" dirty="0" err="1"/>
              <a:t>sebagai</a:t>
            </a:r>
            <a:r>
              <a:rPr lang="en-US" dirty="0"/>
              <a:t> mapping </a:t>
            </a:r>
            <a:r>
              <a:rPr lang="en-US" dirty="0" err="1"/>
              <a:t>dari</a:t>
            </a:r>
            <a:r>
              <a:rPr lang="en-US" dirty="0"/>
              <a:t> 3 (</a:t>
            </a:r>
            <a:r>
              <a:rPr lang="en-US" dirty="0" err="1"/>
              <a:t>tiga</a:t>
            </a:r>
            <a:r>
              <a:rPr lang="en-US" dirty="0"/>
              <a:t>) </a:t>
            </a:r>
            <a:r>
              <a:rPr lang="en-US" dirty="0" err="1"/>
              <a:t>akun</a:t>
            </a:r>
            <a:r>
              <a:rPr lang="en-US" dirty="0"/>
              <a:t> </a:t>
            </a:r>
            <a:r>
              <a:rPr lang="en-US" dirty="0" err="1"/>
              <a:t>komprehensif</a:t>
            </a:r>
            <a:r>
              <a:rPr lang="en-US" dirty="0"/>
              <a:t> </a:t>
            </a:r>
            <a:r>
              <a:rPr lang="en-US" dirty="0" err="1"/>
              <a:t>lainnya</a:t>
            </a:r>
            <a:endParaRPr lang="en-US" dirty="0"/>
          </a:p>
        </p:txBody>
      </p:sp>
    </p:spTree>
    <p:extLst>
      <p:ext uri="{BB962C8B-B14F-4D97-AF65-F5344CB8AC3E}">
        <p14:creationId xmlns:p14="http://schemas.microsoft.com/office/powerpoint/2010/main" val="359921666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3"/>
          <a:stretch>
            <a:fillRect/>
          </a:stretch>
        </p:blipFill>
        <p:spPr>
          <a:xfrm>
            <a:off x="3067050" y="2005012"/>
            <a:ext cx="6057900" cy="2847975"/>
          </a:xfrm>
          <a:prstGeom prst="rect">
            <a:avLst/>
          </a:prstGeom>
        </p:spPr>
      </p:pic>
    </p:spTree>
    <p:extLst>
      <p:ext uri="{BB962C8B-B14F-4D97-AF65-F5344CB8AC3E}">
        <p14:creationId xmlns:p14="http://schemas.microsoft.com/office/powerpoint/2010/main" val="185070204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394063" y="388710"/>
            <a:ext cx="10515600" cy="4351338"/>
          </a:xfrm>
        </p:spPr>
        <p:txBody>
          <a:bodyPr>
            <a:noAutofit/>
          </a:bodyPr>
          <a:lstStyle/>
          <a:p>
            <a:pPr marL="0" indent="0">
              <a:buNone/>
            </a:pPr>
            <a:r>
              <a:rPr lang="en-US" sz="3600" dirty="0" err="1"/>
              <a:t>Setelah</a:t>
            </a:r>
            <a:r>
              <a:rPr lang="en-US" sz="3600" dirty="0"/>
              <a:t> auditor </a:t>
            </a:r>
            <a:r>
              <a:rPr lang="en-US" sz="3600" dirty="0" err="1"/>
              <a:t>melakukan</a:t>
            </a:r>
            <a:r>
              <a:rPr lang="en-US" sz="3600" dirty="0"/>
              <a:t> mapping </a:t>
            </a:r>
            <a:r>
              <a:rPr lang="en-US" sz="3600" dirty="0" err="1"/>
              <a:t>akun</a:t>
            </a:r>
            <a:r>
              <a:rPr lang="en-US" sz="3600" dirty="0"/>
              <a:t>, auditor </a:t>
            </a:r>
            <a:r>
              <a:rPr lang="en-US" sz="3600" dirty="0" err="1"/>
              <a:t>memasukkan</a:t>
            </a:r>
            <a:r>
              <a:rPr lang="en-US" sz="3600" dirty="0"/>
              <a:t> </a:t>
            </a:r>
            <a:r>
              <a:rPr lang="en-US" sz="3600" dirty="0" err="1"/>
              <a:t>saldo</a:t>
            </a:r>
            <a:r>
              <a:rPr lang="en-US" sz="3600" dirty="0"/>
              <a:t> </a:t>
            </a:r>
            <a:r>
              <a:rPr lang="en-US" sz="3600" dirty="0" err="1" smtClean="0"/>
              <a:t>akun</a:t>
            </a:r>
            <a:r>
              <a:rPr lang="id-ID" sz="3600" dirty="0" smtClean="0"/>
              <a:t> </a:t>
            </a:r>
            <a:r>
              <a:rPr lang="en-US" sz="3600" dirty="0" err="1" smtClean="0"/>
              <a:t>pada</a:t>
            </a:r>
            <a:r>
              <a:rPr lang="en-US" sz="3600" dirty="0" smtClean="0"/>
              <a:t> </a:t>
            </a:r>
            <a:r>
              <a:rPr lang="en-US" sz="3600" dirty="0" err="1"/>
              <a:t>kolom</a:t>
            </a:r>
            <a:r>
              <a:rPr lang="en-US" sz="3600" dirty="0"/>
              <a:t> </a:t>
            </a:r>
            <a:r>
              <a:rPr lang="en-US" sz="3600" dirty="0" err="1"/>
              <a:t>berwarna</a:t>
            </a:r>
            <a:r>
              <a:rPr lang="en-US" sz="3600" dirty="0"/>
              <a:t> </a:t>
            </a:r>
            <a:r>
              <a:rPr lang="en-US" sz="3600" dirty="0" err="1"/>
              <a:t>kuning</a:t>
            </a:r>
            <a:r>
              <a:rPr lang="en-US" sz="3600" dirty="0"/>
              <a:t> </a:t>
            </a:r>
            <a:r>
              <a:rPr lang="en-US" sz="3600" dirty="0" err="1"/>
              <a:t>sesuai</a:t>
            </a:r>
            <a:r>
              <a:rPr lang="en-US" sz="3600" dirty="0"/>
              <a:t> </a:t>
            </a:r>
            <a:r>
              <a:rPr lang="en-US" sz="3600" dirty="0" err="1"/>
              <a:t>tanggal</a:t>
            </a:r>
            <a:r>
              <a:rPr lang="en-US" sz="3600" dirty="0"/>
              <a:t> </a:t>
            </a:r>
            <a:r>
              <a:rPr lang="en-US" sz="3600" dirty="0" err="1"/>
              <a:t>posisi</a:t>
            </a:r>
            <a:r>
              <a:rPr lang="en-US" sz="3600" dirty="0"/>
              <a:t> </a:t>
            </a:r>
            <a:r>
              <a:rPr lang="en-US" sz="3600" dirty="0" err="1" smtClean="0"/>
              <a:t>keuangan</a:t>
            </a:r>
            <a:r>
              <a:rPr lang="en-US" sz="3600" dirty="0" smtClean="0"/>
              <a:t>.</a:t>
            </a:r>
            <a:endParaRPr lang="en-US" sz="3600" dirty="0"/>
          </a:p>
          <a:p>
            <a:pPr marL="0" indent="0">
              <a:buNone/>
            </a:pPr>
            <a:r>
              <a:rPr lang="en-US" sz="3600" dirty="0" err="1"/>
              <a:t>Angka</a:t>
            </a:r>
            <a:r>
              <a:rPr lang="en-US" sz="3600" dirty="0"/>
              <a:t> yang </a:t>
            </a:r>
            <a:r>
              <a:rPr lang="en-US" sz="3600" dirty="0" err="1"/>
              <a:t>dimasukkan</a:t>
            </a:r>
            <a:r>
              <a:rPr lang="en-US" sz="3600" dirty="0"/>
              <a:t> </a:t>
            </a:r>
            <a:r>
              <a:rPr lang="en-US" sz="3600" dirty="0" err="1"/>
              <a:t>pada</a:t>
            </a:r>
            <a:r>
              <a:rPr lang="en-US" sz="3600" dirty="0"/>
              <a:t> </a:t>
            </a:r>
            <a:r>
              <a:rPr lang="en-US" sz="3600" dirty="0" err="1"/>
              <a:t>kolom</a:t>
            </a:r>
            <a:r>
              <a:rPr lang="en-US" sz="3600" dirty="0"/>
              <a:t> “INPUT ANGKA” </a:t>
            </a:r>
            <a:r>
              <a:rPr lang="en-US" sz="3600" dirty="0" err="1"/>
              <a:t>menggunakan</a:t>
            </a:r>
            <a:r>
              <a:rPr lang="en-US" sz="3600" dirty="0"/>
              <a:t> </a:t>
            </a:r>
            <a:r>
              <a:rPr lang="en-US" sz="3600" dirty="0" err="1" smtClean="0"/>
              <a:t>angka</a:t>
            </a:r>
            <a:r>
              <a:rPr lang="id-ID" sz="3600" dirty="0" smtClean="0"/>
              <a:t> </a:t>
            </a:r>
            <a:r>
              <a:rPr lang="en-US" sz="3600" dirty="0" err="1" smtClean="0"/>
              <a:t>absolut</a:t>
            </a:r>
            <a:r>
              <a:rPr lang="en-US" sz="3600" dirty="0" smtClean="0"/>
              <a:t> </a:t>
            </a:r>
            <a:r>
              <a:rPr lang="en-US" sz="3600" dirty="0"/>
              <a:t>(</a:t>
            </a:r>
            <a:r>
              <a:rPr lang="en-US" sz="3600" dirty="0" err="1"/>
              <a:t>mengabaikan</a:t>
            </a:r>
            <a:r>
              <a:rPr lang="en-US" sz="3600" dirty="0"/>
              <a:t> </a:t>
            </a:r>
            <a:r>
              <a:rPr lang="en-US" sz="3600" dirty="0" err="1"/>
              <a:t>nilai</a:t>
            </a:r>
            <a:r>
              <a:rPr lang="en-US" sz="3600" dirty="0"/>
              <a:t> </a:t>
            </a:r>
            <a:r>
              <a:rPr lang="en-US" sz="3600" dirty="0" err="1"/>
              <a:t>negatif</a:t>
            </a:r>
            <a:r>
              <a:rPr lang="en-US" sz="3600" dirty="0"/>
              <a:t>) </a:t>
            </a:r>
            <a:r>
              <a:rPr lang="en-US" sz="3600" dirty="0" err="1"/>
              <a:t>kecuali</a:t>
            </a:r>
            <a:r>
              <a:rPr lang="en-US" sz="3600" dirty="0"/>
              <a:t> </a:t>
            </a:r>
            <a:r>
              <a:rPr lang="en-US" sz="3600" dirty="0" err="1"/>
              <a:t>untuk</a:t>
            </a:r>
            <a:r>
              <a:rPr lang="en-US" sz="3600" dirty="0"/>
              <a:t> </a:t>
            </a:r>
            <a:r>
              <a:rPr lang="en-US" sz="3600" dirty="0" err="1"/>
              <a:t>akun</a:t>
            </a:r>
            <a:r>
              <a:rPr lang="en-US" sz="3600" dirty="0"/>
              <a:t> nominal (</a:t>
            </a:r>
            <a:r>
              <a:rPr lang="en-US" sz="3600" dirty="0" err="1" smtClean="0"/>
              <a:t>akun</a:t>
            </a:r>
            <a:r>
              <a:rPr lang="id-ID" sz="3600" dirty="0" smtClean="0"/>
              <a:t> </a:t>
            </a:r>
            <a:r>
              <a:rPr lang="en-US" sz="3600" dirty="0" err="1" smtClean="0"/>
              <a:t>pada</a:t>
            </a:r>
            <a:r>
              <a:rPr lang="en-US" sz="3600" dirty="0" smtClean="0"/>
              <a:t> </a:t>
            </a:r>
            <a:r>
              <a:rPr lang="en-US" sz="3600" dirty="0" err="1"/>
              <a:t>laba</a:t>
            </a:r>
            <a:r>
              <a:rPr lang="en-US" sz="3600" dirty="0"/>
              <a:t> </a:t>
            </a:r>
            <a:r>
              <a:rPr lang="en-US" sz="3600" dirty="0" err="1"/>
              <a:t>rugi</a:t>
            </a:r>
            <a:r>
              <a:rPr lang="en-US" sz="3600" dirty="0"/>
              <a:t> </a:t>
            </a:r>
            <a:r>
              <a:rPr lang="en-US" sz="3600" dirty="0" err="1"/>
              <a:t>tahun</a:t>
            </a:r>
            <a:r>
              <a:rPr lang="en-US" sz="3600" dirty="0"/>
              <a:t> </a:t>
            </a:r>
            <a:r>
              <a:rPr lang="en-US" sz="3600" dirty="0" err="1"/>
              <a:t>berjalan</a:t>
            </a:r>
            <a:r>
              <a:rPr lang="en-US" sz="3600" dirty="0"/>
              <a:t>). </a:t>
            </a:r>
            <a:r>
              <a:rPr lang="en-US" sz="3600" dirty="0" err="1"/>
              <a:t>Kolom</a:t>
            </a:r>
            <a:r>
              <a:rPr lang="en-US" sz="3600" dirty="0"/>
              <a:t> “DEFAULT AKUN”, </a:t>
            </a:r>
            <a:r>
              <a:rPr lang="en-US" sz="3600" dirty="0" err="1"/>
              <a:t>diisi</a:t>
            </a:r>
            <a:r>
              <a:rPr lang="en-US" sz="3600" dirty="0"/>
              <a:t> </a:t>
            </a:r>
            <a:r>
              <a:rPr lang="en-US" sz="3600" dirty="0" err="1" smtClean="0"/>
              <a:t>sesuai</a:t>
            </a:r>
            <a:r>
              <a:rPr lang="id-ID" sz="3600" dirty="0" smtClean="0"/>
              <a:t> </a:t>
            </a:r>
            <a:r>
              <a:rPr lang="en-US" sz="3600" dirty="0" err="1" smtClean="0"/>
              <a:t>dengan</a:t>
            </a:r>
            <a:r>
              <a:rPr lang="en-US" sz="3600" dirty="0" smtClean="0"/>
              <a:t> </a:t>
            </a:r>
            <a:r>
              <a:rPr lang="en-US" sz="3600" dirty="0" err="1"/>
              <a:t>posisi</a:t>
            </a:r>
            <a:r>
              <a:rPr lang="en-US" sz="3600" dirty="0"/>
              <a:t> header </a:t>
            </a:r>
            <a:r>
              <a:rPr lang="en-US" sz="3600" dirty="0" err="1"/>
              <a:t>akun</a:t>
            </a:r>
            <a:r>
              <a:rPr lang="en-US" sz="3600" dirty="0"/>
              <a:t> </a:t>
            </a:r>
            <a:r>
              <a:rPr lang="en-US" sz="3600" dirty="0" err="1"/>
              <a:t>berdasarkan</a:t>
            </a:r>
            <a:r>
              <a:rPr lang="en-US" sz="3600" dirty="0"/>
              <a:t> </a:t>
            </a:r>
            <a:r>
              <a:rPr lang="en-US" sz="3600" dirty="0" err="1"/>
              <a:t>laporan</a:t>
            </a:r>
            <a:r>
              <a:rPr lang="en-US" sz="3600" dirty="0"/>
              <a:t> </a:t>
            </a:r>
            <a:r>
              <a:rPr lang="en-US" sz="3600" dirty="0" err="1"/>
              <a:t>keuangan</a:t>
            </a:r>
            <a:r>
              <a:rPr lang="en-US" sz="3600" dirty="0"/>
              <a:t> </a:t>
            </a:r>
            <a:r>
              <a:rPr lang="en-US" sz="3600" dirty="0" err="1"/>
              <a:t>klien</a:t>
            </a:r>
            <a:r>
              <a:rPr lang="en-US" sz="3600" dirty="0"/>
              <a:t> (</a:t>
            </a:r>
            <a:r>
              <a:rPr lang="en-US" sz="3600" dirty="0" err="1" smtClean="0"/>
              <a:t>penentuan</a:t>
            </a:r>
            <a:r>
              <a:rPr lang="id-ID" sz="3600" dirty="0" smtClean="0"/>
              <a:t> </a:t>
            </a:r>
            <a:r>
              <a:rPr lang="en-US" sz="3600" dirty="0" err="1" smtClean="0"/>
              <a:t>debet</a:t>
            </a:r>
            <a:r>
              <a:rPr lang="en-US" sz="3600" dirty="0" smtClean="0"/>
              <a:t> </a:t>
            </a:r>
            <a:r>
              <a:rPr lang="en-US" sz="3600" dirty="0" err="1"/>
              <a:t>atau</a:t>
            </a:r>
            <a:r>
              <a:rPr lang="en-US" sz="3600" dirty="0"/>
              <a:t> </a:t>
            </a:r>
            <a:r>
              <a:rPr lang="en-US" sz="3600" dirty="0" err="1"/>
              <a:t>kredit</a:t>
            </a:r>
            <a:r>
              <a:rPr lang="en-US" sz="3600" dirty="0"/>
              <a:t> </a:t>
            </a:r>
            <a:r>
              <a:rPr lang="en-US" sz="3600" dirty="0" err="1"/>
              <a:t>dari</a:t>
            </a:r>
            <a:r>
              <a:rPr lang="en-US" sz="3600" dirty="0"/>
              <a:t> suatu </a:t>
            </a:r>
            <a:r>
              <a:rPr lang="en-US" sz="3600" dirty="0" err="1"/>
              <a:t>akun</a:t>
            </a:r>
            <a:r>
              <a:rPr lang="en-US" sz="3600" dirty="0"/>
              <a:t>).</a:t>
            </a:r>
          </a:p>
        </p:txBody>
      </p:sp>
    </p:spTree>
    <p:extLst>
      <p:ext uri="{BB962C8B-B14F-4D97-AF65-F5344CB8AC3E}">
        <p14:creationId xmlns:p14="http://schemas.microsoft.com/office/powerpoint/2010/main" val="2716976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err="1"/>
              <a:t>Sebagai</a:t>
            </a:r>
            <a:r>
              <a:rPr lang="en-US" dirty="0"/>
              <a:t> </a:t>
            </a:r>
            <a:r>
              <a:rPr lang="en-US" dirty="0" err="1"/>
              <a:t>bahan</a:t>
            </a:r>
            <a:r>
              <a:rPr lang="en-US" dirty="0"/>
              <a:t> </a:t>
            </a:r>
            <a:r>
              <a:rPr lang="en-US" dirty="0" err="1"/>
              <a:t>pertimbangan</a:t>
            </a:r>
            <a:r>
              <a:rPr lang="en-US" dirty="0"/>
              <a:t> Auditor </a:t>
            </a:r>
            <a:r>
              <a:rPr lang="en-US" dirty="0" err="1"/>
              <a:t>dalam</a:t>
            </a:r>
            <a:r>
              <a:rPr lang="en-US" dirty="0"/>
              <a:t> </a:t>
            </a:r>
            <a:r>
              <a:rPr lang="en-US" dirty="0" err="1"/>
              <a:t>mengisi</a:t>
            </a:r>
            <a:r>
              <a:rPr lang="en-US" dirty="0"/>
              <a:t> </a:t>
            </a:r>
            <a:r>
              <a:rPr lang="en-US" dirty="0" err="1"/>
              <a:t>angka</a:t>
            </a:r>
            <a:r>
              <a:rPr lang="en-US" dirty="0"/>
              <a:t> </a:t>
            </a:r>
            <a:r>
              <a:rPr lang="en-US" dirty="0" err="1"/>
              <a:t>untuk</a:t>
            </a:r>
            <a:r>
              <a:rPr lang="en-US" dirty="0"/>
              <a:t> </a:t>
            </a:r>
            <a:r>
              <a:rPr lang="en-US" dirty="0" err="1"/>
              <a:t>akun</a:t>
            </a:r>
            <a:r>
              <a:rPr lang="en-US" dirty="0"/>
              <a:t> </a:t>
            </a:r>
            <a:r>
              <a:rPr lang="en-US" dirty="0" smtClean="0"/>
              <a:t>yang</a:t>
            </a:r>
            <a:r>
              <a:rPr lang="id-ID" dirty="0" smtClean="0"/>
              <a:t> </a:t>
            </a:r>
            <a:r>
              <a:rPr lang="en-US" dirty="0" err="1" smtClean="0"/>
              <a:t>merupakan</a:t>
            </a:r>
            <a:r>
              <a:rPr lang="en-US" dirty="0" smtClean="0"/>
              <a:t> </a:t>
            </a:r>
            <a:r>
              <a:rPr lang="en-US" dirty="0" err="1"/>
              <a:t>komponen</a:t>
            </a:r>
            <a:r>
              <a:rPr lang="en-US" dirty="0"/>
              <a:t> </a:t>
            </a:r>
            <a:r>
              <a:rPr lang="en-US" dirty="0" err="1"/>
              <a:t>ekuitas</a:t>
            </a:r>
            <a:r>
              <a:rPr lang="en-US" dirty="0"/>
              <a:t> </a:t>
            </a:r>
            <a:r>
              <a:rPr lang="en-US" dirty="0" err="1"/>
              <a:t>hasil</a:t>
            </a:r>
            <a:r>
              <a:rPr lang="en-US" dirty="0"/>
              <a:t> </a:t>
            </a:r>
            <a:r>
              <a:rPr lang="en-US" dirty="0" err="1"/>
              <a:t>dari</a:t>
            </a:r>
            <a:r>
              <a:rPr lang="en-US" dirty="0"/>
              <a:t> </a:t>
            </a:r>
            <a:r>
              <a:rPr lang="en-US" dirty="0" err="1"/>
              <a:t>akumulasi</a:t>
            </a:r>
            <a:r>
              <a:rPr lang="en-US" dirty="0"/>
              <a:t> </a:t>
            </a:r>
            <a:r>
              <a:rPr lang="en-US" dirty="0" err="1"/>
              <a:t>keuntungan</a:t>
            </a:r>
            <a:r>
              <a:rPr lang="en-US" dirty="0"/>
              <a:t> </a:t>
            </a:r>
            <a:r>
              <a:rPr lang="en-US" dirty="0" err="1"/>
              <a:t>atau</a:t>
            </a:r>
            <a:r>
              <a:rPr lang="en-US" dirty="0"/>
              <a:t> </a:t>
            </a:r>
            <a:r>
              <a:rPr lang="en-US" dirty="0" err="1" smtClean="0"/>
              <a:t>kerugian</a:t>
            </a:r>
            <a:r>
              <a:rPr lang="id-ID" dirty="0" smtClean="0"/>
              <a:t> </a:t>
            </a:r>
            <a:r>
              <a:rPr lang="en-US" dirty="0" smtClean="0"/>
              <a:t>(</a:t>
            </a:r>
            <a:r>
              <a:rPr lang="en-US" dirty="0" err="1"/>
              <a:t>contoh</a:t>
            </a:r>
            <a:r>
              <a:rPr lang="en-US" dirty="0"/>
              <a:t>: </a:t>
            </a:r>
            <a:r>
              <a:rPr lang="en-US" dirty="0" err="1"/>
              <a:t>saldo</a:t>
            </a:r>
            <a:r>
              <a:rPr lang="en-US" dirty="0"/>
              <a:t> </a:t>
            </a:r>
            <a:r>
              <a:rPr lang="en-US" dirty="0" err="1"/>
              <a:t>laba</a:t>
            </a:r>
            <a:r>
              <a:rPr lang="en-US" dirty="0"/>
              <a:t>, </a:t>
            </a:r>
            <a:r>
              <a:rPr lang="en-US" dirty="0" err="1"/>
              <a:t>laba</a:t>
            </a:r>
            <a:r>
              <a:rPr lang="en-US" dirty="0"/>
              <a:t> </a:t>
            </a:r>
            <a:r>
              <a:rPr lang="en-US" dirty="0" err="1"/>
              <a:t>tahun</a:t>
            </a:r>
            <a:r>
              <a:rPr lang="en-US" dirty="0"/>
              <a:t> </a:t>
            </a:r>
            <a:r>
              <a:rPr lang="en-US" dirty="0" err="1"/>
              <a:t>berjalan</a:t>
            </a:r>
            <a:r>
              <a:rPr lang="en-US" dirty="0"/>
              <a:t>, </a:t>
            </a:r>
            <a:r>
              <a:rPr lang="en-US" dirty="0" err="1"/>
              <a:t>dan</a:t>
            </a:r>
            <a:r>
              <a:rPr lang="en-US" dirty="0"/>
              <a:t> Other </a:t>
            </a:r>
            <a:r>
              <a:rPr lang="en-US" dirty="0" smtClean="0"/>
              <a:t>Comprehensive</a:t>
            </a:r>
            <a:r>
              <a:rPr lang="id-ID" dirty="0" smtClean="0"/>
              <a:t> </a:t>
            </a:r>
            <a:r>
              <a:rPr lang="en-US" dirty="0" smtClean="0"/>
              <a:t>Income/OCI</a:t>
            </a:r>
            <a:r>
              <a:rPr lang="en-US" dirty="0"/>
              <a:t>), Auditor </a:t>
            </a:r>
            <a:r>
              <a:rPr lang="en-US" dirty="0" err="1"/>
              <a:t>dapat</a:t>
            </a:r>
            <a:r>
              <a:rPr lang="en-US" dirty="0"/>
              <a:t> </a:t>
            </a:r>
            <a:r>
              <a:rPr lang="en-US" dirty="0" err="1"/>
              <a:t>menggunakan</a:t>
            </a:r>
            <a:r>
              <a:rPr lang="en-US" dirty="0"/>
              <a:t> default </a:t>
            </a:r>
            <a:r>
              <a:rPr lang="en-US" dirty="0" err="1"/>
              <a:t>akun</a:t>
            </a:r>
            <a:r>
              <a:rPr lang="en-US" dirty="0"/>
              <a:t> </a:t>
            </a:r>
            <a:r>
              <a:rPr lang="en-US" dirty="0" err="1"/>
              <a:t>yaitu</a:t>
            </a:r>
            <a:r>
              <a:rPr lang="en-US" dirty="0"/>
              <a:t> “K” (</a:t>
            </a:r>
            <a:r>
              <a:rPr lang="en-US" dirty="0" err="1"/>
              <a:t>kredit</a:t>
            </a:r>
            <a:r>
              <a:rPr lang="en-US" dirty="0" smtClean="0"/>
              <a:t>)</a:t>
            </a:r>
            <a:r>
              <a:rPr lang="id-ID" dirty="0" smtClean="0"/>
              <a:t> </a:t>
            </a:r>
            <a:r>
              <a:rPr lang="en-US" dirty="0" err="1" smtClean="0"/>
              <a:t>sehingga</a:t>
            </a:r>
            <a:r>
              <a:rPr lang="en-US" dirty="0" smtClean="0"/>
              <a:t> </a:t>
            </a:r>
            <a:r>
              <a:rPr lang="en-US" dirty="0" err="1"/>
              <a:t>apabila</a:t>
            </a:r>
            <a:r>
              <a:rPr lang="en-US" dirty="0"/>
              <a:t> </a:t>
            </a:r>
            <a:r>
              <a:rPr lang="en-US" dirty="0" err="1"/>
              <a:t>klien</a:t>
            </a:r>
            <a:r>
              <a:rPr lang="en-US" dirty="0"/>
              <a:t> </a:t>
            </a:r>
            <a:r>
              <a:rPr lang="en-US" dirty="0" err="1"/>
              <a:t>dalam</a:t>
            </a:r>
            <a:r>
              <a:rPr lang="en-US" dirty="0"/>
              <a:t> </a:t>
            </a:r>
            <a:r>
              <a:rPr lang="en-US" dirty="0" err="1"/>
              <a:t>kondisi</a:t>
            </a:r>
            <a:r>
              <a:rPr lang="en-US" dirty="0"/>
              <a:t> </a:t>
            </a:r>
            <a:r>
              <a:rPr lang="en-US" dirty="0" err="1"/>
              <a:t>rugi</a:t>
            </a:r>
            <a:r>
              <a:rPr lang="en-US" dirty="0"/>
              <a:t> </a:t>
            </a:r>
            <a:r>
              <a:rPr lang="en-US" dirty="0" err="1"/>
              <a:t>atau</a:t>
            </a:r>
            <a:r>
              <a:rPr lang="en-US" dirty="0"/>
              <a:t> </a:t>
            </a:r>
            <a:r>
              <a:rPr lang="en-US" dirty="0" err="1"/>
              <a:t>akun</a:t>
            </a:r>
            <a:r>
              <a:rPr lang="en-US" dirty="0"/>
              <a:t> </a:t>
            </a:r>
            <a:r>
              <a:rPr lang="en-US" dirty="0" err="1"/>
              <a:t>dimaksud</a:t>
            </a:r>
            <a:r>
              <a:rPr lang="en-US" dirty="0"/>
              <a:t> </a:t>
            </a:r>
            <a:r>
              <a:rPr lang="en-US" dirty="0" err="1"/>
              <a:t>dalam</a:t>
            </a:r>
            <a:r>
              <a:rPr lang="en-US" dirty="0"/>
              <a:t> </a:t>
            </a:r>
            <a:r>
              <a:rPr lang="en-US" dirty="0" err="1" smtClean="0"/>
              <a:t>posisi</a:t>
            </a:r>
            <a:r>
              <a:rPr lang="id-ID" dirty="0" smtClean="0"/>
              <a:t> </a:t>
            </a:r>
            <a:r>
              <a:rPr lang="en-US" dirty="0" err="1" smtClean="0"/>
              <a:t>debet</a:t>
            </a:r>
            <a:r>
              <a:rPr lang="en-US" dirty="0" smtClean="0"/>
              <a:t> </a:t>
            </a:r>
            <a:r>
              <a:rPr lang="en-US" dirty="0" err="1"/>
              <a:t>maka</a:t>
            </a:r>
            <a:r>
              <a:rPr lang="en-US" dirty="0"/>
              <a:t> </a:t>
            </a:r>
            <a:r>
              <a:rPr lang="en-US" dirty="0" err="1"/>
              <a:t>angka</a:t>
            </a:r>
            <a:r>
              <a:rPr lang="en-US" dirty="0"/>
              <a:t> yang </a:t>
            </a:r>
            <a:r>
              <a:rPr lang="en-US" dirty="0" err="1"/>
              <a:t>dimasukkan</a:t>
            </a:r>
            <a:r>
              <a:rPr lang="en-US" dirty="0"/>
              <a:t> </a:t>
            </a:r>
            <a:r>
              <a:rPr lang="en-US" dirty="0" err="1"/>
              <a:t>menggunakan</a:t>
            </a:r>
            <a:r>
              <a:rPr lang="en-US" dirty="0"/>
              <a:t> </a:t>
            </a:r>
            <a:r>
              <a:rPr lang="en-US" dirty="0" err="1"/>
              <a:t>negatif</a:t>
            </a:r>
            <a:r>
              <a:rPr lang="en-US" dirty="0"/>
              <a:t> (-).</a:t>
            </a:r>
          </a:p>
        </p:txBody>
      </p:sp>
    </p:spTree>
    <p:extLst>
      <p:ext uri="{BB962C8B-B14F-4D97-AF65-F5344CB8AC3E}">
        <p14:creationId xmlns:p14="http://schemas.microsoft.com/office/powerpoint/2010/main" val="319211773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err="1" smtClean="0"/>
              <a:t>Kemudian</a:t>
            </a:r>
            <a:r>
              <a:rPr lang="en-US" dirty="0"/>
              <a:t>, </a:t>
            </a:r>
            <a:r>
              <a:rPr lang="en-US" dirty="0" err="1"/>
              <a:t>sebagai</a:t>
            </a:r>
            <a:r>
              <a:rPr lang="en-US" dirty="0"/>
              <a:t> control input </a:t>
            </a:r>
            <a:r>
              <a:rPr lang="en-US" dirty="0" err="1"/>
              <a:t>angka</a:t>
            </a:r>
            <a:r>
              <a:rPr lang="en-US" dirty="0"/>
              <a:t> yang </a:t>
            </a:r>
            <a:r>
              <a:rPr lang="en-US" dirty="0" err="1"/>
              <a:t>dimasukkan</a:t>
            </a:r>
            <a:r>
              <a:rPr lang="en-US" dirty="0"/>
              <a:t> </a:t>
            </a:r>
            <a:r>
              <a:rPr lang="en-US" dirty="0" err="1"/>
              <a:t>telah</a:t>
            </a:r>
            <a:r>
              <a:rPr lang="en-US" dirty="0"/>
              <a:t> </a:t>
            </a:r>
            <a:r>
              <a:rPr lang="en-US" dirty="0" err="1"/>
              <a:t>benar</a:t>
            </a:r>
            <a:r>
              <a:rPr lang="en-US" dirty="0"/>
              <a:t> </a:t>
            </a:r>
            <a:r>
              <a:rPr lang="en-US" dirty="0" err="1" smtClean="0"/>
              <a:t>maka</a:t>
            </a:r>
            <a:r>
              <a:rPr lang="id-ID" dirty="0" smtClean="0"/>
              <a:t> </a:t>
            </a:r>
            <a:r>
              <a:rPr lang="en-US" dirty="0" smtClean="0"/>
              <a:t>Auditor </a:t>
            </a:r>
            <a:r>
              <a:rPr lang="en-US" dirty="0" err="1"/>
              <a:t>dapat</a:t>
            </a:r>
            <a:r>
              <a:rPr lang="en-US" dirty="0"/>
              <a:t> </a:t>
            </a:r>
            <a:r>
              <a:rPr lang="en-US" dirty="0" err="1"/>
              <a:t>melihat</a:t>
            </a:r>
            <a:r>
              <a:rPr lang="en-US" dirty="0"/>
              <a:t> </a:t>
            </a:r>
            <a:r>
              <a:rPr lang="en-US" dirty="0" err="1"/>
              <a:t>baris</a:t>
            </a:r>
            <a:r>
              <a:rPr lang="en-US" dirty="0"/>
              <a:t> “CEK NERACA” </a:t>
            </a:r>
            <a:r>
              <a:rPr lang="en-US" dirty="0" err="1"/>
              <a:t>dan</a:t>
            </a:r>
            <a:r>
              <a:rPr lang="en-US" dirty="0"/>
              <a:t> “CEK EBT”. </a:t>
            </a:r>
            <a:r>
              <a:rPr lang="en-US" dirty="0" err="1"/>
              <a:t>Pada</a:t>
            </a:r>
            <a:r>
              <a:rPr lang="en-US" dirty="0"/>
              <a:t> </a:t>
            </a:r>
            <a:r>
              <a:rPr lang="en-US" dirty="0" err="1"/>
              <a:t>baris</a:t>
            </a:r>
            <a:r>
              <a:rPr lang="en-US" dirty="0"/>
              <a:t> “</a:t>
            </a:r>
            <a:r>
              <a:rPr lang="en-US" dirty="0" smtClean="0"/>
              <a:t>CEK</a:t>
            </a:r>
            <a:r>
              <a:rPr lang="id-ID" dirty="0" smtClean="0"/>
              <a:t> </a:t>
            </a:r>
            <a:r>
              <a:rPr lang="en-US" dirty="0" smtClean="0"/>
              <a:t>NERACA</a:t>
            </a:r>
            <a:r>
              <a:rPr lang="en-US" dirty="0"/>
              <a:t>” </a:t>
            </a:r>
            <a:r>
              <a:rPr lang="en-US" dirty="0" err="1"/>
              <a:t>apabila</a:t>
            </a:r>
            <a:r>
              <a:rPr lang="en-US" dirty="0"/>
              <a:t> </a:t>
            </a:r>
            <a:r>
              <a:rPr lang="en-US" dirty="0" err="1"/>
              <a:t>neraca</a:t>
            </a:r>
            <a:r>
              <a:rPr lang="en-US" dirty="0"/>
              <a:t> </a:t>
            </a:r>
            <a:r>
              <a:rPr lang="en-US" dirty="0" err="1"/>
              <a:t>atau</a:t>
            </a:r>
            <a:r>
              <a:rPr lang="en-US" dirty="0"/>
              <a:t> </a:t>
            </a:r>
            <a:r>
              <a:rPr lang="en-US" dirty="0" err="1"/>
              <a:t>laporan</a:t>
            </a:r>
            <a:r>
              <a:rPr lang="en-US" dirty="0"/>
              <a:t> </a:t>
            </a:r>
            <a:r>
              <a:rPr lang="en-US" dirty="0" err="1"/>
              <a:t>posisi</a:t>
            </a:r>
            <a:r>
              <a:rPr lang="en-US" dirty="0"/>
              <a:t> </a:t>
            </a:r>
            <a:r>
              <a:rPr lang="en-US" dirty="0" err="1"/>
              <a:t>keuangan</a:t>
            </a:r>
            <a:r>
              <a:rPr lang="en-US" dirty="0"/>
              <a:t> </a:t>
            </a:r>
            <a:r>
              <a:rPr lang="en-US" dirty="0" err="1"/>
              <a:t>sudah</a:t>
            </a:r>
            <a:r>
              <a:rPr lang="en-US" dirty="0"/>
              <a:t> balance </a:t>
            </a:r>
            <a:r>
              <a:rPr lang="en-US" dirty="0" err="1" smtClean="0"/>
              <a:t>maka</a:t>
            </a:r>
            <a:r>
              <a:rPr lang="id-ID" dirty="0" smtClean="0"/>
              <a:t> </a:t>
            </a:r>
            <a:r>
              <a:rPr lang="en-US" dirty="0" err="1" smtClean="0"/>
              <a:t>pada</a:t>
            </a:r>
            <a:r>
              <a:rPr lang="en-US" dirty="0" smtClean="0"/>
              <a:t> </a:t>
            </a:r>
            <a:r>
              <a:rPr lang="en-US" dirty="0" err="1"/>
              <a:t>baris</a:t>
            </a:r>
            <a:r>
              <a:rPr lang="en-US" dirty="0"/>
              <a:t> </a:t>
            </a:r>
            <a:r>
              <a:rPr lang="en-US" dirty="0" err="1"/>
              <a:t>tersebut</a:t>
            </a:r>
            <a:r>
              <a:rPr lang="en-US" dirty="0"/>
              <a:t> </a:t>
            </a:r>
            <a:r>
              <a:rPr lang="en-US" dirty="0" err="1"/>
              <a:t>memberikan</a:t>
            </a:r>
            <a:r>
              <a:rPr lang="en-US" dirty="0"/>
              <a:t> </a:t>
            </a:r>
            <a:r>
              <a:rPr lang="en-US" dirty="0" err="1"/>
              <a:t>keterangan</a:t>
            </a:r>
            <a:r>
              <a:rPr lang="en-US" dirty="0"/>
              <a:t> “BALANCE”. </a:t>
            </a:r>
            <a:r>
              <a:rPr lang="en-US" dirty="0" err="1"/>
              <a:t>Jika</a:t>
            </a:r>
            <a:r>
              <a:rPr lang="en-US" dirty="0"/>
              <a:t> </a:t>
            </a:r>
            <a:r>
              <a:rPr lang="en-US" dirty="0" err="1"/>
              <a:t>laporan</a:t>
            </a:r>
            <a:r>
              <a:rPr lang="en-US" dirty="0"/>
              <a:t> </a:t>
            </a:r>
            <a:r>
              <a:rPr lang="en-US" dirty="0" err="1" smtClean="0"/>
              <a:t>belum</a:t>
            </a:r>
            <a:r>
              <a:rPr lang="id-ID" dirty="0" smtClean="0"/>
              <a:t> </a:t>
            </a:r>
            <a:r>
              <a:rPr lang="en-US" dirty="0" smtClean="0"/>
              <a:t>balance</a:t>
            </a:r>
            <a:r>
              <a:rPr lang="en-US" dirty="0"/>
              <a:t>, </a:t>
            </a:r>
            <a:r>
              <a:rPr lang="en-US" dirty="0" err="1"/>
              <a:t>maka</a:t>
            </a:r>
            <a:r>
              <a:rPr lang="en-US" dirty="0"/>
              <a:t> </a:t>
            </a:r>
            <a:r>
              <a:rPr lang="en-US" dirty="0" err="1"/>
              <a:t>pada</a:t>
            </a:r>
            <a:r>
              <a:rPr lang="en-US" dirty="0"/>
              <a:t> </a:t>
            </a:r>
            <a:r>
              <a:rPr lang="en-US" dirty="0" err="1"/>
              <a:t>baris</a:t>
            </a:r>
            <a:r>
              <a:rPr lang="en-US" dirty="0"/>
              <a:t> </a:t>
            </a:r>
            <a:r>
              <a:rPr lang="en-US" dirty="0" err="1"/>
              <a:t>tersebut</a:t>
            </a:r>
            <a:r>
              <a:rPr lang="en-US" dirty="0"/>
              <a:t> </a:t>
            </a:r>
            <a:r>
              <a:rPr lang="en-US" dirty="0" err="1"/>
              <a:t>memberikan</a:t>
            </a:r>
            <a:r>
              <a:rPr lang="en-US" dirty="0"/>
              <a:t> </a:t>
            </a:r>
            <a:r>
              <a:rPr lang="en-US" dirty="0" err="1"/>
              <a:t>keterangan</a:t>
            </a:r>
            <a:r>
              <a:rPr lang="en-US" dirty="0"/>
              <a:t> “CEK </a:t>
            </a:r>
            <a:r>
              <a:rPr lang="en-US" dirty="0" smtClean="0"/>
              <a:t>KEMBALI</a:t>
            </a:r>
            <a:r>
              <a:rPr lang="id-ID" dirty="0" smtClean="0"/>
              <a:t> </a:t>
            </a:r>
            <a:r>
              <a:rPr lang="en-US" dirty="0" smtClean="0"/>
              <a:t>INPUT </a:t>
            </a:r>
            <a:r>
              <a:rPr lang="en-US" dirty="0"/>
              <a:t>DATA”</a:t>
            </a:r>
          </a:p>
        </p:txBody>
      </p:sp>
    </p:spTree>
    <p:extLst>
      <p:ext uri="{BB962C8B-B14F-4D97-AF65-F5344CB8AC3E}">
        <p14:creationId xmlns:p14="http://schemas.microsoft.com/office/powerpoint/2010/main" val="360935254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181100" y="590550"/>
            <a:ext cx="9829800" cy="5676900"/>
          </a:xfrm>
          <a:prstGeom prst="rect">
            <a:avLst/>
          </a:prstGeom>
        </p:spPr>
      </p:pic>
    </p:spTree>
    <p:extLst>
      <p:ext uri="{BB962C8B-B14F-4D97-AF65-F5344CB8AC3E}">
        <p14:creationId xmlns:p14="http://schemas.microsoft.com/office/powerpoint/2010/main" val="4250356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0102"/>
            <a:ext cx="12599596" cy="11441281"/>
          </a:xfrm>
          <a:prstGeom prst="rect">
            <a:avLst/>
          </a:prstGeom>
        </p:spPr>
      </p:pic>
    </p:spTree>
    <p:extLst>
      <p:ext uri="{BB962C8B-B14F-4D97-AF65-F5344CB8AC3E}">
        <p14:creationId xmlns:p14="http://schemas.microsoft.com/office/powerpoint/2010/main" val="20303627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err="1" smtClean="0"/>
              <a:t>Sebagai</a:t>
            </a:r>
            <a:r>
              <a:rPr lang="en-US" dirty="0" smtClean="0"/>
              <a:t> </a:t>
            </a:r>
            <a:r>
              <a:rPr lang="en-US" dirty="0"/>
              <a:t>control input </a:t>
            </a:r>
            <a:r>
              <a:rPr lang="en-US" dirty="0" err="1"/>
              <a:t>angka</a:t>
            </a:r>
            <a:r>
              <a:rPr lang="en-US" dirty="0"/>
              <a:t> </a:t>
            </a:r>
            <a:r>
              <a:rPr lang="en-US" dirty="0" err="1"/>
              <a:t>untuk</a:t>
            </a:r>
            <a:r>
              <a:rPr lang="en-US" dirty="0"/>
              <a:t> </a:t>
            </a:r>
            <a:r>
              <a:rPr lang="en-US" dirty="0" err="1"/>
              <a:t>akun</a:t>
            </a:r>
            <a:r>
              <a:rPr lang="en-US" dirty="0"/>
              <a:t> nominal yang </a:t>
            </a:r>
            <a:r>
              <a:rPr lang="en-US" dirty="0" err="1"/>
              <a:t>berhubungan</a:t>
            </a:r>
            <a:r>
              <a:rPr lang="en-US" dirty="0"/>
              <a:t> </a:t>
            </a:r>
            <a:r>
              <a:rPr lang="en-US" dirty="0" err="1" smtClean="0"/>
              <a:t>dengan</a:t>
            </a:r>
            <a:r>
              <a:rPr lang="id-ID" dirty="0" smtClean="0"/>
              <a:t> </a:t>
            </a:r>
            <a:r>
              <a:rPr lang="en-US" dirty="0" err="1" smtClean="0"/>
              <a:t>laba</a:t>
            </a:r>
            <a:r>
              <a:rPr lang="en-US" dirty="0" smtClean="0"/>
              <a:t> </a:t>
            </a:r>
            <a:r>
              <a:rPr lang="en-US" dirty="0" err="1"/>
              <a:t>rugi</a:t>
            </a:r>
            <a:r>
              <a:rPr lang="en-US" dirty="0"/>
              <a:t> </a:t>
            </a:r>
            <a:r>
              <a:rPr lang="en-US" dirty="0" err="1"/>
              <a:t>sebelum</a:t>
            </a:r>
            <a:r>
              <a:rPr lang="en-US" dirty="0"/>
              <a:t> </a:t>
            </a:r>
            <a:r>
              <a:rPr lang="en-US" dirty="0" err="1"/>
              <a:t>pajak</a:t>
            </a:r>
            <a:r>
              <a:rPr lang="en-US" dirty="0"/>
              <a:t> </a:t>
            </a:r>
            <a:r>
              <a:rPr lang="en-US" dirty="0" err="1"/>
              <a:t>atau</a:t>
            </a:r>
            <a:r>
              <a:rPr lang="en-US" dirty="0"/>
              <a:t> EBT (Earnings Before Tax), Auditor </a:t>
            </a:r>
            <a:r>
              <a:rPr lang="en-US" dirty="0" err="1" smtClean="0"/>
              <a:t>harus</a:t>
            </a:r>
            <a:r>
              <a:rPr lang="id-ID" dirty="0" smtClean="0"/>
              <a:t> </a:t>
            </a:r>
            <a:r>
              <a:rPr lang="en-US" dirty="0" err="1" smtClean="0"/>
              <a:t>memasukkan</a:t>
            </a:r>
            <a:r>
              <a:rPr lang="en-US" dirty="0" smtClean="0"/>
              <a:t> </a:t>
            </a:r>
            <a:r>
              <a:rPr lang="en-US" dirty="0" err="1"/>
              <a:t>angka</a:t>
            </a:r>
            <a:r>
              <a:rPr lang="en-US" dirty="0"/>
              <a:t> EBT </a:t>
            </a:r>
            <a:r>
              <a:rPr lang="en-US" dirty="0" err="1"/>
              <a:t>klien</a:t>
            </a:r>
            <a:r>
              <a:rPr lang="en-US" dirty="0"/>
              <a:t> </a:t>
            </a:r>
            <a:r>
              <a:rPr lang="en-US" dirty="0" err="1"/>
              <a:t>pada</a:t>
            </a:r>
            <a:r>
              <a:rPr lang="en-US" dirty="0"/>
              <a:t> </a:t>
            </a:r>
            <a:r>
              <a:rPr lang="en-US" dirty="0" err="1"/>
              <a:t>baris</a:t>
            </a:r>
            <a:r>
              <a:rPr lang="en-US" dirty="0"/>
              <a:t> “INPUT EBT KLIEN”. </a:t>
            </a:r>
            <a:r>
              <a:rPr lang="en-US" dirty="0" err="1" smtClean="0"/>
              <a:t>Apabila</a:t>
            </a:r>
            <a:r>
              <a:rPr lang="id-ID" dirty="0" smtClean="0"/>
              <a:t> </a:t>
            </a:r>
            <a:r>
              <a:rPr lang="en-US" dirty="0" smtClean="0"/>
              <a:t>Auditor </a:t>
            </a:r>
            <a:r>
              <a:rPr lang="en-US" dirty="0" err="1"/>
              <a:t>telah</a:t>
            </a:r>
            <a:r>
              <a:rPr lang="en-US" dirty="0"/>
              <a:t> </a:t>
            </a:r>
            <a:r>
              <a:rPr lang="en-US" dirty="0" err="1"/>
              <a:t>menginput</a:t>
            </a:r>
            <a:r>
              <a:rPr lang="en-US" dirty="0"/>
              <a:t> </a:t>
            </a:r>
            <a:r>
              <a:rPr lang="en-US" dirty="0" err="1"/>
              <a:t>angka</a:t>
            </a:r>
            <a:r>
              <a:rPr lang="en-US" dirty="0"/>
              <a:t> </a:t>
            </a:r>
            <a:r>
              <a:rPr lang="en-US" dirty="0" err="1"/>
              <a:t>dengan</a:t>
            </a:r>
            <a:r>
              <a:rPr lang="en-US" dirty="0"/>
              <a:t> </a:t>
            </a:r>
            <a:r>
              <a:rPr lang="en-US" dirty="0" err="1"/>
              <a:t>benar</a:t>
            </a:r>
            <a:r>
              <a:rPr lang="en-US" dirty="0"/>
              <a:t> </a:t>
            </a:r>
            <a:r>
              <a:rPr lang="en-US" dirty="0" err="1"/>
              <a:t>maka</a:t>
            </a:r>
            <a:r>
              <a:rPr lang="en-US" dirty="0"/>
              <a:t> </a:t>
            </a:r>
            <a:r>
              <a:rPr lang="en-US" dirty="0" err="1"/>
              <a:t>pada</a:t>
            </a:r>
            <a:r>
              <a:rPr lang="en-US" dirty="0"/>
              <a:t> </a:t>
            </a:r>
            <a:r>
              <a:rPr lang="en-US" dirty="0" err="1"/>
              <a:t>baris</a:t>
            </a:r>
            <a:r>
              <a:rPr lang="en-US" dirty="0"/>
              <a:t> “CEK EBT</a:t>
            </a:r>
            <a:r>
              <a:rPr lang="en-US" dirty="0" smtClean="0"/>
              <a:t>”</a:t>
            </a:r>
            <a:r>
              <a:rPr lang="id-ID" dirty="0" smtClean="0"/>
              <a:t> </a:t>
            </a:r>
            <a:r>
              <a:rPr lang="en-US" dirty="0" err="1" smtClean="0"/>
              <a:t>memberikan</a:t>
            </a:r>
            <a:r>
              <a:rPr lang="en-US" dirty="0" smtClean="0"/>
              <a:t> </a:t>
            </a:r>
            <a:r>
              <a:rPr lang="en-US" dirty="0" err="1"/>
              <a:t>keterangan</a:t>
            </a:r>
            <a:r>
              <a:rPr lang="en-US" dirty="0"/>
              <a:t> “BALANCE”. </a:t>
            </a:r>
            <a:r>
              <a:rPr lang="en-US" dirty="0" err="1"/>
              <a:t>Jika</a:t>
            </a:r>
            <a:r>
              <a:rPr lang="en-US" dirty="0"/>
              <a:t> input </a:t>
            </a:r>
            <a:r>
              <a:rPr lang="en-US" dirty="0" err="1"/>
              <a:t>angka</a:t>
            </a:r>
            <a:r>
              <a:rPr lang="en-US" dirty="0"/>
              <a:t> </a:t>
            </a:r>
            <a:r>
              <a:rPr lang="en-US" dirty="0" err="1"/>
              <a:t>belum</a:t>
            </a:r>
            <a:r>
              <a:rPr lang="en-US" dirty="0"/>
              <a:t> </a:t>
            </a:r>
            <a:r>
              <a:rPr lang="en-US" dirty="0" err="1"/>
              <a:t>tepat</a:t>
            </a:r>
            <a:r>
              <a:rPr lang="en-US" dirty="0"/>
              <a:t>, </a:t>
            </a:r>
            <a:r>
              <a:rPr lang="en-US" dirty="0" err="1" smtClean="0"/>
              <a:t>maka</a:t>
            </a:r>
            <a:r>
              <a:rPr lang="id-ID" dirty="0" smtClean="0"/>
              <a:t> </a:t>
            </a:r>
            <a:r>
              <a:rPr lang="en-US" dirty="0" err="1" smtClean="0"/>
              <a:t>pada</a:t>
            </a:r>
            <a:r>
              <a:rPr lang="en-US" dirty="0" smtClean="0"/>
              <a:t> </a:t>
            </a:r>
            <a:r>
              <a:rPr lang="en-US" dirty="0" err="1"/>
              <a:t>baris</a:t>
            </a:r>
            <a:r>
              <a:rPr lang="en-US" dirty="0"/>
              <a:t> </a:t>
            </a:r>
            <a:r>
              <a:rPr lang="en-US" dirty="0" err="1"/>
              <a:t>tersebut</a:t>
            </a:r>
            <a:r>
              <a:rPr lang="en-US" dirty="0"/>
              <a:t> </a:t>
            </a:r>
            <a:r>
              <a:rPr lang="en-US" dirty="0" err="1"/>
              <a:t>memberikan</a:t>
            </a:r>
            <a:r>
              <a:rPr lang="en-US" dirty="0"/>
              <a:t> </a:t>
            </a:r>
            <a:r>
              <a:rPr lang="en-US" dirty="0" err="1"/>
              <a:t>keterangan</a:t>
            </a:r>
            <a:r>
              <a:rPr lang="en-US" dirty="0"/>
              <a:t> “CEK KEMBALI INPUT DATA”</a:t>
            </a:r>
          </a:p>
        </p:txBody>
      </p:sp>
    </p:spTree>
    <p:extLst>
      <p:ext uri="{BB962C8B-B14F-4D97-AF65-F5344CB8AC3E}">
        <p14:creationId xmlns:p14="http://schemas.microsoft.com/office/powerpoint/2010/main" val="205793055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a:t>Pada</a:t>
            </a:r>
            <a:r>
              <a:rPr lang="en-US" dirty="0"/>
              <a:t> </a:t>
            </a:r>
            <a:r>
              <a:rPr lang="en-US" dirty="0" err="1"/>
              <a:t>bagian</a:t>
            </a:r>
            <a:r>
              <a:rPr lang="en-US" dirty="0"/>
              <a:t> </a:t>
            </a:r>
            <a:r>
              <a:rPr lang="en-US" dirty="0" err="1"/>
              <a:t>kanan</a:t>
            </a:r>
            <a:r>
              <a:rPr lang="en-US" dirty="0"/>
              <a:t> </a:t>
            </a:r>
            <a:r>
              <a:rPr lang="en-US" dirty="0" err="1"/>
              <a:t>dari</a:t>
            </a:r>
            <a:r>
              <a:rPr lang="en-US" dirty="0"/>
              <a:t> </a:t>
            </a:r>
            <a:r>
              <a:rPr lang="en-US" dirty="0" err="1"/>
              <a:t>kertas</a:t>
            </a:r>
            <a:r>
              <a:rPr lang="en-US" dirty="0"/>
              <a:t> </a:t>
            </a:r>
            <a:r>
              <a:rPr lang="en-US" dirty="0" err="1"/>
              <a:t>kerja</a:t>
            </a:r>
            <a:r>
              <a:rPr lang="en-US" dirty="0"/>
              <a:t> “Input </a:t>
            </a:r>
            <a:r>
              <a:rPr lang="en-US" dirty="0" err="1"/>
              <a:t>Laporan</a:t>
            </a:r>
            <a:r>
              <a:rPr lang="en-US" dirty="0"/>
              <a:t> </a:t>
            </a:r>
            <a:r>
              <a:rPr lang="en-US" dirty="0" err="1"/>
              <a:t>Keuangan</a:t>
            </a:r>
            <a:r>
              <a:rPr lang="en-US" dirty="0"/>
              <a:t>”, </a:t>
            </a:r>
            <a:r>
              <a:rPr lang="en-US" dirty="0" err="1" smtClean="0"/>
              <a:t>terdapat</a:t>
            </a:r>
            <a:r>
              <a:rPr lang="id-ID" dirty="0" smtClean="0"/>
              <a:t> </a:t>
            </a:r>
            <a:r>
              <a:rPr lang="en-US" dirty="0" err="1" smtClean="0"/>
              <a:t>kertas</a:t>
            </a:r>
            <a:r>
              <a:rPr lang="en-US" dirty="0" smtClean="0"/>
              <a:t> </a:t>
            </a:r>
            <a:r>
              <a:rPr lang="en-US" dirty="0" err="1"/>
              <a:t>kerja</a:t>
            </a:r>
            <a:r>
              <a:rPr lang="en-US" dirty="0"/>
              <a:t> </a:t>
            </a:r>
            <a:r>
              <a:rPr lang="en-US" dirty="0" err="1"/>
              <a:t>perhitungan</a:t>
            </a:r>
            <a:r>
              <a:rPr lang="en-US" dirty="0"/>
              <a:t> Total </a:t>
            </a:r>
            <a:r>
              <a:rPr lang="en-US" dirty="0" err="1"/>
              <a:t>Aset</a:t>
            </a:r>
            <a:r>
              <a:rPr lang="en-US" dirty="0"/>
              <a:t>, Total </a:t>
            </a:r>
            <a:r>
              <a:rPr lang="en-US" dirty="0" err="1"/>
              <a:t>Ekuitas</a:t>
            </a:r>
            <a:r>
              <a:rPr lang="en-US" dirty="0"/>
              <a:t> </a:t>
            </a:r>
            <a:r>
              <a:rPr lang="en-US" dirty="0" err="1"/>
              <a:t>Aset</a:t>
            </a:r>
            <a:r>
              <a:rPr lang="en-US" dirty="0"/>
              <a:t> </a:t>
            </a:r>
            <a:r>
              <a:rPr lang="en-US" dirty="0" err="1"/>
              <a:t>Bersih</a:t>
            </a:r>
            <a:r>
              <a:rPr lang="en-US" dirty="0"/>
              <a:t>, </a:t>
            </a:r>
            <a:r>
              <a:rPr lang="en-US" dirty="0" smtClean="0"/>
              <a:t>Total</a:t>
            </a:r>
            <a:r>
              <a:rPr lang="id-ID" dirty="0" smtClean="0"/>
              <a:t> </a:t>
            </a:r>
            <a:r>
              <a:rPr lang="en-US" dirty="0" err="1" smtClean="0"/>
              <a:t>Pendapatan</a:t>
            </a:r>
            <a:r>
              <a:rPr lang="en-US" dirty="0"/>
              <a:t>, Total HPP, </a:t>
            </a:r>
            <a:r>
              <a:rPr lang="en-US" dirty="0" err="1"/>
              <a:t>Laba</a:t>
            </a:r>
            <a:r>
              <a:rPr lang="en-US" dirty="0"/>
              <a:t> </a:t>
            </a:r>
            <a:r>
              <a:rPr lang="en-US" dirty="0" err="1"/>
              <a:t>Sebelum</a:t>
            </a:r>
            <a:r>
              <a:rPr lang="en-US" dirty="0"/>
              <a:t> </a:t>
            </a:r>
            <a:r>
              <a:rPr lang="en-US" dirty="0" err="1"/>
              <a:t>Pajak</a:t>
            </a:r>
            <a:r>
              <a:rPr lang="en-US" dirty="0"/>
              <a:t>, EBITDA, Total </a:t>
            </a:r>
            <a:r>
              <a:rPr lang="en-US" dirty="0" err="1"/>
              <a:t>Liabilitas</a:t>
            </a:r>
            <a:r>
              <a:rPr lang="en-US" dirty="0"/>
              <a:t>, </a:t>
            </a:r>
            <a:r>
              <a:rPr lang="en-US" dirty="0" err="1" smtClean="0"/>
              <a:t>dan</a:t>
            </a:r>
            <a:r>
              <a:rPr lang="id-ID" dirty="0" smtClean="0"/>
              <a:t> </a:t>
            </a:r>
            <a:r>
              <a:rPr lang="en-US" dirty="0" smtClean="0"/>
              <a:t>EBIT </a:t>
            </a:r>
            <a:r>
              <a:rPr lang="en-US" dirty="0" err="1"/>
              <a:t>untuk</a:t>
            </a:r>
            <a:r>
              <a:rPr lang="en-US" dirty="0"/>
              <a:t> </a:t>
            </a:r>
            <a:r>
              <a:rPr lang="en-US" dirty="0" err="1"/>
              <a:t>setiap</a:t>
            </a:r>
            <a:r>
              <a:rPr lang="en-US" dirty="0"/>
              <a:t> </a:t>
            </a:r>
            <a:r>
              <a:rPr lang="en-US" dirty="0" err="1"/>
              <a:t>tanggal</a:t>
            </a:r>
            <a:r>
              <a:rPr lang="en-US" dirty="0"/>
              <a:t> </a:t>
            </a:r>
            <a:r>
              <a:rPr lang="en-US" dirty="0" err="1"/>
              <a:t>posisi</a:t>
            </a:r>
            <a:r>
              <a:rPr lang="en-US" dirty="0"/>
              <a:t> </a:t>
            </a:r>
            <a:r>
              <a:rPr lang="en-US" dirty="0" err="1"/>
              <a:t>laporan</a:t>
            </a:r>
            <a:r>
              <a:rPr lang="en-US" dirty="0"/>
              <a:t> </a:t>
            </a:r>
            <a:r>
              <a:rPr lang="en-US" dirty="0" err="1"/>
              <a:t>keuangan</a:t>
            </a:r>
            <a:r>
              <a:rPr lang="en-US" dirty="0"/>
              <a:t>.</a:t>
            </a:r>
          </a:p>
        </p:txBody>
      </p:sp>
    </p:spTree>
    <p:extLst>
      <p:ext uri="{BB962C8B-B14F-4D97-AF65-F5344CB8AC3E}">
        <p14:creationId xmlns:p14="http://schemas.microsoft.com/office/powerpoint/2010/main" val="319655030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3"/>
          <a:stretch>
            <a:fillRect/>
          </a:stretch>
        </p:blipFill>
        <p:spPr>
          <a:xfrm>
            <a:off x="3148012" y="852487"/>
            <a:ext cx="5895975" cy="5153025"/>
          </a:xfrm>
          <a:prstGeom prst="rect">
            <a:avLst/>
          </a:prstGeom>
        </p:spPr>
      </p:pic>
    </p:spTree>
    <p:extLst>
      <p:ext uri="{BB962C8B-B14F-4D97-AF65-F5344CB8AC3E}">
        <p14:creationId xmlns:p14="http://schemas.microsoft.com/office/powerpoint/2010/main" val="194439656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t>Kolom</a:t>
            </a:r>
            <a:r>
              <a:rPr lang="en-US" dirty="0"/>
              <a:t> “as it is” </a:t>
            </a:r>
            <a:r>
              <a:rPr lang="en-US" dirty="0" err="1" smtClean="0"/>
              <a:t>akan</a:t>
            </a:r>
            <a:r>
              <a:rPr lang="en-US" dirty="0" smtClean="0"/>
              <a:t> </a:t>
            </a:r>
            <a:r>
              <a:rPr lang="en-US" dirty="0" err="1"/>
              <a:t>terisi</a:t>
            </a:r>
            <a:r>
              <a:rPr lang="en-US" dirty="0"/>
              <a:t> </a:t>
            </a:r>
            <a:r>
              <a:rPr lang="en-US" dirty="0" err="1"/>
              <a:t>secara</a:t>
            </a:r>
            <a:r>
              <a:rPr lang="en-US" dirty="0"/>
              <a:t> </a:t>
            </a:r>
            <a:r>
              <a:rPr lang="en-US" dirty="0" err="1"/>
              <a:t>otomatis</a:t>
            </a:r>
            <a:r>
              <a:rPr lang="en-US" dirty="0"/>
              <a:t> </a:t>
            </a:r>
            <a:r>
              <a:rPr lang="en-US" dirty="0" err="1" smtClean="0"/>
              <a:t>berdasarkan</a:t>
            </a:r>
            <a:r>
              <a:rPr lang="id-ID" dirty="0" smtClean="0"/>
              <a:t> </a:t>
            </a:r>
            <a:r>
              <a:rPr lang="en-US" dirty="0" smtClean="0"/>
              <a:t>input </a:t>
            </a:r>
            <a:r>
              <a:rPr lang="en-US" dirty="0" err="1"/>
              <a:t>angka</a:t>
            </a:r>
            <a:r>
              <a:rPr lang="en-US" dirty="0"/>
              <a:t> </a:t>
            </a:r>
            <a:r>
              <a:rPr lang="en-US" dirty="0" err="1"/>
              <a:t>laporan</a:t>
            </a:r>
            <a:r>
              <a:rPr lang="en-US" dirty="0"/>
              <a:t> </a:t>
            </a:r>
            <a:r>
              <a:rPr lang="en-US" dirty="0" err="1"/>
              <a:t>keuangan</a:t>
            </a:r>
            <a:r>
              <a:rPr lang="en-US" dirty="0"/>
              <a:t> per interim. </a:t>
            </a:r>
            <a:r>
              <a:rPr lang="en-US" dirty="0" err="1"/>
              <a:t>Sedangkan</a:t>
            </a:r>
            <a:r>
              <a:rPr lang="en-US" dirty="0"/>
              <a:t>, </a:t>
            </a:r>
            <a:r>
              <a:rPr lang="en-US" dirty="0" err="1"/>
              <a:t>kolom</a:t>
            </a:r>
            <a:r>
              <a:rPr lang="en-US" dirty="0"/>
              <a:t> “</a:t>
            </a:r>
            <a:r>
              <a:rPr lang="en-US" dirty="0" err="1"/>
              <a:t>ekstrapolasi</a:t>
            </a:r>
            <a:r>
              <a:rPr lang="en-US" dirty="0" smtClean="0"/>
              <a:t>”</a:t>
            </a:r>
            <a:r>
              <a:rPr lang="id-ID" dirty="0" smtClean="0"/>
              <a:t> </a:t>
            </a:r>
            <a:r>
              <a:rPr lang="en-US" dirty="0" err="1" smtClean="0"/>
              <a:t>akan</a:t>
            </a:r>
            <a:r>
              <a:rPr lang="en-US" dirty="0" smtClean="0"/>
              <a:t> </a:t>
            </a:r>
            <a:r>
              <a:rPr lang="en-US" dirty="0" err="1"/>
              <a:t>terisi</a:t>
            </a:r>
            <a:r>
              <a:rPr lang="en-US" dirty="0"/>
              <a:t> </a:t>
            </a:r>
            <a:r>
              <a:rPr lang="en-US" dirty="0" err="1"/>
              <a:t>secara</a:t>
            </a:r>
            <a:r>
              <a:rPr lang="en-US" dirty="0"/>
              <a:t> </a:t>
            </a:r>
            <a:r>
              <a:rPr lang="en-US" dirty="0" err="1"/>
              <a:t>otomatis</a:t>
            </a:r>
            <a:r>
              <a:rPr lang="en-US" dirty="0"/>
              <a:t> </a:t>
            </a:r>
            <a:r>
              <a:rPr lang="en-US" dirty="0" err="1"/>
              <a:t>jika</a:t>
            </a:r>
            <a:r>
              <a:rPr lang="en-US" dirty="0"/>
              <a:t> auditor </a:t>
            </a:r>
            <a:r>
              <a:rPr lang="en-US" dirty="0" err="1"/>
              <a:t>menginput</a:t>
            </a:r>
            <a:r>
              <a:rPr lang="en-US" dirty="0"/>
              <a:t> </a:t>
            </a:r>
            <a:r>
              <a:rPr lang="en-US" dirty="0" err="1"/>
              <a:t>informasi</a:t>
            </a:r>
            <a:r>
              <a:rPr lang="en-US" dirty="0"/>
              <a:t> </a:t>
            </a:r>
            <a:r>
              <a:rPr lang="en-US" dirty="0" err="1"/>
              <a:t>laporan</a:t>
            </a:r>
            <a:r>
              <a:rPr lang="en-US" dirty="0"/>
              <a:t> </a:t>
            </a:r>
            <a:r>
              <a:rPr lang="en-US" dirty="0" err="1" smtClean="0"/>
              <a:t>keuangan</a:t>
            </a:r>
            <a:r>
              <a:rPr lang="id-ID" dirty="0" smtClean="0"/>
              <a:t> </a:t>
            </a:r>
            <a:r>
              <a:rPr lang="en-US" dirty="0" smtClean="0"/>
              <a:t>interim</a:t>
            </a:r>
            <a:r>
              <a:rPr lang="en-US" dirty="0"/>
              <a:t>.</a:t>
            </a:r>
          </a:p>
        </p:txBody>
      </p:sp>
    </p:spTree>
    <p:extLst>
      <p:ext uri="{BB962C8B-B14F-4D97-AF65-F5344CB8AC3E}">
        <p14:creationId xmlns:p14="http://schemas.microsoft.com/office/powerpoint/2010/main" val="339833242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681162" y="271462"/>
            <a:ext cx="8829675" cy="6315075"/>
          </a:xfrm>
          <a:prstGeom prst="rect">
            <a:avLst/>
          </a:prstGeom>
        </p:spPr>
      </p:pic>
    </p:spTree>
    <p:extLst>
      <p:ext uri="{BB962C8B-B14F-4D97-AF65-F5344CB8AC3E}">
        <p14:creationId xmlns:p14="http://schemas.microsoft.com/office/powerpoint/2010/main" val="121388331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t>Untuk</a:t>
            </a:r>
            <a:r>
              <a:rPr lang="en-US" dirty="0"/>
              <a:t> </a:t>
            </a:r>
            <a:r>
              <a:rPr lang="en-US" dirty="0" err="1"/>
              <a:t>memperoleh</a:t>
            </a:r>
            <a:r>
              <a:rPr lang="en-US" dirty="0"/>
              <a:t> </a:t>
            </a:r>
            <a:r>
              <a:rPr lang="en-US" dirty="0" err="1"/>
              <a:t>hasil</a:t>
            </a:r>
            <a:r>
              <a:rPr lang="en-US" dirty="0"/>
              <a:t> </a:t>
            </a:r>
            <a:r>
              <a:rPr lang="en-US" dirty="0" err="1"/>
              <a:t>perhitungan</a:t>
            </a:r>
            <a:r>
              <a:rPr lang="en-US" dirty="0"/>
              <a:t> EBIT </a:t>
            </a:r>
            <a:r>
              <a:rPr lang="en-US" dirty="0" err="1"/>
              <a:t>dan</a:t>
            </a:r>
            <a:r>
              <a:rPr lang="en-US" dirty="0"/>
              <a:t> EBITDA, auditor </a:t>
            </a:r>
            <a:r>
              <a:rPr lang="en-US" dirty="0" err="1"/>
              <a:t>harus</a:t>
            </a:r>
            <a:r>
              <a:rPr lang="en-US" dirty="0"/>
              <a:t> </a:t>
            </a:r>
            <a:r>
              <a:rPr lang="en-US" dirty="0" err="1" smtClean="0"/>
              <a:t>memilih</a:t>
            </a:r>
            <a:r>
              <a:rPr lang="id-ID" dirty="0" smtClean="0"/>
              <a:t> </a:t>
            </a:r>
            <a:r>
              <a:rPr lang="en-US" dirty="0" err="1" smtClean="0"/>
              <a:t>beban</a:t>
            </a:r>
            <a:r>
              <a:rPr lang="en-US" dirty="0" smtClean="0"/>
              <a:t> </a:t>
            </a:r>
            <a:r>
              <a:rPr lang="en-US" dirty="0" err="1"/>
              <a:t>penyusutan</a:t>
            </a:r>
            <a:r>
              <a:rPr lang="en-US" dirty="0"/>
              <a:t>/</a:t>
            </a:r>
            <a:r>
              <a:rPr lang="en-US" dirty="0" err="1"/>
              <a:t>amortisasi</a:t>
            </a:r>
            <a:r>
              <a:rPr lang="en-US" dirty="0"/>
              <a:t> </a:t>
            </a:r>
            <a:r>
              <a:rPr lang="en-US" dirty="0" err="1"/>
              <a:t>dan</a:t>
            </a:r>
            <a:r>
              <a:rPr lang="en-US" dirty="0"/>
              <a:t> </a:t>
            </a:r>
            <a:r>
              <a:rPr lang="en-US" dirty="0" err="1"/>
              <a:t>beban</a:t>
            </a:r>
            <a:r>
              <a:rPr lang="en-US" dirty="0"/>
              <a:t>/</a:t>
            </a:r>
            <a:r>
              <a:rPr lang="en-US" dirty="0" err="1"/>
              <a:t>pendapatan</a:t>
            </a:r>
            <a:r>
              <a:rPr lang="en-US" dirty="0"/>
              <a:t> </a:t>
            </a:r>
            <a:r>
              <a:rPr lang="en-US" dirty="0" err="1"/>
              <a:t>bunga</a:t>
            </a:r>
            <a:r>
              <a:rPr lang="en-US" dirty="0"/>
              <a:t> yang </a:t>
            </a:r>
            <a:r>
              <a:rPr lang="en-US" dirty="0" err="1" smtClean="0"/>
              <a:t>terlibat</a:t>
            </a:r>
            <a:r>
              <a:rPr lang="id-ID" dirty="0" smtClean="0"/>
              <a:t> </a:t>
            </a:r>
            <a:r>
              <a:rPr lang="en-US" dirty="0" err="1" smtClean="0"/>
              <a:t>dalam</a:t>
            </a:r>
            <a:r>
              <a:rPr lang="en-US" dirty="0" smtClean="0"/>
              <a:t> </a:t>
            </a:r>
            <a:r>
              <a:rPr lang="en-US" dirty="0" err="1"/>
              <a:t>perhitungan</a:t>
            </a:r>
            <a:r>
              <a:rPr lang="en-US" dirty="0"/>
              <a:t> EBIT </a:t>
            </a:r>
            <a:r>
              <a:rPr lang="en-US" dirty="0" err="1"/>
              <a:t>dan</a:t>
            </a:r>
            <a:r>
              <a:rPr lang="en-US" dirty="0"/>
              <a:t> EBITDA </a:t>
            </a:r>
            <a:r>
              <a:rPr lang="en-US" dirty="0" err="1"/>
              <a:t>dengan</a:t>
            </a:r>
            <a:r>
              <a:rPr lang="en-US" dirty="0"/>
              <a:t> </a:t>
            </a:r>
            <a:r>
              <a:rPr lang="en-US" dirty="0" err="1"/>
              <a:t>menggunakan</a:t>
            </a:r>
            <a:r>
              <a:rPr lang="en-US" dirty="0"/>
              <a:t> dropdown.</a:t>
            </a:r>
          </a:p>
        </p:txBody>
      </p:sp>
    </p:spTree>
    <p:extLst>
      <p:ext uri="{BB962C8B-B14F-4D97-AF65-F5344CB8AC3E}">
        <p14:creationId xmlns:p14="http://schemas.microsoft.com/office/powerpoint/2010/main" val="194857193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163" y="1027906"/>
            <a:ext cx="12045674" cy="4585063"/>
          </a:xfrm>
        </p:spPr>
      </p:pic>
    </p:spTree>
    <p:extLst>
      <p:ext uri="{BB962C8B-B14F-4D97-AF65-F5344CB8AC3E}">
        <p14:creationId xmlns:p14="http://schemas.microsoft.com/office/powerpoint/2010/main" val="94066561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132806" y="182245"/>
            <a:ext cx="10515600" cy="1325563"/>
          </a:xfrm>
        </p:spPr>
        <p:txBody>
          <a:bodyPr/>
          <a:lstStyle/>
          <a:p>
            <a:r>
              <a:rPr lang="fi-FI" dirty="0"/>
              <a:t>A.120 Alokasi Jam Jasa dan Perencanaan Lainnya</a:t>
            </a:r>
            <a:endParaRPr lang="en-US" dirty="0"/>
          </a:p>
        </p:txBody>
      </p:sp>
      <p:sp>
        <p:nvSpPr>
          <p:cNvPr id="3" name="Content Placeholder 2"/>
          <p:cNvSpPr>
            <a:spLocks noGrp="1"/>
          </p:cNvSpPr>
          <p:nvPr>
            <p:ph idx="1"/>
          </p:nvPr>
        </p:nvSpPr>
        <p:spPr/>
        <p:txBody>
          <a:bodyPr>
            <a:normAutofit/>
          </a:bodyPr>
          <a:lstStyle/>
          <a:p>
            <a:pPr marL="0" indent="0">
              <a:buNone/>
            </a:pPr>
            <a:r>
              <a:rPr lang="en-US" dirty="0" err="1"/>
              <a:t>Kertas</a:t>
            </a:r>
            <a:r>
              <a:rPr lang="en-US" dirty="0"/>
              <a:t> </a:t>
            </a:r>
            <a:r>
              <a:rPr lang="en-US" dirty="0" err="1"/>
              <a:t>kerja</a:t>
            </a:r>
            <a:r>
              <a:rPr lang="en-US" dirty="0"/>
              <a:t> </a:t>
            </a:r>
            <a:r>
              <a:rPr lang="en-US" dirty="0" err="1"/>
              <a:t>ini</a:t>
            </a:r>
            <a:r>
              <a:rPr lang="en-US" dirty="0"/>
              <a:t> </a:t>
            </a:r>
            <a:r>
              <a:rPr lang="en-US" dirty="0" err="1"/>
              <a:t>digunakan</a:t>
            </a:r>
            <a:r>
              <a:rPr lang="en-US" dirty="0"/>
              <a:t> </a:t>
            </a:r>
            <a:r>
              <a:rPr lang="en-US" dirty="0" err="1"/>
              <a:t>untuk</a:t>
            </a:r>
            <a:r>
              <a:rPr lang="en-US" dirty="0"/>
              <a:t> </a:t>
            </a:r>
            <a:r>
              <a:rPr lang="en-US" dirty="0" err="1"/>
              <a:t>mengalokasikan</a:t>
            </a:r>
            <a:r>
              <a:rPr lang="en-US" dirty="0"/>
              <a:t> </a:t>
            </a:r>
            <a:r>
              <a:rPr lang="en-US" dirty="0" err="1"/>
              <a:t>waktu</a:t>
            </a:r>
            <a:r>
              <a:rPr lang="en-US" dirty="0"/>
              <a:t> </a:t>
            </a:r>
            <a:r>
              <a:rPr lang="en-US" dirty="0" err="1"/>
              <a:t>untuk</a:t>
            </a:r>
            <a:r>
              <a:rPr lang="en-US" dirty="0"/>
              <a:t> </a:t>
            </a:r>
            <a:r>
              <a:rPr lang="en-US" dirty="0" err="1"/>
              <a:t>setiap</a:t>
            </a:r>
            <a:r>
              <a:rPr lang="en-US" dirty="0"/>
              <a:t> </a:t>
            </a:r>
            <a:r>
              <a:rPr lang="en-US" dirty="0" err="1"/>
              <a:t>personel</a:t>
            </a:r>
            <a:r>
              <a:rPr lang="en-US" dirty="0"/>
              <a:t> </a:t>
            </a:r>
            <a:r>
              <a:rPr lang="en-US" dirty="0" smtClean="0"/>
              <a:t>yang</a:t>
            </a:r>
            <a:r>
              <a:rPr lang="id-ID" dirty="0" smtClean="0"/>
              <a:t> </a:t>
            </a:r>
            <a:r>
              <a:rPr lang="en-US" dirty="0" err="1" smtClean="0"/>
              <a:t>ditugaskan</a:t>
            </a:r>
            <a:r>
              <a:rPr lang="en-US" dirty="0" smtClean="0"/>
              <a:t> </a:t>
            </a:r>
            <a:r>
              <a:rPr lang="en-US" dirty="0" err="1"/>
              <a:t>dalam</a:t>
            </a:r>
            <a:r>
              <a:rPr lang="en-US" dirty="0"/>
              <a:t> </a:t>
            </a:r>
            <a:r>
              <a:rPr lang="en-US" dirty="0" err="1"/>
              <a:t>perikatan</a:t>
            </a:r>
            <a:r>
              <a:rPr lang="en-US" dirty="0"/>
              <a:t> audit </a:t>
            </a:r>
            <a:r>
              <a:rPr lang="en-US" dirty="0" err="1"/>
              <a:t>serta</a:t>
            </a:r>
            <a:r>
              <a:rPr lang="en-US" dirty="0"/>
              <a:t> </a:t>
            </a:r>
            <a:r>
              <a:rPr lang="en-US" dirty="0" err="1"/>
              <a:t>merespons</a:t>
            </a:r>
            <a:r>
              <a:rPr lang="en-US" dirty="0"/>
              <a:t> </a:t>
            </a:r>
            <a:r>
              <a:rPr lang="en-US" dirty="0" err="1"/>
              <a:t>kondisi</a:t>
            </a:r>
            <a:r>
              <a:rPr lang="en-US" dirty="0"/>
              <a:t> </a:t>
            </a:r>
            <a:r>
              <a:rPr lang="en-US" dirty="0" err="1"/>
              <a:t>kompetensi</a:t>
            </a:r>
            <a:r>
              <a:rPr lang="en-US" dirty="0"/>
              <a:t> </a:t>
            </a:r>
            <a:r>
              <a:rPr lang="en-US" dirty="0" err="1"/>
              <a:t>sumber</a:t>
            </a:r>
            <a:r>
              <a:rPr lang="en-US" dirty="0"/>
              <a:t> </a:t>
            </a:r>
            <a:r>
              <a:rPr lang="en-US" dirty="0" err="1" smtClean="0"/>
              <a:t>daya</a:t>
            </a:r>
            <a:r>
              <a:rPr lang="id-ID" dirty="0" smtClean="0"/>
              <a:t> </a:t>
            </a:r>
            <a:r>
              <a:rPr lang="en-US" dirty="0" smtClean="0"/>
              <a:t>yang </a:t>
            </a:r>
            <a:r>
              <a:rPr lang="en-US" dirty="0" err="1"/>
              <a:t>diperoleh</a:t>
            </a:r>
            <a:r>
              <a:rPr lang="en-US" dirty="0"/>
              <a:t> </a:t>
            </a:r>
            <a:r>
              <a:rPr lang="en-US" dirty="0" err="1"/>
              <a:t>dari</a:t>
            </a:r>
            <a:r>
              <a:rPr lang="en-US" dirty="0"/>
              <a:t> </a:t>
            </a:r>
            <a:r>
              <a:rPr lang="en-US" dirty="0" err="1"/>
              <a:t>kertas</a:t>
            </a:r>
            <a:r>
              <a:rPr lang="en-US" dirty="0"/>
              <a:t> </a:t>
            </a:r>
            <a:r>
              <a:rPr lang="en-US" dirty="0" err="1"/>
              <a:t>kerja</a:t>
            </a:r>
            <a:r>
              <a:rPr lang="en-US" dirty="0"/>
              <a:t> A.1103 (</a:t>
            </a:r>
            <a:r>
              <a:rPr lang="en-US" dirty="0" err="1"/>
              <a:t>penilaian</a:t>
            </a:r>
            <a:r>
              <a:rPr lang="en-US" dirty="0"/>
              <a:t> </a:t>
            </a:r>
            <a:r>
              <a:rPr lang="en-US" dirty="0" err="1"/>
              <a:t>awal</a:t>
            </a:r>
            <a:r>
              <a:rPr lang="en-US" dirty="0"/>
              <a:t> </a:t>
            </a:r>
            <a:r>
              <a:rPr lang="en-US" dirty="0" err="1"/>
              <a:t>kompentensi</a:t>
            </a:r>
            <a:r>
              <a:rPr lang="en-US" dirty="0"/>
              <a:t> </a:t>
            </a:r>
            <a:r>
              <a:rPr lang="en-US" dirty="0" err="1"/>
              <a:t>sumber</a:t>
            </a:r>
            <a:r>
              <a:rPr lang="en-US" dirty="0"/>
              <a:t> </a:t>
            </a:r>
            <a:r>
              <a:rPr lang="en-US" dirty="0" err="1"/>
              <a:t>daya</a:t>
            </a:r>
            <a:r>
              <a:rPr lang="en-US" dirty="0"/>
              <a:t>).</a:t>
            </a:r>
          </a:p>
          <a:p>
            <a:pPr marL="0" indent="0">
              <a:buNone/>
            </a:pPr>
            <a:r>
              <a:rPr lang="en-US" dirty="0" err="1"/>
              <a:t>Analisis</a:t>
            </a:r>
            <a:r>
              <a:rPr lang="en-US" dirty="0"/>
              <a:t> </a:t>
            </a:r>
            <a:r>
              <a:rPr lang="en-US" dirty="0" err="1"/>
              <a:t>ini</a:t>
            </a:r>
            <a:r>
              <a:rPr lang="en-US" dirty="0"/>
              <a:t> </a:t>
            </a:r>
            <a:r>
              <a:rPr lang="en-US" dirty="0" err="1"/>
              <a:t>diterapkan</a:t>
            </a:r>
            <a:r>
              <a:rPr lang="en-US" dirty="0"/>
              <a:t> </a:t>
            </a:r>
            <a:r>
              <a:rPr lang="en-US" dirty="0" err="1"/>
              <a:t>untuk</a:t>
            </a:r>
            <a:r>
              <a:rPr lang="en-US" dirty="0"/>
              <a:t> </a:t>
            </a:r>
            <a:r>
              <a:rPr lang="en-US" dirty="0" err="1"/>
              <a:t>seluruh</a:t>
            </a:r>
            <a:r>
              <a:rPr lang="en-US" dirty="0"/>
              <a:t> </a:t>
            </a:r>
            <a:r>
              <a:rPr lang="en-US" dirty="0" err="1"/>
              <a:t>siklus</a:t>
            </a:r>
            <a:r>
              <a:rPr lang="en-US" dirty="0"/>
              <a:t> audit. </a:t>
            </a:r>
            <a:r>
              <a:rPr lang="en-US" dirty="0" err="1"/>
              <a:t>Selain</a:t>
            </a:r>
            <a:r>
              <a:rPr lang="en-US" dirty="0"/>
              <a:t> </a:t>
            </a:r>
            <a:r>
              <a:rPr lang="en-US" dirty="0" err="1"/>
              <a:t>itu</a:t>
            </a:r>
            <a:r>
              <a:rPr lang="en-US" dirty="0"/>
              <a:t>, </a:t>
            </a:r>
            <a:r>
              <a:rPr lang="en-US" dirty="0" err="1"/>
              <a:t>terdapat</a:t>
            </a:r>
            <a:r>
              <a:rPr lang="en-US" dirty="0"/>
              <a:t> </a:t>
            </a:r>
            <a:r>
              <a:rPr lang="en-US" dirty="0" err="1" smtClean="0"/>
              <a:t>penentuan</a:t>
            </a:r>
            <a:r>
              <a:rPr lang="id-ID" dirty="0" smtClean="0"/>
              <a:t> </a:t>
            </a:r>
            <a:r>
              <a:rPr lang="en-US" dirty="0" err="1" smtClean="0"/>
              <a:t>penelaahan</a:t>
            </a:r>
            <a:r>
              <a:rPr lang="en-US" dirty="0" smtClean="0"/>
              <a:t> </a:t>
            </a:r>
            <a:r>
              <a:rPr lang="en-US" dirty="0" err="1"/>
              <a:t>mutu</a:t>
            </a:r>
            <a:r>
              <a:rPr lang="en-US" dirty="0"/>
              <a:t> </a:t>
            </a:r>
            <a:r>
              <a:rPr lang="en-US" dirty="0" err="1"/>
              <a:t>perikatan</a:t>
            </a:r>
            <a:r>
              <a:rPr lang="en-US" dirty="0"/>
              <a:t> </a:t>
            </a:r>
            <a:r>
              <a:rPr lang="en-US" dirty="0" err="1"/>
              <a:t>baik</a:t>
            </a:r>
            <a:r>
              <a:rPr lang="en-US" dirty="0"/>
              <a:t> </a:t>
            </a:r>
            <a:r>
              <a:rPr lang="en-US" dirty="0" err="1"/>
              <a:t>menggunakan</a:t>
            </a:r>
            <a:r>
              <a:rPr lang="en-US" dirty="0"/>
              <a:t> EQCR </a:t>
            </a:r>
            <a:r>
              <a:rPr lang="en-US" dirty="0" err="1"/>
              <a:t>maupun</a:t>
            </a:r>
            <a:r>
              <a:rPr lang="en-US" dirty="0"/>
              <a:t> </a:t>
            </a:r>
            <a:r>
              <a:rPr lang="en-US" dirty="0" err="1"/>
              <a:t>penelaahan</a:t>
            </a:r>
            <a:r>
              <a:rPr lang="en-US" dirty="0"/>
              <a:t> </a:t>
            </a:r>
            <a:r>
              <a:rPr lang="en-US" dirty="0" err="1" smtClean="0"/>
              <a:t>berjenjang</a:t>
            </a:r>
            <a:r>
              <a:rPr lang="id-ID" dirty="0" smtClean="0"/>
              <a:t> </a:t>
            </a:r>
            <a:r>
              <a:rPr lang="en-US" dirty="0" err="1" smtClean="0"/>
              <a:t>dari</a:t>
            </a:r>
            <a:r>
              <a:rPr lang="en-US" dirty="0" smtClean="0"/>
              <a:t> </a:t>
            </a:r>
            <a:r>
              <a:rPr lang="en-US" dirty="0" err="1"/>
              <a:t>tim</a:t>
            </a:r>
            <a:r>
              <a:rPr lang="en-US" dirty="0"/>
              <a:t> </a:t>
            </a:r>
            <a:r>
              <a:rPr lang="en-US" dirty="0" err="1"/>
              <a:t>perikatan</a:t>
            </a:r>
            <a:r>
              <a:rPr lang="en-US" dirty="0"/>
              <a:t>.</a:t>
            </a:r>
          </a:p>
        </p:txBody>
      </p:sp>
    </p:spTree>
    <p:extLst>
      <p:ext uri="{BB962C8B-B14F-4D97-AF65-F5344CB8AC3E}">
        <p14:creationId xmlns:p14="http://schemas.microsoft.com/office/powerpoint/2010/main" val="351615457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0" y="0"/>
            <a:ext cx="10515600" cy="1325563"/>
          </a:xfrm>
        </p:spPr>
        <p:txBody>
          <a:bodyPr/>
          <a:lstStyle/>
          <a:p>
            <a:r>
              <a:rPr lang="en-US" dirty="0"/>
              <a:t>ALOKASI </a:t>
            </a:r>
            <a:r>
              <a:rPr lang="en-US" dirty="0" smtClean="0"/>
              <a:t>JAM</a:t>
            </a:r>
            <a:endParaRPr lang="en-US" dirty="0"/>
          </a:p>
        </p:txBody>
      </p:sp>
      <p:sp>
        <p:nvSpPr>
          <p:cNvPr id="3" name="Content Placeholder 2"/>
          <p:cNvSpPr>
            <a:spLocks noGrp="1"/>
          </p:cNvSpPr>
          <p:nvPr>
            <p:ph idx="1"/>
          </p:nvPr>
        </p:nvSpPr>
        <p:spPr>
          <a:xfrm>
            <a:off x="1530532" y="1146107"/>
            <a:ext cx="10515600" cy="4351338"/>
          </a:xfrm>
        </p:spPr>
        <p:txBody>
          <a:bodyPr>
            <a:noAutofit/>
          </a:bodyPr>
          <a:lstStyle/>
          <a:p>
            <a:pPr marL="0" indent="0">
              <a:buNone/>
            </a:pPr>
            <a:r>
              <a:rPr lang="en-US" sz="2700" dirty="0" err="1" smtClean="0"/>
              <a:t>Rencana</a:t>
            </a:r>
            <a:r>
              <a:rPr lang="en-US" sz="2700" dirty="0" smtClean="0"/>
              <a:t> </a:t>
            </a:r>
            <a:r>
              <a:rPr lang="en-US" sz="2700" dirty="0" err="1"/>
              <a:t>jadwal</a:t>
            </a:r>
            <a:r>
              <a:rPr lang="en-US" sz="2700" dirty="0"/>
              <a:t> </a:t>
            </a:r>
            <a:r>
              <a:rPr lang="en-US" sz="2700" dirty="0" err="1"/>
              <a:t>pelaksanaan</a:t>
            </a:r>
            <a:r>
              <a:rPr lang="en-US" sz="2700" dirty="0"/>
              <a:t> </a:t>
            </a:r>
            <a:r>
              <a:rPr lang="en-US" sz="2700" dirty="0" err="1"/>
              <a:t>perikatan</a:t>
            </a:r>
            <a:r>
              <a:rPr lang="en-US" sz="2700" dirty="0"/>
              <a:t> audit yang </a:t>
            </a:r>
            <a:r>
              <a:rPr lang="en-US" sz="2700" dirty="0" err="1"/>
              <a:t>telah</a:t>
            </a:r>
            <a:r>
              <a:rPr lang="en-US" sz="2700" dirty="0"/>
              <a:t> </a:t>
            </a:r>
            <a:r>
              <a:rPr lang="en-US" sz="2700" dirty="0" err="1"/>
              <a:t>disepakati</a:t>
            </a:r>
            <a:r>
              <a:rPr lang="en-US" sz="2700" dirty="0"/>
              <a:t>. </a:t>
            </a:r>
            <a:r>
              <a:rPr lang="en-US" sz="2700" dirty="0" err="1"/>
              <a:t>Pada</a:t>
            </a:r>
            <a:r>
              <a:rPr lang="en-US" sz="2700" dirty="0"/>
              <a:t> </a:t>
            </a:r>
            <a:r>
              <a:rPr lang="en-US" sz="2700" dirty="0" err="1"/>
              <a:t>bagian</a:t>
            </a:r>
            <a:r>
              <a:rPr lang="en-US" sz="2700" dirty="0"/>
              <a:t> </a:t>
            </a:r>
            <a:r>
              <a:rPr lang="en-US" sz="2700" dirty="0" err="1"/>
              <a:t>ini</a:t>
            </a:r>
            <a:r>
              <a:rPr lang="en-US" sz="2700" dirty="0" smtClean="0"/>
              <a:t>,</a:t>
            </a:r>
            <a:r>
              <a:rPr lang="id-ID" sz="2700" dirty="0" smtClean="0"/>
              <a:t> </a:t>
            </a:r>
            <a:r>
              <a:rPr lang="en-US" sz="2700" dirty="0" smtClean="0"/>
              <a:t>auditor </a:t>
            </a:r>
            <a:r>
              <a:rPr lang="en-US" sz="2700" dirty="0" err="1"/>
              <a:t>memasukkan</a:t>
            </a:r>
            <a:r>
              <a:rPr lang="en-US" sz="2700" dirty="0"/>
              <a:t> data </a:t>
            </a:r>
            <a:r>
              <a:rPr lang="en-US" sz="2700" dirty="0" err="1"/>
              <a:t>secara</a:t>
            </a:r>
            <a:r>
              <a:rPr lang="en-US" sz="2700" dirty="0"/>
              <a:t> manual </a:t>
            </a:r>
            <a:r>
              <a:rPr lang="en-US" sz="2700" dirty="0" err="1"/>
              <a:t>sebagai</a:t>
            </a:r>
            <a:r>
              <a:rPr lang="en-US" sz="2700" dirty="0"/>
              <a:t> </a:t>
            </a:r>
            <a:r>
              <a:rPr lang="en-US" sz="2700" dirty="0" err="1"/>
              <a:t>berikut</a:t>
            </a:r>
            <a:r>
              <a:rPr lang="en-US" sz="2700" dirty="0"/>
              <a:t>.</a:t>
            </a:r>
          </a:p>
          <a:p>
            <a:pPr marL="0" indent="0">
              <a:buNone/>
            </a:pPr>
            <a:r>
              <a:rPr lang="en-US" sz="2700" dirty="0"/>
              <a:t>a. </a:t>
            </a:r>
            <a:r>
              <a:rPr lang="en-US" sz="2700" dirty="0" err="1"/>
              <a:t>tanggal</a:t>
            </a:r>
            <a:r>
              <a:rPr lang="en-US" sz="2700" dirty="0"/>
              <a:t> </a:t>
            </a:r>
            <a:r>
              <a:rPr lang="en-US" sz="2700" dirty="0" err="1"/>
              <a:t>mulai</a:t>
            </a:r>
            <a:r>
              <a:rPr lang="en-US" sz="2700" dirty="0"/>
              <a:t> </a:t>
            </a:r>
            <a:r>
              <a:rPr lang="en-US" sz="2700" dirty="0" err="1"/>
              <a:t>dan</a:t>
            </a:r>
            <a:r>
              <a:rPr lang="en-US" sz="2700" dirty="0"/>
              <a:t> </a:t>
            </a:r>
            <a:r>
              <a:rPr lang="en-US" sz="2700" dirty="0" err="1"/>
              <a:t>berakhir</a:t>
            </a:r>
            <a:r>
              <a:rPr lang="en-US" sz="2700" dirty="0"/>
              <a:t> </a:t>
            </a:r>
            <a:r>
              <a:rPr lang="en-US" sz="2700" dirty="0" err="1"/>
              <a:t>pelaksanaan</a:t>
            </a:r>
            <a:r>
              <a:rPr lang="en-US" sz="2700" dirty="0"/>
              <a:t> </a:t>
            </a:r>
            <a:r>
              <a:rPr lang="en-US" sz="2700" dirty="0" err="1"/>
              <a:t>perikatan</a:t>
            </a:r>
            <a:r>
              <a:rPr lang="en-US" sz="2700" dirty="0"/>
              <a:t> (format</a:t>
            </a:r>
            <a:r>
              <a:rPr lang="en-US" sz="2700" dirty="0" smtClean="0"/>
              <a:t>:</a:t>
            </a:r>
            <a:r>
              <a:rPr lang="id-ID" sz="2700" dirty="0" smtClean="0"/>
              <a:t> </a:t>
            </a:r>
            <a:r>
              <a:rPr lang="en-US" sz="2700" dirty="0" err="1" smtClean="0"/>
              <a:t>tanggal</a:t>
            </a:r>
            <a:r>
              <a:rPr lang="en-US" sz="2700" dirty="0" smtClean="0"/>
              <a:t>/</a:t>
            </a:r>
            <a:r>
              <a:rPr lang="en-US" sz="2700" dirty="0" err="1" smtClean="0"/>
              <a:t>bulan</a:t>
            </a:r>
            <a:r>
              <a:rPr lang="en-US" sz="2700" dirty="0" smtClean="0"/>
              <a:t>/</a:t>
            </a:r>
            <a:r>
              <a:rPr lang="en-US" sz="2700" dirty="0" err="1" smtClean="0"/>
              <a:t>tahun</a:t>
            </a:r>
            <a:r>
              <a:rPr lang="en-US" sz="2700" dirty="0"/>
              <a:t>);</a:t>
            </a:r>
          </a:p>
          <a:p>
            <a:pPr marL="0" indent="0">
              <a:buNone/>
            </a:pPr>
            <a:r>
              <a:rPr lang="en-US" sz="2700" dirty="0"/>
              <a:t>b. jam </a:t>
            </a:r>
            <a:r>
              <a:rPr lang="en-US" sz="2700" dirty="0" err="1"/>
              <a:t>mulai</a:t>
            </a:r>
            <a:r>
              <a:rPr lang="en-US" sz="2700" dirty="0"/>
              <a:t> </a:t>
            </a:r>
            <a:r>
              <a:rPr lang="en-US" sz="2700" dirty="0" err="1"/>
              <a:t>kerja</a:t>
            </a:r>
            <a:r>
              <a:rPr lang="en-US" sz="2700" dirty="0"/>
              <a:t>, lama </a:t>
            </a:r>
            <a:r>
              <a:rPr lang="en-US" sz="2700" dirty="0" err="1"/>
              <a:t>istirahat</a:t>
            </a:r>
            <a:r>
              <a:rPr lang="en-US" sz="2700" dirty="0"/>
              <a:t>, </a:t>
            </a:r>
            <a:r>
              <a:rPr lang="en-US" sz="2700" dirty="0" err="1"/>
              <a:t>dan</a:t>
            </a:r>
            <a:r>
              <a:rPr lang="en-US" sz="2700" dirty="0"/>
              <a:t> jam </a:t>
            </a:r>
            <a:r>
              <a:rPr lang="en-US" sz="2700" dirty="0" err="1"/>
              <a:t>pulang</a:t>
            </a:r>
            <a:r>
              <a:rPr lang="en-US" sz="2700" dirty="0"/>
              <a:t> </a:t>
            </a:r>
            <a:r>
              <a:rPr lang="en-US" sz="2700" dirty="0" err="1"/>
              <a:t>kerja</a:t>
            </a:r>
            <a:r>
              <a:rPr lang="en-US" sz="2700" dirty="0"/>
              <a:t> (format: 24 jam);</a:t>
            </a:r>
          </a:p>
          <a:p>
            <a:pPr marL="0" indent="0">
              <a:buNone/>
            </a:pPr>
            <a:r>
              <a:rPr lang="en-US" sz="2700" dirty="0"/>
              <a:t>c. </a:t>
            </a:r>
            <a:r>
              <a:rPr lang="en-US" sz="2700" dirty="0" err="1"/>
              <a:t>jumlah</a:t>
            </a:r>
            <a:r>
              <a:rPr lang="en-US" sz="2700" dirty="0"/>
              <a:t> </a:t>
            </a:r>
            <a:r>
              <a:rPr lang="en-US" sz="2700" dirty="0" err="1"/>
              <a:t>hari</a:t>
            </a:r>
            <a:r>
              <a:rPr lang="en-US" sz="2700" dirty="0"/>
              <a:t> </a:t>
            </a:r>
            <a:r>
              <a:rPr lang="en-US" sz="2700" dirty="0" err="1"/>
              <a:t>libur</a:t>
            </a:r>
            <a:r>
              <a:rPr lang="en-US" sz="2700" dirty="0"/>
              <a:t> </a:t>
            </a:r>
            <a:r>
              <a:rPr lang="en-US" sz="2700" dirty="0" err="1"/>
              <a:t>baik</a:t>
            </a:r>
            <a:r>
              <a:rPr lang="en-US" sz="2700" dirty="0"/>
              <a:t> </a:t>
            </a:r>
            <a:r>
              <a:rPr lang="en-US" sz="2700" dirty="0" err="1"/>
              <a:t>sabtu</a:t>
            </a:r>
            <a:r>
              <a:rPr lang="en-US" sz="2700" dirty="0"/>
              <a:t>/</a:t>
            </a:r>
            <a:r>
              <a:rPr lang="en-US" sz="2700" dirty="0" err="1"/>
              <a:t>minggu</a:t>
            </a:r>
            <a:r>
              <a:rPr lang="en-US" sz="2700" dirty="0"/>
              <a:t> </a:t>
            </a:r>
            <a:r>
              <a:rPr lang="en-US" sz="2700" dirty="0" err="1"/>
              <a:t>maupun</a:t>
            </a:r>
            <a:r>
              <a:rPr lang="en-US" sz="2700" dirty="0"/>
              <a:t> </a:t>
            </a:r>
            <a:r>
              <a:rPr lang="en-US" sz="2700" dirty="0" err="1"/>
              <a:t>libur</a:t>
            </a:r>
            <a:r>
              <a:rPr lang="en-US" sz="2700" dirty="0"/>
              <a:t> lain; </a:t>
            </a:r>
            <a:r>
              <a:rPr lang="en-US" sz="2700" dirty="0" err="1"/>
              <a:t>dan</a:t>
            </a:r>
            <a:endParaRPr lang="en-US" sz="2700" dirty="0"/>
          </a:p>
          <a:p>
            <a:pPr marL="0" indent="0">
              <a:buNone/>
            </a:pPr>
            <a:r>
              <a:rPr lang="en-US" sz="2700" dirty="0"/>
              <a:t>d. “jam </a:t>
            </a:r>
            <a:r>
              <a:rPr lang="en-US" sz="2700" dirty="0" err="1"/>
              <a:t>kerja</a:t>
            </a:r>
            <a:r>
              <a:rPr lang="en-US" sz="2700" dirty="0"/>
              <a:t> </a:t>
            </a:r>
            <a:r>
              <a:rPr lang="en-US" sz="2700" dirty="0" err="1"/>
              <a:t>efektif</a:t>
            </a:r>
            <a:r>
              <a:rPr lang="en-US" sz="2700" dirty="0"/>
              <a:t> per-</a:t>
            </a:r>
            <a:r>
              <a:rPr lang="en-US" sz="2700" dirty="0" err="1"/>
              <a:t>hari</a:t>
            </a:r>
            <a:r>
              <a:rPr lang="en-US" sz="2700" dirty="0"/>
              <a:t>” </a:t>
            </a:r>
            <a:r>
              <a:rPr lang="en-US" sz="2700" dirty="0" err="1"/>
              <a:t>diisi</a:t>
            </a:r>
            <a:r>
              <a:rPr lang="en-US" sz="2700" dirty="0"/>
              <a:t> </a:t>
            </a:r>
            <a:r>
              <a:rPr lang="en-US" sz="2700" dirty="0" err="1"/>
              <a:t>secara</a:t>
            </a:r>
            <a:r>
              <a:rPr lang="en-US" sz="2700" dirty="0"/>
              <a:t> manual </a:t>
            </a:r>
            <a:r>
              <a:rPr lang="en-US" sz="2700" dirty="0" err="1"/>
              <a:t>berdasarkan</a:t>
            </a:r>
            <a:r>
              <a:rPr lang="en-US" sz="2700" dirty="0"/>
              <a:t> </a:t>
            </a:r>
            <a:r>
              <a:rPr lang="en-US" sz="2700" dirty="0" err="1" smtClean="0"/>
              <a:t>hasil</a:t>
            </a:r>
            <a:r>
              <a:rPr lang="id-ID" sz="2700" dirty="0" smtClean="0"/>
              <a:t> </a:t>
            </a:r>
            <a:r>
              <a:rPr lang="en-US" sz="2700" dirty="0" err="1" smtClean="0"/>
              <a:t>perhitungan</a:t>
            </a:r>
            <a:r>
              <a:rPr lang="en-US" sz="2700" dirty="0" smtClean="0"/>
              <a:t> </a:t>
            </a:r>
            <a:r>
              <a:rPr lang="en-US" sz="2700" dirty="0"/>
              <a:t>jam </a:t>
            </a:r>
            <a:r>
              <a:rPr lang="en-US" sz="2700" dirty="0" err="1"/>
              <a:t>kerja</a:t>
            </a:r>
            <a:r>
              <a:rPr lang="en-US" sz="2700" dirty="0"/>
              <a:t> </a:t>
            </a:r>
            <a:r>
              <a:rPr lang="en-US" sz="2700" dirty="0" err="1"/>
              <a:t>efektif</a:t>
            </a:r>
            <a:r>
              <a:rPr lang="en-US" sz="2700" dirty="0"/>
              <a:t> per </a:t>
            </a:r>
            <a:r>
              <a:rPr lang="en-US" sz="2700" dirty="0" err="1"/>
              <a:t>hari</a:t>
            </a:r>
            <a:r>
              <a:rPr lang="en-US" sz="2700" dirty="0"/>
              <a:t> </a:t>
            </a:r>
            <a:r>
              <a:rPr lang="en-US" sz="2700" dirty="0" err="1"/>
              <a:t>dari</a:t>
            </a:r>
            <a:r>
              <a:rPr lang="en-US" sz="2700" dirty="0"/>
              <a:t> </a:t>
            </a:r>
            <a:r>
              <a:rPr lang="en-US" sz="2700" dirty="0" err="1"/>
              <a:t>poin</a:t>
            </a:r>
            <a:r>
              <a:rPr lang="en-US" sz="2700" dirty="0"/>
              <a:t> 1b</a:t>
            </a:r>
            <a:r>
              <a:rPr lang="en-US" sz="2700" dirty="0" smtClean="0"/>
              <a:t>.</a:t>
            </a:r>
            <a:r>
              <a:rPr lang="id-ID" sz="2700" dirty="0" smtClean="0"/>
              <a:t> </a:t>
            </a:r>
          </a:p>
          <a:p>
            <a:pPr marL="0" indent="0">
              <a:buNone/>
            </a:pPr>
            <a:r>
              <a:rPr lang="en-US" sz="2700" dirty="0" smtClean="0"/>
              <a:t>Hal </a:t>
            </a:r>
            <a:r>
              <a:rPr lang="en-US" sz="2700" dirty="0"/>
              <a:t>di </a:t>
            </a:r>
            <a:r>
              <a:rPr lang="en-US" sz="2700" dirty="0" err="1"/>
              <a:t>atas</a:t>
            </a:r>
            <a:r>
              <a:rPr lang="en-US" sz="2700" dirty="0"/>
              <a:t> </a:t>
            </a:r>
            <a:r>
              <a:rPr lang="en-US" sz="2700" dirty="0" err="1"/>
              <a:t>untuk</a:t>
            </a:r>
            <a:r>
              <a:rPr lang="en-US" sz="2700" dirty="0"/>
              <a:t> </a:t>
            </a:r>
            <a:r>
              <a:rPr lang="en-US" sz="2700" dirty="0" err="1"/>
              <a:t>mengetahui</a:t>
            </a:r>
            <a:r>
              <a:rPr lang="en-US" sz="2700" dirty="0"/>
              <a:t> </a:t>
            </a:r>
            <a:r>
              <a:rPr lang="en-US" sz="2700" dirty="0" err="1"/>
              <a:t>jumlah</a:t>
            </a:r>
            <a:r>
              <a:rPr lang="en-US" sz="2700" dirty="0"/>
              <a:t> jam </a:t>
            </a:r>
            <a:r>
              <a:rPr lang="en-US" sz="2700" dirty="0" err="1"/>
              <a:t>efektif</a:t>
            </a:r>
            <a:r>
              <a:rPr lang="en-US" sz="2700" dirty="0"/>
              <a:t> </a:t>
            </a:r>
            <a:r>
              <a:rPr lang="en-US" sz="2700" dirty="0" err="1"/>
              <a:t>dalam</a:t>
            </a:r>
            <a:r>
              <a:rPr lang="en-US" sz="2700" dirty="0"/>
              <a:t> </a:t>
            </a:r>
            <a:r>
              <a:rPr lang="en-US" sz="2700" dirty="0" err="1"/>
              <a:t>pelaksanaan</a:t>
            </a:r>
            <a:r>
              <a:rPr lang="en-US" sz="2700" dirty="0"/>
              <a:t> </a:t>
            </a:r>
            <a:r>
              <a:rPr lang="en-US" sz="2700" dirty="0" err="1"/>
              <a:t>perikatan</a:t>
            </a:r>
            <a:r>
              <a:rPr lang="en-US" sz="2700" dirty="0"/>
              <a:t>.</a:t>
            </a:r>
          </a:p>
          <a:p>
            <a:pPr marL="0" indent="0">
              <a:buNone/>
            </a:pPr>
            <a:r>
              <a:rPr lang="id-ID" sz="2700" dirty="0" smtClean="0"/>
              <a:t>J</a:t>
            </a:r>
            <a:r>
              <a:rPr lang="en-US" sz="2700" dirty="0" err="1" smtClean="0"/>
              <a:t>ika</a:t>
            </a:r>
            <a:r>
              <a:rPr lang="en-US" sz="2700" dirty="0" smtClean="0"/>
              <a:t> </a:t>
            </a:r>
            <a:r>
              <a:rPr lang="en-US" sz="2700" dirty="0" err="1"/>
              <a:t>tidak</a:t>
            </a:r>
            <a:r>
              <a:rPr lang="en-US" sz="2700" dirty="0"/>
              <a:t> </a:t>
            </a:r>
            <a:r>
              <a:rPr lang="en-US" sz="2700" dirty="0" err="1"/>
              <a:t>ada</a:t>
            </a:r>
            <a:r>
              <a:rPr lang="en-US" sz="2700" dirty="0"/>
              <a:t> </a:t>
            </a:r>
            <a:r>
              <a:rPr lang="en-US" sz="2700" dirty="0" err="1"/>
              <a:t>hari</a:t>
            </a:r>
            <a:r>
              <a:rPr lang="en-US" sz="2700" dirty="0"/>
              <a:t> </a:t>
            </a:r>
            <a:r>
              <a:rPr lang="en-US" sz="2700" dirty="0" err="1"/>
              <a:t>libur</a:t>
            </a:r>
            <a:r>
              <a:rPr lang="en-US" sz="2700" dirty="0"/>
              <a:t> (</a:t>
            </a:r>
            <a:r>
              <a:rPr lang="en-US" sz="2700" dirty="0" err="1"/>
              <a:t>sabtu</a:t>
            </a:r>
            <a:r>
              <a:rPr lang="en-US" sz="2700" dirty="0"/>
              <a:t>, </a:t>
            </a:r>
            <a:r>
              <a:rPr lang="en-US" sz="2700" dirty="0" err="1"/>
              <a:t>minggu</a:t>
            </a:r>
            <a:r>
              <a:rPr lang="en-US" sz="2700" dirty="0"/>
              <a:t>, </a:t>
            </a:r>
            <a:r>
              <a:rPr lang="en-US" sz="2700" dirty="0" err="1"/>
              <a:t>dan</a:t>
            </a:r>
            <a:r>
              <a:rPr lang="en-US" sz="2700" dirty="0"/>
              <a:t> </a:t>
            </a:r>
            <a:r>
              <a:rPr lang="en-US" sz="2700" dirty="0" err="1"/>
              <a:t>hari</a:t>
            </a:r>
            <a:r>
              <a:rPr lang="en-US" sz="2700" dirty="0"/>
              <a:t> </a:t>
            </a:r>
            <a:r>
              <a:rPr lang="en-US" sz="2700" dirty="0" err="1"/>
              <a:t>libur</a:t>
            </a:r>
            <a:r>
              <a:rPr lang="en-US" sz="2700" dirty="0"/>
              <a:t> lain </a:t>
            </a:r>
            <a:r>
              <a:rPr lang="en-US" sz="2700" dirty="0" err="1"/>
              <a:t>tetap</a:t>
            </a:r>
            <a:r>
              <a:rPr lang="en-US" sz="2700" dirty="0"/>
              <a:t> </a:t>
            </a:r>
            <a:r>
              <a:rPr lang="en-US" sz="2700" dirty="0" err="1" smtClean="0"/>
              <a:t>bekerja</a:t>
            </a:r>
            <a:r>
              <a:rPr lang="en-US" sz="2700" dirty="0" smtClean="0"/>
              <a:t>)</a:t>
            </a:r>
            <a:r>
              <a:rPr lang="id-ID" sz="2700" dirty="0" smtClean="0"/>
              <a:t> </a:t>
            </a:r>
            <a:r>
              <a:rPr lang="en-US" sz="2700" dirty="0" err="1" smtClean="0"/>
              <a:t>maka</a:t>
            </a:r>
            <a:r>
              <a:rPr lang="en-US" sz="2700" dirty="0" smtClean="0"/>
              <a:t> </a:t>
            </a:r>
            <a:r>
              <a:rPr lang="en-US" sz="2700" dirty="0"/>
              <a:t>auditor </a:t>
            </a:r>
            <a:r>
              <a:rPr lang="en-US" sz="2700" dirty="0" err="1"/>
              <a:t>dapat</a:t>
            </a:r>
            <a:r>
              <a:rPr lang="en-US" sz="2700" dirty="0"/>
              <a:t> </a:t>
            </a:r>
            <a:r>
              <a:rPr lang="en-US" sz="2700" dirty="0" err="1"/>
              <a:t>mengisi</a:t>
            </a:r>
            <a:r>
              <a:rPr lang="en-US" sz="2700" dirty="0"/>
              <a:t> </a:t>
            </a:r>
            <a:r>
              <a:rPr lang="en-US" sz="2700" dirty="0" err="1"/>
              <a:t>dengan</a:t>
            </a:r>
            <a:r>
              <a:rPr lang="en-US" sz="2700" dirty="0"/>
              <a:t> ‘0 </a:t>
            </a:r>
            <a:r>
              <a:rPr lang="en-US" sz="2700" dirty="0" err="1"/>
              <a:t>atau</a:t>
            </a:r>
            <a:r>
              <a:rPr lang="en-US" sz="2700" dirty="0"/>
              <a:t> 0,0001</a:t>
            </a:r>
          </a:p>
        </p:txBody>
      </p:sp>
    </p:spTree>
    <p:extLst>
      <p:ext uri="{BB962C8B-B14F-4D97-AF65-F5344CB8AC3E}">
        <p14:creationId xmlns:p14="http://schemas.microsoft.com/office/powerpoint/2010/main" val="138472231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119743" y="247558"/>
            <a:ext cx="4883331" cy="3514545"/>
          </a:xfrm>
        </p:spPr>
        <p:txBody>
          <a:bodyPr>
            <a:normAutofit/>
          </a:bodyPr>
          <a:lstStyle/>
          <a:p>
            <a:r>
              <a:rPr lang="en-US" dirty="0"/>
              <a:t>Format </a:t>
            </a:r>
            <a:r>
              <a:rPr lang="en-US" dirty="0" err="1"/>
              <a:t>pengisian</a:t>
            </a:r>
            <a:r>
              <a:rPr lang="en-US" dirty="0"/>
              <a:t> </a:t>
            </a:r>
            <a:r>
              <a:rPr lang="en-US" dirty="0" err="1"/>
              <a:t>penyajian</a:t>
            </a:r>
            <a:r>
              <a:rPr lang="en-US" dirty="0"/>
              <a:t> </a:t>
            </a:r>
            <a:r>
              <a:rPr lang="en-US" dirty="0" err="1"/>
              <a:t>dan</a:t>
            </a:r>
            <a:r>
              <a:rPr lang="en-US" dirty="0"/>
              <a:t> </a:t>
            </a:r>
            <a:r>
              <a:rPr lang="en-US" dirty="0" err="1"/>
              <a:t>supervisi</a:t>
            </a:r>
            <a:r>
              <a:rPr lang="en-US" dirty="0"/>
              <a:t> </a:t>
            </a:r>
            <a:r>
              <a:rPr lang="en-US" dirty="0" err="1"/>
              <a:t>kertas</a:t>
            </a:r>
            <a:r>
              <a:rPr lang="en-US" dirty="0"/>
              <a:t> </a:t>
            </a:r>
            <a:r>
              <a:rPr lang="en-US" dirty="0" err="1" smtClean="0"/>
              <a:t>kerja</a:t>
            </a:r>
            <a:r>
              <a:rPr lang="id-ID" dirty="0" smtClean="0"/>
              <a:t/>
            </a:r>
            <a:br>
              <a:rPr lang="id-ID" dirty="0" smtClean="0"/>
            </a:br>
            <a:r>
              <a:rPr lang="id-ID" dirty="0" smtClean="0"/>
              <a:t>(A120 seterusnya)</a:t>
            </a:r>
            <a:endParaRPr lang="en-US" dirty="0"/>
          </a:p>
        </p:txBody>
      </p:sp>
      <p:sp>
        <p:nvSpPr>
          <p:cNvPr id="3" name="Content Placeholder 2"/>
          <p:cNvSpPr>
            <a:spLocks noGrp="1"/>
          </p:cNvSpPr>
          <p:nvPr>
            <p:ph idx="1"/>
          </p:nvPr>
        </p:nvSpPr>
        <p:spPr>
          <a:xfrm>
            <a:off x="315684" y="3918857"/>
            <a:ext cx="11876315" cy="2782390"/>
          </a:xfrm>
        </p:spPr>
        <p:txBody>
          <a:bodyPr>
            <a:normAutofit lnSpcReduction="10000"/>
          </a:bodyPr>
          <a:lstStyle/>
          <a:p>
            <a:pPr marL="0" indent="0">
              <a:buNone/>
            </a:pPr>
            <a:r>
              <a:rPr lang="en-US" sz="3200" dirty="0" smtClean="0"/>
              <a:t>a</a:t>
            </a:r>
            <a:r>
              <a:rPr lang="en-US" sz="3200" dirty="0"/>
              <a:t>. </a:t>
            </a:r>
            <a:r>
              <a:rPr lang="en-US" sz="3200" dirty="0" err="1"/>
              <a:t>Pengisian</a:t>
            </a:r>
            <a:r>
              <a:rPr lang="en-US" sz="3200" dirty="0"/>
              <a:t> </a:t>
            </a:r>
            <a:r>
              <a:rPr lang="en-US" sz="3200" dirty="0" err="1"/>
              <a:t>nama</a:t>
            </a:r>
            <a:r>
              <a:rPr lang="en-US" sz="3200" dirty="0"/>
              <a:t> </a:t>
            </a:r>
            <a:r>
              <a:rPr lang="en-US" sz="3200" dirty="0" err="1"/>
              <a:t>pembuat</a:t>
            </a:r>
            <a:r>
              <a:rPr lang="en-US" sz="3200" dirty="0"/>
              <a:t> </a:t>
            </a:r>
            <a:r>
              <a:rPr lang="en-US" sz="3200" dirty="0" err="1"/>
              <a:t>dan</a:t>
            </a:r>
            <a:r>
              <a:rPr lang="en-US" sz="3200" dirty="0"/>
              <a:t> </a:t>
            </a:r>
            <a:r>
              <a:rPr lang="en-US" sz="3200" dirty="0" err="1"/>
              <a:t>pereviu</a:t>
            </a:r>
            <a:r>
              <a:rPr lang="en-US" sz="3200" dirty="0"/>
              <a:t> </a:t>
            </a:r>
            <a:r>
              <a:rPr lang="en-US" sz="3200" dirty="0" err="1"/>
              <a:t>kertas</a:t>
            </a:r>
            <a:r>
              <a:rPr lang="en-US" sz="3200" dirty="0"/>
              <a:t> </a:t>
            </a:r>
            <a:r>
              <a:rPr lang="en-US" sz="3200" dirty="0" err="1"/>
              <a:t>kerja</a:t>
            </a:r>
            <a:r>
              <a:rPr lang="en-US" sz="3200" dirty="0"/>
              <a:t> </a:t>
            </a:r>
            <a:r>
              <a:rPr lang="en-US" sz="3200" dirty="0" err="1"/>
              <a:t>dipilih</a:t>
            </a:r>
            <a:r>
              <a:rPr lang="en-US" sz="3200" dirty="0"/>
              <a:t> </a:t>
            </a:r>
            <a:r>
              <a:rPr lang="en-US" sz="3200" dirty="0" err="1"/>
              <a:t>secara</a:t>
            </a:r>
            <a:r>
              <a:rPr lang="en-US" sz="3200" dirty="0"/>
              <a:t> dropdown </a:t>
            </a:r>
            <a:r>
              <a:rPr lang="en-US" sz="3200" dirty="0" err="1" smtClean="0"/>
              <a:t>dari</a:t>
            </a:r>
            <a:r>
              <a:rPr lang="id-ID" sz="3200" dirty="0" smtClean="0"/>
              <a:t> </a:t>
            </a:r>
            <a:r>
              <a:rPr lang="en-US" sz="3200" dirty="0" err="1" smtClean="0"/>
              <a:t>kolom</a:t>
            </a:r>
            <a:r>
              <a:rPr lang="en-US" sz="3200" dirty="0" smtClean="0"/>
              <a:t> </a:t>
            </a:r>
            <a:r>
              <a:rPr lang="en-US" sz="3200" dirty="0"/>
              <a:t>yang </a:t>
            </a:r>
            <a:r>
              <a:rPr lang="en-US" sz="3200" dirty="0" err="1"/>
              <a:t>telah</a:t>
            </a:r>
            <a:r>
              <a:rPr lang="en-US" sz="3200" dirty="0"/>
              <a:t> </a:t>
            </a:r>
            <a:r>
              <a:rPr lang="en-US" sz="3200" dirty="0" err="1"/>
              <a:t>terisi</a:t>
            </a:r>
            <a:r>
              <a:rPr lang="en-US" sz="3200" dirty="0"/>
              <a:t> </a:t>
            </a:r>
            <a:r>
              <a:rPr lang="en-US" sz="3200" dirty="0" err="1"/>
              <a:t>inisial</a:t>
            </a:r>
            <a:r>
              <a:rPr lang="en-US" sz="3200" dirty="0"/>
              <a:t> (</a:t>
            </a:r>
            <a:r>
              <a:rPr lang="en-US" sz="3200" dirty="0" err="1"/>
              <a:t>berasal</a:t>
            </a:r>
            <a:r>
              <a:rPr lang="en-US" sz="3200" dirty="0"/>
              <a:t> </a:t>
            </a:r>
            <a:r>
              <a:rPr lang="en-US" sz="3200" dirty="0" err="1"/>
              <a:t>dari</a:t>
            </a:r>
            <a:r>
              <a:rPr lang="en-US" sz="3200" dirty="0"/>
              <a:t> form A1103.A).</a:t>
            </a:r>
          </a:p>
          <a:p>
            <a:pPr marL="0" indent="0">
              <a:buNone/>
            </a:pPr>
            <a:r>
              <a:rPr lang="en-US" sz="3200" dirty="0"/>
              <a:t>b. Format </a:t>
            </a:r>
            <a:r>
              <a:rPr lang="en-US" sz="3200" dirty="0" err="1"/>
              <a:t>penulisan</a:t>
            </a:r>
            <a:r>
              <a:rPr lang="en-US" sz="3200" dirty="0"/>
              <a:t> </a:t>
            </a:r>
            <a:r>
              <a:rPr lang="en-US" sz="3200" dirty="0" err="1"/>
              <a:t>tanggal</a:t>
            </a:r>
            <a:r>
              <a:rPr lang="en-US" sz="3200" dirty="0"/>
              <a:t> </a:t>
            </a:r>
            <a:r>
              <a:rPr lang="en-US" sz="3200" dirty="0" err="1"/>
              <a:t>diisi</a:t>
            </a:r>
            <a:r>
              <a:rPr lang="en-US" sz="3200" dirty="0"/>
              <a:t> </a:t>
            </a:r>
            <a:r>
              <a:rPr lang="en-US" sz="3200" dirty="0" err="1"/>
              <a:t>dengan</a:t>
            </a:r>
            <a:r>
              <a:rPr lang="en-US" sz="3200" dirty="0"/>
              <a:t> format </a:t>
            </a:r>
            <a:r>
              <a:rPr lang="en-US" sz="3200" dirty="0" err="1"/>
              <a:t>tanggal</a:t>
            </a:r>
            <a:r>
              <a:rPr lang="en-US" sz="3200" dirty="0"/>
              <a:t>/</a:t>
            </a:r>
            <a:r>
              <a:rPr lang="en-US" sz="3200" dirty="0" err="1"/>
              <a:t>bulan</a:t>
            </a:r>
            <a:r>
              <a:rPr lang="en-US" sz="3200" dirty="0"/>
              <a:t>/</a:t>
            </a:r>
            <a:r>
              <a:rPr lang="en-US" sz="3200" dirty="0" err="1"/>
              <a:t>tahun</a:t>
            </a:r>
            <a:r>
              <a:rPr lang="en-US" sz="3200" dirty="0"/>
              <a:t> (</a:t>
            </a:r>
            <a:r>
              <a:rPr lang="en-US" sz="3200" dirty="0" err="1" smtClean="0"/>
              <a:t>untuk</a:t>
            </a:r>
            <a:r>
              <a:rPr lang="id-ID" sz="3200" dirty="0" smtClean="0"/>
              <a:t> </a:t>
            </a:r>
            <a:r>
              <a:rPr lang="en-US" sz="3200" dirty="0" smtClean="0"/>
              <a:t>pc/</a:t>
            </a:r>
            <a:r>
              <a:rPr lang="en-US" sz="3200" dirty="0" err="1" smtClean="0"/>
              <a:t>komputer</a:t>
            </a:r>
            <a:r>
              <a:rPr lang="en-US" sz="3200" dirty="0" smtClean="0"/>
              <a:t>/laptop </a:t>
            </a:r>
            <a:r>
              <a:rPr lang="en-US" sz="3200" dirty="0" err="1"/>
              <a:t>dengan</a:t>
            </a:r>
            <a:r>
              <a:rPr lang="en-US" sz="3200" dirty="0"/>
              <a:t> setting Region: Indonesia</a:t>
            </a:r>
            <a:r>
              <a:rPr lang="en-US" sz="3200" dirty="0" smtClean="0"/>
              <a:t>).</a:t>
            </a:r>
            <a:endParaRPr lang="id-ID" sz="3200" dirty="0" smtClean="0"/>
          </a:p>
          <a:p>
            <a:pPr marL="0" indent="0">
              <a:buNone/>
            </a:pPr>
            <a:r>
              <a:rPr lang="en-US" sz="3200" dirty="0" smtClean="0"/>
              <a:t>c</a:t>
            </a:r>
            <a:r>
              <a:rPr lang="en-US" sz="3200" dirty="0"/>
              <a:t>. Format </a:t>
            </a:r>
            <a:r>
              <a:rPr lang="en-US" sz="3200" dirty="0" err="1"/>
              <a:t>waktu</a:t>
            </a:r>
            <a:r>
              <a:rPr lang="en-US" sz="3200" dirty="0"/>
              <a:t> </a:t>
            </a:r>
            <a:r>
              <a:rPr lang="en-US" sz="3200" dirty="0" err="1"/>
              <a:t>diisi</a:t>
            </a:r>
            <a:r>
              <a:rPr lang="en-US" sz="3200" dirty="0"/>
              <a:t> </a:t>
            </a:r>
            <a:r>
              <a:rPr lang="en-US" sz="3200" dirty="0" err="1"/>
              <a:t>dengan</a:t>
            </a:r>
            <a:r>
              <a:rPr lang="en-US" sz="3200" dirty="0"/>
              <a:t> format </a:t>
            </a:r>
            <a:r>
              <a:rPr lang="en-US" sz="3200" dirty="0" err="1"/>
              <a:t>jam:menit</a:t>
            </a:r>
            <a:r>
              <a:rPr lang="en-US" sz="3200" dirty="0"/>
              <a:t> (format 24 hours).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6296" y="247558"/>
            <a:ext cx="5655793" cy="3370853"/>
          </a:xfrm>
          <a:prstGeom prst="rect">
            <a:avLst/>
          </a:prstGeom>
        </p:spPr>
      </p:pic>
    </p:spTree>
    <p:extLst>
      <p:ext uri="{BB962C8B-B14F-4D97-AF65-F5344CB8AC3E}">
        <p14:creationId xmlns:p14="http://schemas.microsoft.com/office/powerpoint/2010/main" val="149451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 name="Picture 4"/>
          <p:cNvPicPr>
            <a:picLocks noChangeAspect="1"/>
          </p:cNvPicPr>
          <p:nvPr/>
        </p:nvPicPr>
        <p:blipFill>
          <a:blip r:embed="rId3"/>
          <a:stretch>
            <a:fillRect/>
          </a:stretch>
        </p:blipFill>
        <p:spPr>
          <a:xfrm>
            <a:off x="0" y="0"/>
            <a:ext cx="9771965" cy="5381897"/>
          </a:xfrm>
          <a:prstGeom prst="rect">
            <a:avLst/>
          </a:prstGeom>
        </p:spPr>
      </p:pic>
      <p:pic>
        <p:nvPicPr>
          <p:cNvPr id="4" name="Picture 3"/>
          <p:cNvPicPr>
            <a:picLocks noChangeAspect="1"/>
          </p:cNvPicPr>
          <p:nvPr/>
        </p:nvPicPr>
        <p:blipFill>
          <a:blip r:embed="rId4"/>
          <a:stretch>
            <a:fillRect/>
          </a:stretch>
        </p:blipFill>
        <p:spPr>
          <a:xfrm>
            <a:off x="3252652" y="1690688"/>
            <a:ext cx="8795657" cy="5083072"/>
          </a:xfrm>
          <a:prstGeom prst="rect">
            <a:avLst/>
          </a:prstGeom>
        </p:spPr>
      </p:pic>
    </p:spTree>
    <p:extLst>
      <p:ext uri="{BB962C8B-B14F-4D97-AF65-F5344CB8AC3E}">
        <p14:creationId xmlns:p14="http://schemas.microsoft.com/office/powerpoint/2010/main" val="393312340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0059"/>
            <a:ext cx="12119434" cy="5271838"/>
          </a:xfrm>
        </p:spPr>
      </p:pic>
    </p:spTree>
    <p:extLst>
      <p:ext uri="{BB962C8B-B14F-4D97-AF65-F5344CB8AC3E}">
        <p14:creationId xmlns:p14="http://schemas.microsoft.com/office/powerpoint/2010/main" val="383172931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0" y="0"/>
            <a:ext cx="10515600" cy="1325563"/>
          </a:xfrm>
        </p:spPr>
        <p:txBody>
          <a:bodyPr/>
          <a:lstStyle/>
          <a:p>
            <a:r>
              <a:rPr lang="en-US" dirty="0" err="1"/>
              <a:t>Rencana</a:t>
            </a:r>
            <a:r>
              <a:rPr lang="en-US" dirty="0"/>
              <a:t> </a:t>
            </a:r>
            <a:r>
              <a:rPr lang="en-US" dirty="0" err="1"/>
              <a:t>alokasi</a:t>
            </a:r>
            <a:r>
              <a:rPr lang="en-US" dirty="0"/>
              <a:t> jam </a:t>
            </a:r>
            <a:r>
              <a:rPr lang="en-US" dirty="0" err="1"/>
              <a:t>jasa</a:t>
            </a:r>
            <a:r>
              <a:rPr lang="en-US" dirty="0"/>
              <a:t> per Tim </a:t>
            </a:r>
            <a:r>
              <a:rPr lang="en-US" dirty="0" err="1"/>
              <a:t>pada</a:t>
            </a:r>
            <a:r>
              <a:rPr lang="en-US" dirty="0"/>
              <a:t> </a:t>
            </a:r>
            <a:r>
              <a:rPr lang="en-US" dirty="0" err="1"/>
              <a:t>setiap</a:t>
            </a:r>
            <a:r>
              <a:rPr lang="en-US" dirty="0"/>
              <a:t> </a:t>
            </a:r>
            <a:r>
              <a:rPr lang="en-US" dirty="0" err="1"/>
              <a:t>tahapan</a:t>
            </a:r>
            <a:r>
              <a:rPr lang="en-US" dirty="0"/>
              <a:t> audit</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err="1" smtClean="0"/>
              <a:t>Pada</a:t>
            </a:r>
            <a:r>
              <a:rPr lang="en-US" dirty="0" smtClean="0"/>
              <a:t> </a:t>
            </a:r>
            <a:r>
              <a:rPr lang="en-US" dirty="0" err="1"/>
              <a:t>bagian</a:t>
            </a:r>
            <a:r>
              <a:rPr lang="en-US" dirty="0"/>
              <a:t> </a:t>
            </a:r>
            <a:r>
              <a:rPr lang="en-US" dirty="0" err="1"/>
              <a:t>ini</a:t>
            </a:r>
            <a:r>
              <a:rPr lang="en-US" dirty="0" smtClean="0"/>
              <a:t>,</a:t>
            </a:r>
            <a:r>
              <a:rPr lang="id-ID" dirty="0" smtClean="0"/>
              <a:t> </a:t>
            </a:r>
            <a:r>
              <a:rPr lang="en-US" dirty="0" smtClean="0"/>
              <a:t>auditor </a:t>
            </a:r>
            <a:r>
              <a:rPr lang="en-US" dirty="0" err="1"/>
              <a:t>menentukan</a:t>
            </a:r>
            <a:r>
              <a:rPr lang="en-US" dirty="0"/>
              <a:t> </a:t>
            </a:r>
            <a:r>
              <a:rPr lang="en-US" dirty="0" err="1"/>
              <a:t>jumlah</a:t>
            </a:r>
            <a:r>
              <a:rPr lang="en-US" dirty="0"/>
              <a:t> jam </a:t>
            </a:r>
            <a:r>
              <a:rPr lang="en-US" dirty="0" err="1"/>
              <a:t>kerja</a:t>
            </a:r>
            <a:r>
              <a:rPr lang="en-US" dirty="0"/>
              <a:t> </a:t>
            </a:r>
            <a:r>
              <a:rPr lang="en-US" dirty="0" err="1"/>
              <a:t>setiap</a:t>
            </a:r>
            <a:r>
              <a:rPr lang="en-US" dirty="0"/>
              <a:t> </a:t>
            </a:r>
            <a:r>
              <a:rPr lang="en-US" dirty="0" err="1"/>
              <a:t>tahap</a:t>
            </a:r>
            <a:r>
              <a:rPr lang="en-US" dirty="0"/>
              <a:t> </a:t>
            </a:r>
            <a:r>
              <a:rPr lang="en-US" dirty="0" err="1"/>
              <a:t>untuk</a:t>
            </a:r>
            <a:r>
              <a:rPr lang="en-US" dirty="0"/>
              <a:t> </a:t>
            </a:r>
            <a:r>
              <a:rPr lang="en-US" dirty="0" err="1"/>
              <a:t>setiap</a:t>
            </a:r>
            <a:r>
              <a:rPr lang="en-US" dirty="0"/>
              <a:t> auditor.</a:t>
            </a:r>
          </a:p>
          <a:p>
            <a:pPr marL="0" indent="0">
              <a:buNone/>
            </a:pPr>
            <a:r>
              <a:rPr lang="en-US" dirty="0" smtClean="0"/>
              <a:t>Nama </a:t>
            </a:r>
            <a:r>
              <a:rPr lang="en-US" dirty="0"/>
              <a:t>auditor yang </a:t>
            </a:r>
            <a:r>
              <a:rPr lang="en-US" dirty="0" err="1"/>
              <a:t>muncul</a:t>
            </a:r>
            <a:r>
              <a:rPr lang="en-US" dirty="0"/>
              <a:t> </a:t>
            </a:r>
            <a:r>
              <a:rPr lang="en-US" dirty="0" err="1"/>
              <a:t>secara</a:t>
            </a:r>
            <a:r>
              <a:rPr lang="en-US" dirty="0"/>
              <a:t> </a:t>
            </a:r>
            <a:r>
              <a:rPr lang="en-US" dirty="0" err="1"/>
              <a:t>otomatis</a:t>
            </a:r>
            <a:r>
              <a:rPr lang="en-US" dirty="0"/>
              <a:t> </a:t>
            </a:r>
            <a:r>
              <a:rPr lang="en-US" dirty="0" err="1"/>
              <a:t>merupakan</a:t>
            </a:r>
            <a:r>
              <a:rPr lang="en-US" dirty="0"/>
              <a:t> </a:t>
            </a:r>
            <a:r>
              <a:rPr lang="en-US" dirty="0" err="1"/>
              <a:t>hasil</a:t>
            </a:r>
            <a:r>
              <a:rPr lang="en-US" dirty="0"/>
              <a:t> </a:t>
            </a:r>
            <a:r>
              <a:rPr lang="en-US" dirty="0" err="1"/>
              <a:t>dari</a:t>
            </a:r>
            <a:r>
              <a:rPr lang="en-US" dirty="0"/>
              <a:t> </a:t>
            </a:r>
            <a:r>
              <a:rPr lang="en-US" dirty="0" err="1"/>
              <a:t>penentuan</a:t>
            </a:r>
            <a:r>
              <a:rPr lang="en-US" dirty="0"/>
              <a:t> </a:t>
            </a:r>
            <a:r>
              <a:rPr lang="en-US" dirty="0" err="1" smtClean="0"/>
              <a:t>tim</a:t>
            </a:r>
            <a:r>
              <a:rPr lang="id-ID" dirty="0" smtClean="0"/>
              <a:t> </a:t>
            </a:r>
            <a:r>
              <a:rPr lang="en-US" dirty="0" err="1" smtClean="0"/>
              <a:t>perikatan</a:t>
            </a:r>
            <a:r>
              <a:rPr lang="en-US" dirty="0" smtClean="0"/>
              <a:t> </a:t>
            </a:r>
            <a:r>
              <a:rPr lang="en-US" dirty="0" err="1"/>
              <a:t>pada</a:t>
            </a:r>
            <a:r>
              <a:rPr lang="en-US" dirty="0"/>
              <a:t> </a:t>
            </a:r>
            <a:r>
              <a:rPr lang="en-US" dirty="0" err="1"/>
              <a:t>analisis</a:t>
            </a:r>
            <a:r>
              <a:rPr lang="en-US" dirty="0"/>
              <a:t> </a:t>
            </a:r>
            <a:r>
              <a:rPr lang="en-US" dirty="0" err="1"/>
              <a:t>penerimaan</a:t>
            </a:r>
            <a:r>
              <a:rPr lang="en-US" dirty="0"/>
              <a:t> </a:t>
            </a:r>
            <a:r>
              <a:rPr lang="en-US" dirty="0" err="1"/>
              <a:t>dan</a:t>
            </a:r>
            <a:r>
              <a:rPr lang="en-US" dirty="0"/>
              <a:t> </a:t>
            </a:r>
            <a:r>
              <a:rPr lang="en-US" dirty="0" err="1"/>
              <a:t>keberlanjutan</a:t>
            </a:r>
            <a:r>
              <a:rPr lang="en-US" dirty="0"/>
              <a:t> </a:t>
            </a:r>
            <a:r>
              <a:rPr lang="en-US" dirty="0" err="1"/>
              <a:t>hubungan</a:t>
            </a:r>
            <a:r>
              <a:rPr lang="en-US" dirty="0"/>
              <a:t> </a:t>
            </a:r>
            <a:r>
              <a:rPr lang="en-US" dirty="0" err="1"/>
              <a:t>dengan</a:t>
            </a:r>
            <a:r>
              <a:rPr lang="en-US" dirty="0"/>
              <a:t> </a:t>
            </a:r>
            <a:r>
              <a:rPr lang="en-US" dirty="0" err="1"/>
              <a:t>klien</a:t>
            </a:r>
            <a:r>
              <a:rPr lang="en-US" dirty="0" smtClean="0"/>
              <a:t>.</a:t>
            </a:r>
            <a:r>
              <a:rPr lang="id-ID" dirty="0" smtClean="0"/>
              <a:t> </a:t>
            </a:r>
            <a:r>
              <a:rPr lang="en-US" dirty="0" err="1" smtClean="0"/>
              <a:t>Selanjutnya</a:t>
            </a:r>
            <a:r>
              <a:rPr lang="en-US" dirty="0"/>
              <a:t>, auditor </a:t>
            </a:r>
            <a:r>
              <a:rPr lang="en-US" dirty="0" err="1"/>
              <a:t>memilih</a:t>
            </a:r>
            <a:r>
              <a:rPr lang="en-US" dirty="0"/>
              <a:t> </a:t>
            </a:r>
            <a:r>
              <a:rPr lang="en-US" dirty="0" err="1"/>
              <a:t>peran</a:t>
            </a:r>
            <a:r>
              <a:rPr lang="en-US" dirty="0"/>
              <a:t> </a:t>
            </a:r>
            <a:r>
              <a:rPr lang="en-US" dirty="0" err="1"/>
              <a:t>setiap</a:t>
            </a:r>
            <a:r>
              <a:rPr lang="en-US" dirty="0"/>
              <a:t> </a:t>
            </a:r>
            <a:r>
              <a:rPr lang="en-US" dirty="0" err="1"/>
              <a:t>anggota</a:t>
            </a:r>
            <a:r>
              <a:rPr lang="en-US" dirty="0"/>
              <a:t> </a:t>
            </a:r>
            <a:r>
              <a:rPr lang="en-US" dirty="0" err="1"/>
              <a:t>dalam</a:t>
            </a:r>
            <a:r>
              <a:rPr lang="en-US" dirty="0"/>
              <a:t> </a:t>
            </a:r>
            <a:r>
              <a:rPr lang="en-US" dirty="0" err="1"/>
              <a:t>tim</a:t>
            </a:r>
            <a:r>
              <a:rPr lang="en-US" dirty="0"/>
              <a:t> </a:t>
            </a:r>
            <a:r>
              <a:rPr lang="en-US" dirty="0" err="1" smtClean="0"/>
              <a:t>dengan</a:t>
            </a:r>
            <a:r>
              <a:rPr lang="id-ID" dirty="0" smtClean="0"/>
              <a:t> </a:t>
            </a:r>
            <a:r>
              <a:rPr lang="en-US" dirty="0" err="1" smtClean="0"/>
              <a:t>menggunakan</a:t>
            </a:r>
            <a:r>
              <a:rPr lang="en-US" dirty="0" smtClean="0"/>
              <a:t> </a:t>
            </a:r>
            <a:r>
              <a:rPr lang="en-US" dirty="0" err="1"/>
              <a:t>pilihan</a:t>
            </a:r>
            <a:r>
              <a:rPr lang="en-US" dirty="0"/>
              <a:t> dropdown.</a:t>
            </a:r>
          </a:p>
          <a:p>
            <a:pPr marL="0" indent="0">
              <a:buNone/>
            </a:pPr>
            <a:r>
              <a:rPr lang="en-US" dirty="0" err="1" smtClean="0"/>
              <a:t>Alokasi</a:t>
            </a:r>
            <a:r>
              <a:rPr lang="en-US" dirty="0" smtClean="0"/>
              <a:t> </a:t>
            </a:r>
            <a:r>
              <a:rPr lang="en-US" dirty="0" err="1"/>
              <a:t>rencana</a:t>
            </a:r>
            <a:r>
              <a:rPr lang="en-US" dirty="0"/>
              <a:t> jam </a:t>
            </a:r>
            <a:r>
              <a:rPr lang="en-US" dirty="0" err="1"/>
              <a:t>jasa</a:t>
            </a:r>
            <a:r>
              <a:rPr lang="en-US" dirty="0"/>
              <a:t> </a:t>
            </a:r>
            <a:r>
              <a:rPr lang="en-US" dirty="0" err="1"/>
              <a:t>terdapat</a:t>
            </a:r>
            <a:r>
              <a:rPr lang="en-US" dirty="0"/>
              <a:t> 2 (</a:t>
            </a:r>
            <a:r>
              <a:rPr lang="en-US" dirty="0" err="1"/>
              <a:t>dua</a:t>
            </a:r>
            <a:r>
              <a:rPr lang="en-US" dirty="0"/>
              <a:t>) </a:t>
            </a:r>
            <a:r>
              <a:rPr lang="en-US" dirty="0" err="1"/>
              <a:t>jenis</a:t>
            </a:r>
            <a:r>
              <a:rPr lang="en-US" dirty="0"/>
              <a:t> </a:t>
            </a:r>
            <a:r>
              <a:rPr lang="en-US" dirty="0" err="1"/>
              <a:t>alokasi</a:t>
            </a:r>
            <a:r>
              <a:rPr lang="en-US" dirty="0"/>
              <a:t> </a:t>
            </a:r>
            <a:r>
              <a:rPr lang="en-US" dirty="0" err="1"/>
              <a:t>yaitu</a:t>
            </a:r>
            <a:r>
              <a:rPr lang="en-US" dirty="0"/>
              <a:t> </a:t>
            </a:r>
            <a:r>
              <a:rPr lang="en-US" dirty="0" err="1"/>
              <a:t>alokasi</a:t>
            </a:r>
            <a:r>
              <a:rPr lang="en-US" dirty="0"/>
              <a:t> </a:t>
            </a:r>
            <a:r>
              <a:rPr lang="en-US" dirty="0" err="1"/>
              <a:t>rencana</a:t>
            </a:r>
            <a:r>
              <a:rPr lang="en-US" dirty="0"/>
              <a:t> </a:t>
            </a:r>
            <a:r>
              <a:rPr lang="en-US" dirty="0" smtClean="0"/>
              <a:t>jam</a:t>
            </a:r>
            <a:r>
              <a:rPr lang="id-ID" dirty="0" smtClean="0"/>
              <a:t> </a:t>
            </a:r>
            <a:r>
              <a:rPr lang="en-US" dirty="0" err="1" smtClean="0"/>
              <a:t>kerja</a:t>
            </a:r>
            <a:r>
              <a:rPr lang="en-US" dirty="0" smtClean="0"/>
              <a:t> </a:t>
            </a:r>
            <a:r>
              <a:rPr lang="en-US" dirty="0" err="1"/>
              <a:t>otomatis</a:t>
            </a:r>
            <a:r>
              <a:rPr lang="en-US" dirty="0"/>
              <a:t> </a:t>
            </a:r>
            <a:r>
              <a:rPr lang="en-US" dirty="0" err="1"/>
              <a:t>dan</a:t>
            </a:r>
            <a:r>
              <a:rPr lang="en-US" dirty="0"/>
              <a:t> </a:t>
            </a:r>
            <a:r>
              <a:rPr lang="en-US" dirty="0" err="1"/>
              <a:t>aktual</a:t>
            </a:r>
            <a:r>
              <a:rPr lang="en-US" dirty="0"/>
              <a:t>. </a:t>
            </a:r>
            <a:r>
              <a:rPr lang="en-US" dirty="0" err="1"/>
              <a:t>Alokasi</a:t>
            </a:r>
            <a:r>
              <a:rPr lang="en-US" dirty="0"/>
              <a:t> </a:t>
            </a:r>
            <a:r>
              <a:rPr lang="en-US" dirty="0" err="1"/>
              <a:t>rencana</a:t>
            </a:r>
            <a:r>
              <a:rPr lang="en-US" dirty="0"/>
              <a:t> jam </a:t>
            </a:r>
            <a:r>
              <a:rPr lang="en-US" dirty="0" err="1"/>
              <a:t>kerja</a:t>
            </a:r>
            <a:r>
              <a:rPr lang="en-US" dirty="0"/>
              <a:t> </a:t>
            </a:r>
            <a:r>
              <a:rPr lang="en-US" dirty="0" err="1"/>
              <a:t>otomatis</a:t>
            </a:r>
            <a:r>
              <a:rPr lang="en-US" dirty="0"/>
              <a:t> </a:t>
            </a:r>
            <a:r>
              <a:rPr lang="en-US" dirty="0" err="1"/>
              <a:t>telah</a:t>
            </a:r>
            <a:r>
              <a:rPr lang="en-US" dirty="0"/>
              <a:t> </a:t>
            </a:r>
            <a:r>
              <a:rPr lang="en-US" dirty="0" err="1" smtClean="0"/>
              <a:t>dihitung</a:t>
            </a:r>
            <a:r>
              <a:rPr lang="id-ID" dirty="0" smtClean="0"/>
              <a:t> </a:t>
            </a:r>
            <a:r>
              <a:rPr lang="en-US" dirty="0" err="1" smtClean="0"/>
              <a:t>menggunakan</a:t>
            </a:r>
            <a:r>
              <a:rPr lang="en-US" dirty="0" smtClean="0"/>
              <a:t> </a:t>
            </a:r>
            <a:r>
              <a:rPr lang="en-US" dirty="0" err="1"/>
              <a:t>rumus</a:t>
            </a:r>
            <a:r>
              <a:rPr lang="en-US" dirty="0"/>
              <a:t> </a:t>
            </a:r>
            <a:r>
              <a:rPr lang="en-US" dirty="0" err="1"/>
              <a:t>tertentu</a:t>
            </a:r>
            <a:r>
              <a:rPr lang="en-US" dirty="0"/>
              <a:t>. </a:t>
            </a:r>
            <a:r>
              <a:rPr lang="en-US" dirty="0" err="1"/>
              <a:t>Sedangkan</a:t>
            </a:r>
            <a:r>
              <a:rPr lang="en-US" dirty="0"/>
              <a:t> </a:t>
            </a:r>
            <a:r>
              <a:rPr lang="en-US" dirty="0" err="1"/>
              <a:t>pada</a:t>
            </a:r>
            <a:r>
              <a:rPr lang="en-US" dirty="0"/>
              <a:t> </a:t>
            </a:r>
            <a:r>
              <a:rPr lang="en-US" dirty="0" err="1"/>
              <a:t>alokasi</a:t>
            </a:r>
            <a:r>
              <a:rPr lang="en-US" dirty="0"/>
              <a:t> </a:t>
            </a:r>
            <a:r>
              <a:rPr lang="en-US" dirty="0" err="1"/>
              <a:t>rencana</a:t>
            </a:r>
            <a:r>
              <a:rPr lang="en-US" dirty="0"/>
              <a:t> jam </a:t>
            </a:r>
            <a:r>
              <a:rPr lang="en-US" dirty="0" err="1"/>
              <a:t>kerja</a:t>
            </a:r>
            <a:r>
              <a:rPr lang="en-US" dirty="0"/>
              <a:t> </a:t>
            </a:r>
            <a:r>
              <a:rPr lang="en-US" dirty="0" err="1" smtClean="0"/>
              <a:t>aktual</a:t>
            </a:r>
            <a:r>
              <a:rPr lang="en-US" dirty="0" smtClean="0"/>
              <a:t>,</a:t>
            </a:r>
            <a:r>
              <a:rPr lang="id-ID" dirty="0" smtClean="0"/>
              <a:t> </a:t>
            </a:r>
            <a:r>
              <a:rPr lang="en-US" dirty="0" smtClean="0"/>
              <a:t>auditor </a:t>
            </a:r>
            <a:r>
              <a:rPr lang="en-US" dirty="0" err="1"/>
              <a:t>harus</a:t>
            </a:r>
            <a:r>
              <a:rPr lang="en-US" dirty="0"/>
              <a:t> </a:t>
            </a:r>
            <a:r>
              <a:rPr lang="en-US" dirty="0" err="1"/>
              <a:t>memasukkan</a:t>
            </a:r>
            <a:r>
              <a:rPr lang="en-US" dirty="0"/>
              <a:t> </a:t>
            </a:r>
            <a:r>
              <a:rPr lang="en-US" dirty="0" err="1"/>
              <a:t>jumlah</a:t>
            </a:r>
            <a:r>
              <a:rPr lang="en-US" dirty="0"/>
              <a:t> </a:t>
            </a:r>
            <a:r>
              <a:rPr lang="en-US" dirty="0" err="1"/>
              <a:t>alokasi</a:t>
            </a:r>
            <a:r>
              <a:rPr lang="en-US" dirty="0"/>
              <a:t> </a:t>
            </a:r>
            <a:r>
              <a:rPr lang="en-US" dirty="0" err="1"/>
              <a:t>rencana</a:t>
            </a:r>
            <a:r>
              <a:rPr lang="en-US" dirty="0"/>
              <a:t> jam </a:t>
            </a:r>
            <a:r>
              <a:rPr lang="en-US" dirty="0" err="1"/>
              <a:t>kerja</a:t>
            </a:r>
            <a:r>
              <a:rPr lang="en-US" dirty="0"/>
              <a:t> </a:t>
            </a:r>
            <a:r>
              <a:rPr lang="en-US" dirty="0" err="1"/>
              <a:t>setiap</a:t>
            </a:r>
            <a:r>
              <a:rPr lang="en-US" dirty="0"/>
              <a:t> auditor </a:t>
            </a:r>
            <a:r>
              <a:rPr lang="en-US" dirty="0" err="1" smtClean="0"/>
              <a:t>secara</a:t>
            </a:r>
            <a:r>
              <a:rPr lang="id-ID" dirty="0" smtClean="0"/>
              <a:t> </a:t>
            </a:r>
            <a:r>
              <a:rPr lang="en-US" dirty="0" smtClean="0"/>
              <a:t>manual.</a:t>
            </a:r>
            <a:endParaRPr lang="id-ID" dirty="0" smtClean="0"/>
          </a:p>
          <a:p>
            <a:pPr marL="0" indent="0">
              <a:buNone/>
            </a:pPr>
            <a:r>
              <a:rPr lang="en-US" dirty="0" err="1" smtClean="0"/>
              <a:t>Alokasi</a:t>
            </a:r>
            <a:r>
              <a:rPr lang="en-US" dirty="0" smtClean="0"/>
              <a:t> </a:t>
            </a:r>
            <a:r>
              <a:rPr lang="en-US" dirty="0" err="1"/>
              <a:t>rencana</a:t>
            </a:r>
            <a:r>
              <a:rPr lang="en-US" dirty="0"/>
              <a:t> jam </a:t>
            </a:r>
            <a:r>
              <a:rPr lang="en-US" dirty="0" err="1"/>
              <a:t>kerja</a:t>
            </a:r>
            <a:r>
              <a:rPr lang="en-US" dirty="0"/>
              <a:t> </a:t>
            </a:r>
            <a:r>
              <a:rPr lang="en-US" dirty="0" err="1"/>
              <a:t>aktual</a:t>
            </a:r>
            <a:r>
              <a:rPr lang="en-US" dirty="0"/>
              <a:t> </a:t>
            </a:r>
            <a:r>
              <a:rPr lang="en-US" dirty="0" err="1"/>
              <a:t>harus</a:t>
            </a:r>
            <a:r>
              <a:rPr lang="en-US" dirty="0"/>
              <a:t> </a:t>
            </a:r>
            <a:r>
              <a:rPr lang="en-US" dirty="0" err="1"/>
              <a:t>diisi</a:t>
            </a:r>
            <a:r>
              <a:rPr lang="en-US" dirty="0"/>
              <a:t> auditor </a:t>
            </a:r>
            <a:r>
              <a:rPr lang="en-US" dirty="0" err="1"/>
              <a:t>meskipun</a:t>
            </a:r>
            <a:r>
              <a:rPr lang="en-US" dirty="0"/>
              <a:t> </a:t>
            </a:r>
            <a:r>
              <a:rPr lang="en-US" dirty="0" smtClean="0"/>
              <a:t>auditor</a:t>
            </a:r>
            <a:r>
              <a:rPr lang="id-ID" dirty="0" smtClean="0"/>
              <a:t> </a:t>
            </a:r>
            <a:r>
              <a:rPr lang="en-US" dirty="0" err="1" smtClean="0"/>
              <a:t>memutuskan</a:t>
            </a:r>
            <a:r>
              <a:rPr lang="en-US" dirty="0" smtClean="0"/>
              <a:t> </a:t>
            </a:r>
            <a:r>
              <a:rPr lang="en-US" dirty="0" err="1"/>
              <a:t>menggunakan</a:t>
            </a:r>
            <a:r>
              <a:rPr lang="en-US" dirty="0"/>
              <a:t> </a:t>
            </a:r>
            <a:r>
              <a:rPr lang="en-US" dirty="0" err="1"/>
              <a:t>angka</a:t>
            </a:r>
            <a:r>
              <a:rPr lang="en-US" dirty="0"/>
              <a:t> </a:t>
            </a:r>
            <a:r>
              <a:rPr lang="en-US" dirty="0" err="1"/>
              <a:t>perhitungan</a:t>
            </a:r>
            <a:r>
              <a:rPr lang="en-US" dirty="0"/>
              <a:t> </a:t>
            </a:r>
            <a:r>
              <a:rPr lang="en-US" dirty="0" err="1"/>
              <a:t>alokasi</a:t>
            </a:r>
            <a:r>
              <a:rPr lang="en-US" dirty="0"/>
              <a:t> </a:t>
            </a:r>
            <a:r>
              <a:rPr lang="en-US" dirty="0" err="1"/>
              <a:t>rencana</a:t>
            </a:r>
            <a:r>
              <a:rPr lang="en-US" dirty="0"/>
              <a:t> jam </a:t>
            </a:r>
            <a:r>
              <a:rPr lang="en-US" dirty="0" err="1"/>
              <a:t>kerja</a:t>
            </a:r>
            <a:r>
              <a:rPr lang="en-US" dirty="0"/>
              <a:t> </a:t>
            </a:r>
            <a:r>
              <a:rPr lang="en-US" dirty="0" err="1"/>
              <a:t>otomatis</a:t>
            </a:r>
            <a:r>
              <a:rPr lang="en-US" dirty="0"/>
              <a:t>.</a:t>
            </a:r>
          </a:p>
        </p:txBody>
      </p:sp>
    </p:spTree>
    <p:extLst>
      <p:ext uri="{BB962C8B-B14F-4D97-AF65-F5344CB8AC3E}">
        <p14:creationId xmlns:p14="http://schemas.microsoft.com/office/powerpoint/2010/main" val="233857121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51680" cy="6505303"/>
          </a:xfrm>
        </p:spPr>
      </p:pic>
    </p:spTree>
    <p:extLst>
      <p:ext uri="{BB962C8B-B14F-4D97-AF65-F5344CB8AC3E}">
        <p14:creationId xmlns:p14="http://schemas.microsoft.com/office/powerpoint/2010/main" val="92233415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0" y="0"/>
            <a:ext cx="10515600" cy="1325563"/>
          </a:xfrm>
        </p:spPr>
        <p:txBody>
          <a:bodyPr/>
          <a:lstStyle/>
          <a:p>
            <a:r>
              <a:rPr lang="en-US" dirty="0"/>
              <a:t>ANALISIS KOMPETENSI SUMBER DAYA UNTUK PELATIHAN BERKELANJUTAN</a:t>
            </a:r>
          </a:p>
        </p:txBody>
      </p:sp>
      <p:sp>
        <p:nvSpPr>
          <p:cNvPr id="3" name="Content Placeholder 2"/>
          <p:cNvSpPr>
            <a:spLocks noGrp="1"/>
          </p:cNvSpPr>
          <p:nvPr>
            <p:ph idx="1"/>
          </p:nvPr>
        </p:nvSpPr>
        <p:spPr/>
        <p:txBody>
          <a:bodyPr/>
          <a:lstStyle/>
          <a:p>
            <a:r>
              <a:rPr lang="en-US" dirty="0" err="1"/>
              <a:t>Pada</a:t>
            </a:r>
            <a:r>
              <a:rPr lang="en-US" dirty="0"/>
              <a:t> </a:t>
            </a:r>
            <a:r>
              <a:rPr lang="en-US" dirty="0" err="1"/>
              <a:t>bagian</a:t>
            </a:r>
            <a:r>
              <a:rPr lang="en-US" dirty="0"/>
              <a:t> </a:t>
            </a:r>
            <a:r>
              <a:rPr lang="en-US" dirty="0" err="1"/>
              <a:t>ini</a:t>
            </a:r>
            <a:r>
              <a:rPr lang="en-US" dirty="0"/>
              <a:t> </a:t>
            </a:r>
            <a:r>
              <a:rPr lang="en-US" dirty="0" err="1"/>
              <a:t>terdapat</a:t>
            </a:r>
            <a:r>
              <a:rPr lang="en-US" dirty="0"/>
              <a:t> </a:t>
            </a:r>
            <a:r>
              <a:rPr lang="en-US" dirty="0" err="1"/>
              <a:t>informasi</a:t>
            </a:r>
            <a:r>
              <a:rPr lang="en-US" dirty="0"/>
              <a:t> </a:t>
            </a:r>
            <a:r>
              <a:rPr lang="en-US" dirty="0" err="1"/>
              <a:t>terkait</a:t>
            </a:r>
            <a:r>
              <a:rPr lang="en-US" dirty="0"/>
              <a:t> </a:t>
            </a:r>
            <a:r>
              <a:rPr lang="en-US" dirty="0" err="1"/>
              <a:t>dengan</a:t>
            </a:r>
            <a:r>
              <a:rPr lang="en-US" dirty="0"/>
              <a:t> </a:t>
            </a:r>
            <a:r>
              <a:rPr lang="en-US" dirty="0" err="1"/>
              <a:t>kebutuhan</a:t>
            </a:r>
            <a:r>
              <a:rPr lang="en-US" dirty="0"/>
              <a:t> </a:t>
            </a:r>
            <a:r>
              <a:rPr lang="en-US" dirty="0" err="1" smtClean="0"/>
              <a:t>pengembangan</a:t>
            </a:r>
            <a:r>
              <a:rPr lang="id-ID" dirty="0" smtClean="0"/>
              <a:t> </a:t>
            </a:r>
            <a:r>
              <a:rPr lang="en-US" dirty="0" err="1" smtClean="0"/>
              <a:t>kompetensi</a:t>
            </a:r>
            <a:r>
              <a:rPr lang="en-US" dirty="0" smtClean="0"/>
              <a:t> </a:t>
            </a:r>
            <a:r>
              <a:rPr lang="en-US" dirty="0" err="1"/>
              <a:t>personel</a:t>
            </a:r>
            <a:r>
              <a:rPr lang="en-US" dirty="0"/>
              <a:t> KAP. </a:t>
            </a:r>
            <a:r>
              <a:rPr lang="en-US" dirty="0" err="1"/>
              <a:t>Jika</a:t>
            </a:r>
            <a:r>
              <a:rPr lang="en-US" dirty="0"/>
              <a:t> KAP </a:t>
            </a:r>
            <a:r>
              <a:rPr lang="en-US" dirty="0" err="1"/>
              <a:t>telah</a:t>
            </a:r>
            <a:r>
              <a:rPr lang="en-US" dirty="0"/>
              <a:t> </a:t>
            </a:r>
            <a:r>
              <a:rPr lang="en-US" dirty="0" err="1"/>
              <a:t>melakukan</a:t>
            </a:r>
            <a:r>
              <a:rPr lang="en-US" dirty="0"/>
              <a:t> </a:t>
            </a:r>
            <a:r>
              <a:rPr lang="en-US" dirty="0" err="1"/>
              <a:t>tindak</a:t>
            </a:r>
            <a:r>
              <a:rPr lang="en-US" dirty="0"/>
              <a:t> </a:t>
            </a:r>
            <a:r>
              <a:rPr lang="en-US" dirty="0" err="1"/>
              <a:t>lanjut</a:t>
            </a:r>
            <a:r>
              <a:rPr lang="en-US" dirty="0"/>
              <a:t> </a:t>
            </a:r>
            <a:r>
              <a:rPr lang="en-US" dirty="0" err="1"/>
              <a:t>atas</a:t>
            </a:r>
            <a:r>
              <a:rPr lang="en-US" dirty="0"/>
              <a:t> </a:t>
            </a:r>
            <a:r>
              <a:rPr lang="en-US" dirty="0" err="1" smtClean="0"/>
              <a:t>pengembangan</a:t>
            </a:r>
            <a:r>
              <a:rPr lang="id-ID" dirty="0" smtClean="0"/>
              <a:t> </a:t>
            </a:r>
            <a:r>
              <a:rPr lang="en-US" dirty="0" err="1" smtClean="0"/>
              <a:t>kompetensi</a:t>
            </a:r>
            <a:r>
              <a:rPr lang="en-US" dirty="0" smtClean="0"/>
              <a:t> </a:t>
            </a:r>
            <a:r>
              <a:rPr lang="en-US" dirty="0" err="1"/>
              <a:t>tersebut</a:t>
            </a:r>
            <a:r>
              <a:rPr lang="en-US" dirty="0"/>
              <a:t> </a:t>
            </a:r>
            <a:r>
              <a:rPr lang="en-US" dirty="0" err="1"/>
              <a:t>maka</a:t>
            </a:r>
            <a:r>
              <a:rPr lang="en-US" dirty="0"/>
              <a:t> </a:t>
            </a:r>
            <a:r>
              <a:rPr lang="en-US" dirty="0" err="1"/>
              <a:t>harus</a:t>
            </a:r>
            <a:r>
              <a:rPr lang="en-US" dirty="0"/>
              <a:t> </a:t>
            </a:r>
            <a:r>
              <a:rPr lang="en-US" dirty="0" err="1"/>
              <a:t>didukung</a:t>
            </a:r>
            <a:r>
              <a:rPr lang="en-US" dirty="0"/>
              <a:t> </a:t>
            </a:r>
            <a:r>
              <a:rPr lang="en-US" dirty="0" err="1"/>
              <a:t>dokumentasi</a:t>
            </a:r>
            <a:r>
              <a:rPr lang="en-US" dirty="0"/>
              <a:t> yang </a:t>
            </a:r>
            <a:r>
              <a:rPr lang="en-US" dirty="0" err="1"/>
              <a:t>dilampirkan</a:t>
            </a:r>
            <a:r>
              <a:rPr lang="en-US" dirty="0"/>
              <a:t> </a:t>
            </a:r>
            <a:r>
              <a:rPr lang="en-US" dirty="0" err="1"/>
              <a:t>pada</a:t>
            </a:r>
            <a:r>
              <a:rPr lang="en-US" dirty="0"/>
              <a:t> </a:t>
            </a:r>
            <a:r>
              <a:rPr lang="en-US" dirty="0" err="1" smtClean="0"/>
              <a:t>kertas</a:t>
            </a:r>
            <a:r>
              <a:rPr lang="id-ID" dirty="0" smtClean="0"/>
              <a:t> </a:t>
            </a:r>
            <a:r>
              <a:rPr lang="en-US" dirty="0" err="1" smtClean="0"/>
              <a:t>kerja</a:t>
            </a:r>
            <a:r>
              <a:rPr lang="en-US" dirty="0" smtClean="0"/>
              <a:t> </a:t>
            </a:r>
            <a:r>
              <a:rPr lang="en-US" dirty="0" err="1"/>
              <a:t>ini</a:t>
            </a:r>
            <a:r>
              <a:rPr lang="en-US" dirty="0"/>
              <a:t>.</a:t>
            </a:r>
          </a:p>
        </p:txBody>
      </p:sp>
    </p:spTree>
    <p:extLst>
      <p:ext uri="{BB962C8B-B14F-4D97-AF65-F5344CB8AC3E}">
        <p14:creationId xmlns:p14="http://schemas.microsoft.com/office/powerpoint/2010/main" val="193834512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0" y="93345"/>
            <a:ext cx="10515600" cy="1325563"/>
          </a:xfrm>
        </p:spPr>
        <p:txBody>
          <a:bodyPr/>
          <a:lstStyle/>
          <a:p>
            <a:r>
              <a:rPr lang="en-US" dirty="0"/>
              <a:t>PENELAAHAN MUTU PERIKATAN</a:t>
            </a:r>
          </a:p>
        </p:txBody>
      </p:sp>
      <p:sp>
        <p:nvSpPr>
          <p:cNvPr id="3" name="Content Placeholder 2"/>
          <p:cNvSpPr>
            <a:spLocks noGrp="1"/>
          </p:cNvSpPr>
          <p:nvPr>
            <p:ph idx="1"/>
          </p:nvPr>
        </p:nvSpPr>
        <p:spPr>
          <a:xfrm>
            <a:off x="1676400" y="1418908"/>
            <a:ext cx="10515600" cy="4351338"/>
          </a:xfrm>
        </p:spPr>
        <p:txBody>
          <a:bodyPr/>
          <a:lstStyle/>
          <a:p>
            <a:pPr marL="0" indent="0">
              <a:buNone/>
            </a:pPr>
            <a:r>
              <a:rPr lang="en-US" dirty="0" err="1" smtClean="0"/>
              <a:t>Pada</a:t>
            </a:r>
            <a:r>
              <a:rPr lang="en-US" dirty="0" smtClean="0"/>
              <a:t> </a:t>
            </a:r>
            <a:r>
              <a:rPr lang="en-US" dirty="0" err="1"/>
              <a:t>bagian</a:t>
            </a:r>
            <a:r>
              <a:rPr lang="en-US" dirty="0"/>
              <a:t> </a:t>
            </a:r>
            <a:r>
              <a:rPr lang="en-US" dirty="0" err="1"/>
              <a:t>ini</a:t>
            </a:r>
            <a:r>
              <a:rPr lang="en-US" dirty="0"/>
              <a:t> </a:t>
            </a:r>
            <a:r>
              <a:rPr lang="en-US" dirty="0" err="1"/>
              <a:t>terdapat</a:t>
            </a:r>
            <a:r>
              <a:rPr lang="en-US" dirty="0"/>
              <a:t> </a:t>
            </a:r>
            <a:r>
              <a:rPr lang="en-US" dirty="0" err="1"/>
              <a:t>informasi</a:t>
            </a:r>
            <a:r>
              <a:rPr lang="en-US" dirty="0"/>
              <a:t> </a:t>
            </a:r>
            <a:r>
              <a:rPr lang="en-US" dirty="0" err="1"/>
              <a:t>terkait</a:t>
            </a:r>
            <a:r>
              <a:rPr lang="en-US" dirty="0"/>
              <a:t> </a:t>
            </a:r>
            <a:r>
              <a:rPr lang="en-US" dirty="0" err="1"/>
              <a:t>risiko</a:t>
            </a:r>
            <a:r>
              <a:rPr lang="en-US" dirty="0"/>
              <a:t> </a:t>
            </a:r>
            <a:r>
              <a:rPr lang="en-US" dirty="0" err="1"/>
              <a:t>penerimaan</a:t>
            </a:r>
            <a:r>
              <a:rPr lang="en-US" dirty="0"/>
              <a:t> </a:t>
            </a:r>
            <a:r>
              <a:rPr lang="en-US" dirty="0" err="1"/>
              <a:t>dan</a:t>
            </a:r>
            <a:r>
              <a:rPr lang="en-US" dirty="0"/>
              <a:t> </a:t>
            </a:r>
            <a:r>
              <a:rPr lang="en-US" dirty="0" err="1"/>
              <a:t>keberlanjutan</a:t>
            </a:r>
            <a:r>
              <a:rPr lang="en-US" dirty="0"/>
              <a:t> </a:t>
            </a:r>
            <a:r>
              <a:rPr lang="en-US" dirty="0" err="1" smtClean="0"/>
              <a:t>klien</a:t>
            </a:r>
            <a:r>
              <a:rPr lang="id-ID" dirty="0" smtClean="0"/>
              <a:t> </a:t>
            </a:r>
            <a:r>
              <a:rPr lang="en-US" dirty="0" err="1" smtClean="0"/>
              <a:t>sehingga</a:t>
            </a:r>
            <a:r>
              <a:rPr lang="en-US" dirty="0" smtClean="0"/>
              <a:t> </a:t>
            </a:r>
            <a:r>
              <a:rPr lang="en-US" dirty="0"/>
              <a:t>KAP </a:t>
            </a:r>
            <a:r>
              <a:rPr lang="en-US" dirty="0" err="1"/>
              <a:t>dapat</a:t>
            </a:r>
            <a:r>
              <a:rPr lang="en-US" dirty="0"/>
              <a:t> </a:t>
            </a:r>
            <a:r>
              <a:rPr lang="en-US" dirty="0" err="1"/>
              <a:t>menentukan</a:t>
            </a:r>
            <a:r>
              <a:rPr lang="en-US" dirty="0"/>
              <a:t> </a:t>
            </a:r>
            <a:r>
              <a:rPr lang="en-US" dirty="0" err="1"/>
              <a:t>kebutuhan</a:t>
            </a:r>
            <a:r>
              <a:rPr lang="en-US" dirty="0"/>
              <a:t> </a:t>
            </a:r>
            <a:r>
              <a:rPr lang="en-US" dirty="0" err="1"/>
              <a:t>perlu</a:t>
            </a:r>
            <a:r>
              <a:rPr lang="en-US" dirty="0"/>
              <a:t> </a:t>
            </a:r>
            <a:r>
              <a:rPr lang="en-US" dirty="0" err="1"/>
              <a:t>tidaknya</a:t>
            </a:r>
            <a:r>
              <a:rPr lang="en-US" dirty="0"/>
              <a:t> </a:t>
            </a:r>
            <a:r>
              <a:rPr lang="en-US" dirty="0" err="1"/>
              <a:t>kebutuhan</a:t>
            </a:r>
            <a:r>
              <a:rPr lang="en-US" dirty="0"/>
              <a:t> EQCR </a:t>
            </a:r>
            <a:r>
              <a:rPr lang="en-US" dirty="0" err="1" smtClean="0"/>
              <a:t>sesuai</a:t>
            </a:r>
            <a:r>
              <a:rPr lang="id-ID" dirty="0" smtClean="0"/>
              <a:t> </a:t>
            </a:r>
            <a:r>
              <a:rPr lang="en-US" dirty="0" err="1" smtClean="0"/>
              <a:t>dengan</a:t>
            </a:r>
            <a:r>
              <a:rPr lang="en-US" dirty="0" smtClean="0"/>
              <a:t> </a:t>
            </a:r>
            <a:r>
              <a:rPr lang="en-US" dirty="0" err="1"/>
              <a:t>kebijakan</a:t>
            </a:r>
            <a:r>
              <a:rPr lang="en-US" dirty="0"/>
              <a:t> </a:t>
            </a:r>
            <a:r>
              <a:rPr lang="en-US" dirty="0" err="1"/>
              <a:t>Sistem</a:t>
            </a:r>
            <a:r>
              <a:rPr lang="en-US" dirty="0"/>
              <a:t> </a:t>
            </a:r>
            <a:r>
              <a:rPr lang="en-US" dirty="0" err="1"/>
              <a:t>Pengendalian</a:t>
            </a:r>
            <a:r>
              <a:rPr lang="en-US" dirty="0"/>
              <a:t> </a:t>
            </a:r>
            <a:r>
              <a:rPr lang="en-US" dirty="0" err="1"/>
              <a:t>Mutu</a:t>
            </a:r>
            <a:r>
              <a:rPr lang="en-US" dirty="0"/>
              <a:t> KAP.</a:t>
            </a:r>
          </a:p>
        </p:txBody>
      </p:sp>
      <p:pic>
        <p:nvPicPr>
          <p:cNvPr id="4" name="Picture 3"/>
          <p:cNvPicPr>
            <a:picLocks noChangeAspect="1"/>
          </p:cNvPicPr>
          <p:nvPr/>
        </p:nvPicPr>
        <p:blipFill>
          <a:blip r:embed="rId3"/>
          <a:stretch>
            <a:fillRect/>
          </a:stretch>
        </p:blipFill>
        <p:spPr>
          <a:xfrm>
            <a:off x="838200" y="3441621"/>
            <a:ext cx="10214032" cy="1119346"/>
          </a:xfrm>
          <a:prstGeom prst="rect">
            <a:avLst/>
          </a:prstGeom>
        </p:spPr>
      </p:pic>
      <p:pic>
        <p:nvPicPr>
          <p:cNvPr id="5" name="Picture 4"/>
          <p:cNvPicPr>
            <a:picLocks noChangeAspect="1"/>
          </p:cNvPicPr>
          <p:nvPr/>
        </p:nvPicPr>
        <p:blipFill>
          <a:blip r:embed="rId4"/>
          <a:stretch>
            <a:fillRect/>
          </a:stretch>
        </p:blipFill>
        <p:spPr>
          <a:xfrm>
            <a:off x="838200" y="4688205"/>
            <a:ext cx="9639300" cy="1895475"/>
          </a:xfrm>
          <a:prstGeom prst="rect">
            <a:avLst/>
          </a:prstGeom>
        </p:spPr>
      </p:pic>
    </p:spTree>
    <p:extLst>
      <p:ext uri="{BB962C8B-B14F-4D97-AF65-F5344CB8AC3E}">
        <p14:creationId xmlns:p14="http://schemas.microsoft.com/office/powerpoint/2010/main" val="223981572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err="1"/>
              <a:t>Pada</a:t>
            </a:r>
            <a:r>
              <a:rPr lang="en-US" dirty="0"/>
              <a:t> </a:t>
            </a:r>
            <a:r>
              <a:rPr lang="en-US" dirty="0" err="1"/>
              <a:t>bagian</a:t>
            </a:r>
            <a:r>
              <a:rPr lang="en-US" dirty="0"/>
              <a:t> </a:t>
            </a:r>
            <a:r>
              <a:rPr lang="en-US" dirty="0" err="1"/>
              <a:t>bawah</a:t>
            </a:r>
            <a:r>
              <a:rPr lang="en-US" dirty="0"/>
              <a:t> </a:t>
            </a:r>
            <a:r>
              <a:rPr lang="en-US" dirty="0" err="1"/>
              <a:t>kertas</a:t>
            </a:r>
            <a:r>
              <a:rPr lang="en-US" dirty="0"/>
              <a:t> </a:t>
            </a:r>
            <a:r>
              <a:rPr lang="en-US" dirty="0" err="1"/>
              <a:t>kerja</a:t>
            </a:r>
            <a:r>
              <a:rPr lang="en-US" dirty="0"/>
              <a:t> A.120 </a:t>
            </a:r>
            <a:r>
              <a:rPr lang="en-US" dirty="0" err="1"/>
              <a:t>terdapat</a:t>
            </a:r>
            <a:r>
              <a:rPr lang="en-US" dirty="0"/>
              <a:t> 3 (</a:t>
            </a:r>
            <a:r>
              <a:rPr lang="en-US" dirty="0" err="1"/>
              <a:t>tiga</a:t>
            </a:r>
            <a:r>
              <a:rPr lang="en-US" dirty="0"/>
              <a:t>) </a:t>
            </a:r>
            <a:r>
              <a:rPr lang="en-US" dirty="0" err="1"/>
              <a:t>kotak</a:t>
            </a:r>
            <a:r>
              <a:rPr lang="en-US" dirty="0"/>
              <a:t> </a:t>
            </a:r>
            <a:r>
              <a:rPr lang="en-US" dirty="0" err="1"/>
              <a:t>simpulan</a:t>
            </a:r>
            <a:r>
              <a:rPr lang="en-US" dirty="0"/>
              <a:t> </a:t>
            </a:r>
            <a:r>
              <a:rPr lang="en-US" dirty="0" err="1"/>
              <a:t>yaitu</a:t>
            </a:r>
            <a:r>
              <a:rPr lang="en-US" dirty="0"/>
              <a:t>:</a:t>
            </a:r>
          </a:p>
          <a:p>
            <a:pPr marL="0" indent="0">
              <a:buNone/>
            </a:pPr>
            <a:r>
              <a:rPr lang="en-US" dirty="0"/>
              <a:t>a. </a:t>
            </a:r>
            <a:r>
              <a:rPr lang="en-US" dirty="0" err="1"/>
              <a:t>Kolom</a:t>
            </a:r>
            <a:r>
              <a:rPr lang="en-US" dirty="0"/>
              <a:t> </a:t>
            </a:r>
            <a:r>
              <a:rPr lang="en-US" dirty="0" err="1"/>
              <a:t>simpulan</a:t>
            </a:r>
            <a:r>
              <a:rPr lang="en-US" dirty="0"/>
              <a:t> </a:t>
            </a:r>
            <a:r>
              <a:rPr lang="en-US" dirty="0" err="1"/>
              <a:t>otomatis</a:t>
            </a:r>
            <a:r>
              <a:rPr lang="en-US" dirty="0"/>
              <a:t> </a:t>
            </a:r>
            <a:r>
              <a:rPr lang="en-US" dirty="0" err="1"/>
              <a:t>terisi</a:t>
            </a:r>
            <a:r>
              <a:rPr lang="en-US" dirty="0"/>
              <a:t>. </a:t>
            </a:r>
            <a:r>
              <a:rPr lang="en-US" dirty="0" err="1"/>
              <a:t>Oleh</a:t>
            </a:r>
            <a:r>
              <a:rPr lang="en-US" dirty="0"/>
              <a:t> </a:t>
            </a:r>
            <a:r>
              <a:rPr lang="en-US" dirty="0" err="1"/>
              <a:t>karena</a:t>
            </a:r>
            <a:r>
              <a:rPr lang="en-US" dirty="0"/>
              <a:t> </a:t>
            </a:r>
            <a:r>
              <a:rPr lang="en-US" dirty="0" err="1"/>
              <a:t>itu</a:t>
            </a:r>
            <a:r>
              <a:rPr lang="en-US" dirty="0"/>
              <a:t>, </a:t>
            </a:r>
            <a:r>
              <a:rPr lang="en-US" dirty="0" err="1"/>
              <a:t>jika</a:t>
            </a:r>
            <a:r>
              <a:rPr lang="en-US" dirty="0"/>
              <a:t> </a:t>
            </a:r>
            <a:r>
              <a:rPr lang="en-US" dirty="0" err="1"/>
              <a:t>alokasi</a:t>
            </a:r>
            <a:r>
              <a:rPr lang="en-US" dirty="0"/>
              <a:t> </a:t>
            </a:r>
            <a:r>
              <a:rPr lang="en-US" dirty="0" err="1"/>
              <a:t>belum</a:t>
            </a:r>
            <a:r>
              <a:rPr lang="en-US" dirty="0"/>
              <a:t> </a:t>
            </a:r>
            <a:r>
              <a:rPr lang="en-US" dirty="0" err="1"/>
              <a:t>memadai</a:t>
            </a:r>
            <a:r>
              <a:rPr lang="en-US" dirty="0"/>
              <a:t> </a:t>
            </a:r>
            <a:r>
              <a:rPr lang="en-US" dirty="0" err="1" smtClean="0"/>
              <a:t>maka</a:t>
            </a:r>
            <a:r>
              <a:rPr lang="id-ID" dirty="0" smtClean="0"/>
              <a:t> </a:t>
            </a:r>
            <a:r>
              <a:rPr lang="en-US" dirty="0" smtClean="0"/>
              <a:t>auditor </a:t>
            </a:r>
            <a:r>
              <a:rPr lang="en-US" dirty="0" err="1"/>
              <a:t>harus</a:t>
            </a:r>
            <a:r>
              <a:rPr lang="en-US" dirty="0"/>
              <a:t> </a:t>
            </a:r>
            <a:r>
              <a:rPr lang="en-US" dirty="0" err="1"/>
              <a:t>memberikan</a:t>
            </a:r>
            <a:r>
              <a:rPr lang="en-US" dirty="0"/>
              <a:t> </a:t>
            </a:r>
            <a:r>
              <a:rPr lang="en-US" dirty="0" err="1"/>
              <a:t>penjelasan</a:t>
            </a:r>
            <a:r>
              <a:rPr lang="en-US" dirty="0"/>
              <a:t> </a:t>
            </a:r>
            <a:r>
              <a:rPr lang="en-US" dirty="0" err="1"/>
              <a:t>terkait</a:t>
            </a:r>
            <a:r>
              <a:rPr lang="en-US" dirty="0"/>
              <a:t> </a:t>
            </a:r>
            <a:r>
              <a:rPr lang="en-US" dirty="0" err="1"/>
              <a:t>rencana</a:t>
            </a:r>
            <a:r>
              <a:rPr lang="en-US" dirty="0"/>
              <a:t> proses </a:t>
            </a:r>
            <a:r>
              <a:rPr lang="en-US" dirty="0" err="1"/>
              <a:t>pemantauan</a:t>
            </a:r>
            <a:r>
              <a:rPr lang="en-US" dirty="0"/>
              <a:t> </a:t>
            </a:r>
            <a:r>
              <a:rPr lang="en-US" dirty="0" err="1" smtClean="0"/>
              <a:t>atas</a:t>
            </a:r>
            <a:r>
              <a:rPr lang="id-ID" dirty="0" smtClean="0"/>
              <a:t> </a:t>
            </a:r>
            <a:r>
              <a:rPr lang="en-US" dirty="0" err="1" smtClean="0"/>
              <a:t>perikatan</a:t>
            </a:r>
            <a:r>
              <a:rPr lang="en-US" dirty="0" smtClean="0"/>
              <a:t> </a:t>
            </a:r>
            <a:r>
              <a:rPr lang="en-US" dirty="0" err="1"/>
              <a:t>tersebut</a:t>
            </a:r>
            <a:r>
              <a:rPr lang="en-US" dirty="0"/>
              <a:t>.</a:t>
            </a:r>
          </a:p>
          <a:p>
            <a:pPr marL="0" indent="0">
              <a:buNone/>
            </a:pPr>
            <a:r>
              <a:rPr lang="en-US" dirty="0"/>
              <a:t>b. </a:t>
            </a:r>
            <a:r>
              <a:rPr lang="en-US" dirty="0" err="1"/>
              <a:t>Kolom</a:t>
            </a:r>
            <a:r>
              <a:rPr lang="en-US" dirty="0"/>
              <a:t> </a:t>
            </a:r>
            <a:r>
              <a:rPr lang="en-US" dirty="0" err="1"/>
              <a:t>kuning</a:t>
            </a:r>
            <a:r>
              <a:rPr lang="en-US" dirty="0"/>
              <a:t> </a:t>
            </a:r>
            <a:r>
              <a:rPr lang="en-US" dirty="0" err="1"/>
              <a:t>otomatis</a:t>
            </a:r>
            <a:r>
              <a:rPr lang="en-US" dirty="0"/>
              <a:t> </a:t>
            </a:r>
            <a:r>
              <a:rPr lang="en-US" dirty="0" err="1"/>
              <a:t>ada</a:t>
            </a:r>
            <a:r>
              <a:rPr lang="en-US" dirty="0"/>
              <a:t> </a:t>
            </a:r>
            <a:r>
              <a:rPr lang="en-US" dirty="0" err="1"/>
              <a:t>jika</a:t>
            </a:r>
            <a:r>
              <a:rPr lang="en-US" dirty="0"/>
              <a:t> </a:t>
            </a:r>
            <a:r>
              <a:rPr lang="en-US" dirty="0" err="1"/>
              <a:t>simpulan</a:t>
            </a:r>
            <a:r>
              <a:rPr lang="en-US" dirty="0"/>
              <a:t> </a:t>
            </a:r>
            <a:r>
              <a:rPr lang="en-US" dirty="0" err="1"/>
              <a:t>dari</a:t>
            </a:r>
            <a:r>
              <a:rPr lang="en-US" dirty="0"/>
              <a:t> </a:t>
            </a:r>
            <a:r>
              <a:rPr lang="en-US" dirty="0" err="1"/>
              <a:t>kertas</a:t>
            </a:r>
            <a:r>
              <a:rPr lang="en-US" dirty="0"/>
              <a:t> </a:t>
            </a:r>
            <a:r>
              <a:rPr lang="en-US" dirty="0" err="1"/>
              <a:t>kerja</a:t>
            </a:r>
            <a:r>
              <a:rPr lang="en-US" dirty="0"/>
              <a:t> </a:t>
            </a:r>
            <a:r>
              <a:rPr lang="en-US" dirty="0" err="1"/>
              <a:t>adalah</a:t>
            </a:r>
            <a:r>
              <a:rPr lang="en-US" dirty="0"/>
              <a:t> </a:t>
            </a:r>
            <a:r>
              <a:rPr lang="en-US" dirty="0" err="1"/>
              <a:t>belum</a:t>
            </a:r>
            <a:r>
              <a:rPr lang="en-US" dirty="0"/>
              <a:t> </a:t>
            </a:r>
            <a:r>
              <a:rPr lang="en-US" dirty="0" err="1"/>
              <a:t>memadai</a:t>
            </a:r>
            <a:r>
              <a:rPr lang="en-US" dirty="0"/>
              <a:t>.</a:t>
            </a:r>
          </a:p>
          <a:p>
            <a:pPr marL="0" indent="0">
              <a:buNone/>
            </a:pPr>
            <a:r>
              <a:rPr lang="en-US" dirty="0"/>
              <a:t>c. </a:t>
            </a:r>
            <a:r>
              <a:rPr lang="en-US" dirty="0" err="1"/>
              <a:t>Kolom</a:t>
            </a:r>
            <a:r>
              <a:rPr lang="en-US" dirty="0"/>
              <a:t> “Status KKP” </a:t>
            </a:r>
            <a:r>
              <a:rPr lang="en-US" dirty="0" err="1"/>
              <a:t>menginformasikan</a:t>
            </a:r>
            <a:r>
              <a:rPr lang="en-US" dirty="0"/>
              <a:t> </a:t>
            </a:r>
            <a:r>
              <a:rPr lang="en-US" dirty="0" err="1"/>
              <a:t>kertas</a:t>
            </a:r>
            <a:r>
              <a:rPr lang="en-US" dirty="0"/>
              <a:t> </a:t>
            </a:r>
            <a:r>
              <a:rPr lang="en-US" dirty="0" err="1"/>
              <a:t>kerja</a:t>
            </a:r>
            <a:r>
              <a:rPr lang="en-US" dirty="0"/>
              <a:t> </a:t>
            </a:r>
            <a:r>
              <a:rPr lang="en-US" dirty="0" err="1"/>
              <a:t>kelengkapan</a:t>
            </a:r>
            <a:r>
              <a:rPr lang="en-US" dirty="0"/>
              <a:t> </a:t>
            </a:r>
            <a:r>
              <a:rPr lang="en-US" dirty="0" err="1"/>
              <a:t>pengisian</a:t>
            </a:r>
            <a:r>
              <a:rPr lang="en-US" dirty="0"/>
              <a:t> </a:t>
            </a:r>
            <a:r>
              <a:rPr lang="en-US" dirty="0" err="1" smtClean="0"/>
              <a:t>kotak</a:t>
            </a:r>
            <a:r>
              <a:rPr lang="id-ID" dirty="0" smtClean="0"/>
              <a:t> </a:t>
            </a:r>
            <a:r>
              <a:rPr lang="en-US" dirty="0" err="1" smtClean="0"/>
              <a:t>warna</a:t>
            </a:r>
            <a:r>
              <a:rPr lang="en-US" dirty="0" smtClean="0"/>
              <a:t> </a:t>
            </a:r>
            <a:r>
              <a:rPr lang="en-US" dirty="0"/>
              <a:t>“</a:t>
            </a:r>
            <a:r>
              <a:rPr lang="en-US" dirty="0" err="1"/>
              <a:t>Kuning</a:t>
            </a:r>
            <a:r>
              <a:rPr lang="en-US" dirty="0"/>
              <a:t>” </a:t>
            </a:r>
            <a:r>
              <a:rPr lang="en-US" dirty="0" err="1"/>
              <a:t>dan</a:t>
            </a:r>
            <a:r>
              <a:rPr lang="en-US" dirty="0"/>
              <a:t> “</a:t>
            </a:r>
            <a:r>
              <a:rPr lang="en-US" dirty="0" err="1"/>
              <a:t>Hijau</a:t>
            </a:r>
            <a:r>
              <a:rPr lang="en-US" dirty="0"/>
              <a:t>”. Status KKP </a:t>
            </a:r>
            <a:r>
              <a:rPr lang="en-US" dirty="0" err="1"/>
              <a:t>dapat</a:t>
            </a:r>
            <a:r>
              <a:rPr lang="en-US" dirty="0"/>
              <a:t> </a:t>
            </a:r>
            <a:r>
              <a:rPr lang="en-US" dirty="0" err="1"/>
              <a:t>berupa</a:t>
            </a:r>
            <a:r>
              <a:rPr lang="en-US" dirty="0"/>
              <a:t> “Completed” </a:t>
            </a:r>
            <a:r>
              <a:rPr lang="en-US" dirty="0" err="1" smtClean="0"/>
              <a:t>atau</a:t>
            </a:r>
            <a:r>
              <a:rPr lang="id-ID" dirty="0" smtClean="0"/>
              <a:t> </a:t>
            </a:r>
            <a:r>
              <a:rPr lang="en-US" dirty="0" smtClean="0"/>
              <a:t>“</a:t>
            </a:r>
            <a:r>
              <a:rPr lang="en-US" dirty="0" err="1"/>
              <a:t>Incompleted</a:t>
            </a:r>
            <a:r>
              <a:rPr lang="en-US" dirty="0"/>
              <a:t>”.</a:t>
            </a:r>
          </a:p>
        </p:txBody>
      </p:sp>
    </p:spTree>
    <p:extLst>
      <p:ext uri="{BB962C8B-B14F-4D97-AF65-F5344CB8AC3E}">
        <p14:creationId xmlns:p14="http://schemas.microsoft.com/office/powerpoint/2010/main" val="399763734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4811" y="0"/>
            <a:ext cx="9222377" cy="6710989"/>
          </a:xfrm>
        </p:spPr>
      </p:pic>
    </p:spTree>
    <p:extLst>
      <p:ext uri="{BB962C8B-B14F-4D97-AF65-F5344CB8AC3E}">
        <p14:creationId xmlns:p14="http://schemas.microsoft.com/office/powerpoint/2010/main" val="87963933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0" y="0"/>
            <a:ext cx="10515600" cy="1325563"/>
          </a:xfrm>
        </p:spPr>
        <p:txBody>
          <a:bodyPr/>
          <a:lstStyle/>
          <a:p>
            <a:r>
              <a:rPr lang="en-US" dirty="0"/>
              <a:t>A.130 Surat </a:t>
            </a:r>
            <a:r>
              <a:rPr lang="en-US" dirty="0" err="1"/>
              <a:t>Perikatan</a:t>
            </a:r>
            <a:endParaRPr lang="en-US" dirty="0"/>
          </a:p>
        </p:txBody>
      </p:sp>
      <p:sp>
        <p:nvSpPr>
          <p:cNvPr id="3" name="Content Placeholder 2"/>
          <p:cNvSpPr>
            <a:spLocks noGrp="1"/>
          </p:cNvSpPr>
          <p:nvPr>
            <p:ph idx="1"/>
          </p:nvPr>
        </p:nvSpPr>
        <p:spPr>
          <a:xfrm>
            <a:off x="851263" y="1825625"/>
            <a:ext cx="10515600" cy="4351338"/>
          </a:xfrm>
        </p:spPr>
        <p:txBody>
          <a:bodyPr>
            <a:normAutofit/>
          </a:bodyPr>
          <a:lstStyle/>
          <a:p>
            <a:pPr marL="0" indent="0">
              <a:buNone/>
            </a:pPr>
            <a:r>
              <a:rPr lang="en-US" dirty="0" err="1"/>
              <a:t>Kertas</a:t>
            </a:r>
            <a:r>
              <a:rPr lang="en-US" dirty="0"/>
              <a:t> </a:t>
            </a:r>
            <a:r>
              <a:rPr lang="en-US" dirty="0" err="1"/>
              <a:t>kerja</a:t>
            </a:r>
            <a:r>
              <a:rPr lang="en-US" dirty="0"/>
              <a:t> </a:t>
            </a:r>
            <a:r>
              <a:rPr lang="en-US" dirty="0" err="1"/>
              <a:t>ini</a:t>
            </a:r>
            <a:r>
              <a:rPr lang="en-US" dirty="0"/>
              <a:t> </a:t>
            </a:r>
            <a:r>
              <a:rPr lang="en-US" dirty="0" err="1"/>
              <a:t>untuk</a:t>
            </a:r>
            <a:r>
              <a:rPr lang="en-US" dirty="0"/>
              <a:t> </a:t>
            </a:r>
            <a:r>
              <a:rPr lang="en-US" dirty="0" err="1"/>
              <a:t>menganalisis</a:t>
            </a:r>
            <a:r>
              <a:rPr lang="en-US" dirty="0"/>
              <a:t> </a:t>
            </a:r>
            <a:r>
              <a:rPr lang="en-US" dirty="0" err="1"/>
              <a:t>surat</a:t>
            </a:r>
            <a:r>
              <a:rPr lang="en-US" dirty="0"/>
              <a:t> </a:t>
            </a:r>
            <a:r>
              <a:rPr lang="en-US" dirty="0" err="1"/>
              <a:t>perikatan</a:t>
            </a:r>
            <a:r>
              <a:rPr lang="en-US" dirty="0"/>
              <a:t> yang </a:t>
            </a:r>
            <a:r>
              <a:rPr lang="en-US" dirty="0" err="1"/>
              <a:t>akan</a:t>
            </a:r>
            <a:r>
              <a:rPr lang="en-US" dirty="0"/>
              <a:t> </a:t>
            </a:r>
            <a:r>
              <a:rPr lang="en-US" dirty="0" err="1"/>
              <a:t>ditandatangani</a:t>
            </a:r>
            <a:r>
              <a:rPr lang="en-US" dirty="0"/>
              <a:t> </a:t>
            </a:r>
            <a:r>
              <a:rPr lang="en-US" dirty="0" err="1" smtClean="0"/>
              <a:t>oleh</a:t>
            </a:r>
            <a:r>
              <a:rPr lang="id-ID" dirty="0" smtClean="0"/>
              <a:t> </a:t>
            </a:r>
            <a:r>
              <a:rPr lang="en-US" dirty="0" smtClean="0"/>
              <a:t>KAP </a:t>
            </a:r>
            <a:r>
              <a:rPr lang="en-US" dirty="0" err="1"/>
              <a:t>dengan</a:t>
            </a:r>
            <a:r>
              <a:rPr lang="en-US" dirty="0"/>
              <a:t> </a:t>
            </a:r>
            <a:r>
              <a:rPr lang="en-US" dirty="0" err="1"/>
              <a:t>klien</a:t>
            </a:r>
            <a:r>
              <a:rPr lang="en-US" dirty="0"/>
              <a:t>.</a:t>
            </a:r>
          </a:p>
          <a:p>
            <a:pPr marL="0" indent="0">
              <a:buNone/>
            </a:pPr>
            <a:r>
              <a:rPr lang="en-US" dirty="0" err="1"/>
              <a:t>Terdapat</a:t>
            </a:r>
            <a:r>
              <a:rPr lang="en-US" dirty="0"/>
              <a:t> </a:t>
            </a:r>
            <a:r>
              <a:rPr lang="en-US" dirty="0" err="1"/>
              <a:t>beberapa</a:t>
            </a:r>
            <a:r>
              <a:rPr lang="en-US" dirty="0"/>
              <a:t> </a:t>
            </a:r>
            <a:r>
              <a:rPr lang="en-US" dirty="0" err="1"/>
              <a:t>pertanyaan</a:t>
            </a:r>
            <a:r>
              <a:rPr lang="en-US" dirty="0"/>
              <a:t> </a:t>
            </a:r>
            <a:r>
              <a:rPr lang="en-US" dirty="0" err="1"/>
              <a:t>sebagai</a:t>
            </a:r>
            <a:r>
              <a:rPr lang="en-US" dirty="0"/>
              <a:t> </a:t>
            </a:r>
            <a:r>
              <a:rPr lang="en-US" dirty="0" err="1"/>
              <a:t>kontrol</a:t>
            </a:r>
            <a:r>
              <a:rPr lang="en-US" dirty="0"/>
              <a:t> </a:t>
            </a:r>
            <a:r>
              <a:rPr lang="en-US" dirty="0" err="1"/>
              <a:t>untuk</a:t>
            </a:r>
            <a:r>
              <a:rPr lang="en-US" dirty="0"/>
              <a:t> </a:t>
            </a:r>
            <a:r>
              <a:rPr lang="en-US" dirty="0" err="1"/>
              <a:t>memastikan</a:t>
            </a:r>
            <a:r>
              <a:rPr lang="en-US" dirty="0"/>
              <a:t> </a:t>
            </a:r>
            <a:r>
              <a:rPr lang="en-US" dirty="0" err="1"/>
              <a:t>bahwa</a:t>
            </a:r>
            <a:r>
              <a:rPr lang="en-US" dirty="0"/>
              <a:t> </a:t>
            </a:r>
            <a:r>
              <a:rPr lang="en-US" dirty="0" err="1"/>
              <a:t>isi</a:t>
            </a:r>
            <a:r>
              <a:rPr lang="en-US" dirty="0"/>
              <a:t> </a:t>
            </a:r>
            <a:r>
              <a:rPr lang="en-US" dirty="0" err="1" smtClean="0"/>
              <a:t>dan</a:t>
            </a:r>
            <a:r>
              <a:rPr lang="id-ID" dirty="0" smtClean="0"/>
              <a:t> </a:t>
            </a:r>
            <a:r>
              <a:rPr lang="en-US" dirty="0" err="1" smtClean="0"/>
              <a:t>kelengkapan</a:t>
            </a:r>
            <a:r>
              <a:rPr lang="en-US" dirty="0" smtClean="0"/>
              <a:t> </a:t>
            </a:r>
            <a:r>
              <a:rPr lang="en-US" dirty="0" err="1"/>
              <a:t>surat</a:t>
            </a:r>
            <a:r>
              <a:rPr lang="en-US" dirty="0"/>
              <a:t> </a:t>
            </a:r>
            <a:r>
              <a:rPr lang="en-US" dirty="0" err="1"/>
              <a:t>perikatan</a:t>
            </a:r>
            <a:r>
              <a:rPr lang="en-US" dirty="0"/>
              <a:t> yang </a:t>
            </a:r>
            <a:r>
              <a:rPr lang="en-US" dirty="0" err="1"/>
              <a:t>dibuat</a:t>
            </a:r>
            <a:r>
              <a:rPr lang="en-US" dirty="0"/>
              <a:t> </a:t>
            </a:r>
            <a:r>
              <a:rPr lang="en-US" dirty="0" err="1"/>
              <a:t>telah</a:t>
            </a:r>
            <a:r>
              <a:rPr lang="en-US" dirty="0"/>
              <a:t> </a:t>
            </a:r>
            <a:r>
              <a:rPr lang="en-US" dirty="0" err="1"/>
              <a:t>sesuai</a:t>
            </a:r>
            <a:r>
              <a:rPr lang="en-US" dirty="0"/>
              <a:t> </a:t>
            </a:r>
            <a:r>
              <a:rPr lang="en-US" dirty="0" err="1"/>
              <a:t>dengan</a:t>
            </a:r>
            <a:r>
              <a:rPr lang="en-US" dirty="0"/>
              <a:t> </a:t>
            </a:r>
            <a:r>
              <a:rPr lang="en-US" dirty="0" err="1"/>
              <a:t>standar</a:t>
            </a:r>
            <a:r>
              <a:rPr lang="en-US" dirty="0"/>
              <a:t> yang </a:t>
            </a:r>
            <a:r>
              <a:rPr lang="en-US" dirty="0" err="1"/>
              <a:t>berlaku</a:t>
            </a:r>
            <a:r>
              <a:rPr lang="en-US" dirty="0"/>
              <a:t>.</a:t>
            </a:r>
          </a:p>
          <a:p>
            <a:pPr marL="0" indent="0">
              <a:buNone/>
            </a:pPr>
            <a:r>
              <a:rPr lang="en-US" dirty="0"/>
              <a:t>Auditor </a:t>
            </a:r>
            <a:r>
              <a:rPr lang="en-US" dirty="0" err="1"/>
              <a:t>diminta</a:t>
            </a:r>
            <a:r>
              <a:rPr lang="en-US" dirty="0"/>
              <a:t> </a:t>
            </a:r>
            <a:r>
              <a:rPr lang="en-US" dirty="0" err="1"/>
              <a:t>untuk</a:t>
            </a:r>
            <a:r>
              <a:rPr lang="en-US" dirty="0"/>
              <a:t> </a:t>
            </a:r>
            <a:r>
              <a:rPr lang="en-US" dirty="0" err="1"/>
              <a:t>menggunakan</a:t>
            </a:r>
            <a:r>
              <a:rPr lang="en-US" dirty="0"/>
              <a:t> </a:t>
            </a:r>
            <a:r>
              <a:rPr lang="en-US" dirty="0" err="1"/>
              <a:t>pilihan</a:t>
            </a:r>
            <a:r>
              <a:rPr lang="en-US" dirty="0"/>
              <a:t> dropdown </a:t>
            </a:r>
            <a:r>
              <a:rPr lang="en-US" dirty="0" err="1"/>
              <a:t>dalam</a:t>
            </a:r>
            <a:r>
              <a:rPr lang="en-US" dirty="0"/>
              <a:t> </a:t>
            </a:r>
            <a:r>
              <a:rPr lang="en-US" dirty="0" err="1"/>
              <a:t>menjawab</a:t>
            </a:r>
            <a:r>
              <a:rPr lang="en-US" dirty="0"/>
              <a:t> </a:t>
            </a:r>
            <a:r>
              <a:rPr lang="en-US" dirty="0" err="1" smtClean="0"/>
              <a:t>setiap</a:t>
            </a:r>
            <a:r>
              <a:rPr lang="id-ID" smtClean="0"/>
              <a:t> </a:t>
            </a:r>
            <a:r>
              <a:rPr lang="en-US" smtClean="0"/>
              <a:t>pertanyaan</a:t>
            </a:r>
            <a:r>
              <a:rPr lang="en-US" dirty="0"/>
              <a:t>.</a:t>
            </a:r>
          </a:p>
        </p:txBody>
      </p:sp>
    </p:spTree>
    <p:extLst>
      <p:ext uri="{BB962C8B-B14F-4D97-AF65-F5344CB8AC3E}">
        <p14:creationId xmlns:p14="http://schemas.microsoft.com/office/powerpoint/2010/main" val="269984526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a:xfrm>
            <a:off x="209005" y="248194"/>
            <a:ext cx="11286309" cy="6165669"/>
          </a:xfrm>
        </p:spPr>
        <p:txBody>
          <a:bodyPr>
            <a:normAutofit/>
          </a:bodyPr>
          <a:lstStyle/>
          <a:p>
            <a:pPr marL="0" indent="0">
              <a:buNone/>
            </a:pPr>
            <a:r>
              <a:rPr lang="en-US" dirty="0" err="1" smtClean="0"/>
              <a:t>Simpulan</a:t>
            </a:r>
            <a:r>
              <a:rPr lang="en-US" dirty="0" smtClean="0"/>
              <a:t> </a:t>
            </a:r>
            <a:r>
              <a:rPr lang="en-US" dirty="0" err="1"/>
              <a:t>akan</a:t>
            </a:r>
            <a:r>
              <a:rPr lang="en-US" dirty="0"/>
              <a:t> </a:t>
            </a:r>
            <a:r>
              <a:rPr lang="en-US" dirty="0" err="1"/>
              <a:t>muncul</a:t>
            </a:r>
            <a:r>
              <a:rPr lang="en-US" dirty="0"/>
              <a:t> </a:t>
            </a:r>
            <a:r>
              <a:rPr lang="en-US" dirty="0" err="1"/>
              <a:t>secara</a:t>
            </a:r>
            <a:r>
              <a:rPr lang="en-US" dirty="0"/>
              <a:t> </a:t>
            </a:r>
            <a:r>
              <a:rPr lang="en-US" dirty="0" err="1"/>
              <a:t>otomatis</a:t>
            </a:r>
            <a:r>
              <a:rPr lang="en-US" dirty="0"/>
              <a:t> </a:t>
            </a:r>
            <a:r>
              <a:rPr lang="en-US" dirty="0" err="1"/>
              <a:t>pada</a:t>
            </a:r>
            <a:r>
              <a:rPr lang="en-US" dirty="0"/>
              <a:t> </a:t>
            </a:r>
            <a:r>
              <a:rPr lang="en-US" dirty="0" err="1"/>
              <a:t>kotak</a:t>
            </a:r>
            <a:r>
              <a:rPr lang="en-US" dirty="0"/>
              <a:t> </a:t>
            </a:r>
            <a:r>
              <a:rPr lang="en-US" dirty="0" err="1"/>
              <a:t>simpulan</a:t>
            </a:r>
            <a:r>
              <a:rPr lang="en-US" dirty="0"/>
              <a:t>. </a:t>
            </a:r>
            <a:r>
              <a:rPr lang="en-US" dirty="0" err="1"/>
              <a:t>Simpulan</a:t>
            </a:r>
            <a:r>
              <a:rPr lang="en-US" dirty="0"/>
              <a:t> </a:t>
            </a:r>
            <a:r>
              <a:rPr lang="en-US" dirty="0" err="1"/>
              <a:t>terdiri</a:t>
            </a:r>
            <a:r>
              <a:rPr lang="en-US" dirty="0"/>
              <a:t> </a:t>
            </a:r>
            <a:r>
              <a:rPr lang="en-US" dirty="0" smtClean="0"/>
              <a:t>dari2 </a:t>
            </a:r>
            <a:r>
              <a:rPr lang="en-US" dirty="0"/>
              <a:t>(</a:t>
            </a:r>
            <a:r>
              <a:rPr lang="en-US" dirty="0" err="1"/>
              <a:t>dua</a:t>
            </a:r>
            <a:r>
              <a:rPr lang="en-US" dirty="0"/>
              <a:t>) </a:t>
            </a:r>
            <a:r>
              <a:rPr lang="en-US" dirty="0" err="1"/>
              <a:t>kondisi</a:t>
            </a:r>
            <a:r>
              <a:rPr lang="en-US" dirty="0"/>
              <a:t> </a:t>
            </a:r>
            <a:r>
              <a:rPr lang="en-US" dirty="0" err="1"/>
              <a:t>yaitu</a:t>
            </a:r>
            <a:r>
              <a:rPr lang="en-US" dirty="0"/>
              <a:t> ”Surat </a:t>
            </a:r>
            <a:r>
              <a:rPr lang="en-US" dirty="0" err="1"/>
              <a:t>Perikatan</a:t>
            </a:r>
            <a:r>
              <a:rPr lang="en-US" dirty="0"/>
              <a:t> </a:t>
            </a:r>
            <a:r>
              <a:rPr lang="en-US" dirty="0" err="1"/>
              <a:t>Memadai</a:t>
            </a:r>
            <a:r>
              <a:rPr lang="en-US" dirty="0"/>
              <a:t>” </a:t>
            </a:r>
            <a:r>
              <a:rPr lang="en-US" dirty="0" err="1"/>
              <a:t>atau</a:t>
            </a:r>
            <a:r>
              <a:rPr lang="en-US" dirty="0"/>
              <a:t> “Surat </a:t>
            </a:r>
            <a:r>
              <a:rPr lang="en-US" dirty="0" err="1"/>
              <a:t>Perikatan</a:t>
            </a:r>
            <a:r>
              <a:rPr lang="en-US" dirty="0"/>
              <a:t> </a:t>
            </a:r>
            <a:r>
              <a:rPr lang="en-US" dirty="0" err="1" smtClean="0"/>
              <a:t>TidakMemadai</a:t>
            </a:r>
            <a:r>
              <a:rPr lang="en-US" dirty="0"/>
              <a:t>”. </a:t>
            </a:r>
            <a:r>
              <a:rPr lang="en-US" dirty="0" err="1"/>
              <a:t>Simpulan</a:t>
            </a:r>
            <a:r>
              <a:rPr lang="en-US" dirty="0"/>
              <a:t> “Surat </a:t>
            </a:r>
            <a:r>
              <a:rPr lang="en-US" dirty="0" err="1"/>
              <a:t>Perikatan</a:t>
            </a:r>
            <a:r>
              <a:rPr lang="en-US" dirty="0"/>
              <a:t> </a:t>
            </a:r>
            <a:r>
              <a:rPr lang="en-US" dirty="0" err="1"/>
              <a:t>Tidak</a:t>
            </a:r>
            <a:r>
              <a:rPr lang="en-US" dirty="0"/>
              <a:t> </a:t>
            </a:r>
            <a:r>
              <a:rPr lang="en-US" dirty="0" err="1"/>
              <a:t>Memadai</a:t>
            </a:r>
            <a:r>
              <a:rPr lang="en-US" dirty="0"/>
              <a:t>” </a:t>
            </a:r>
            <a:r>
              <a:rPr lang="en-US" dirty="0" err="1"/>
              <a:t>dapat</a:t>
            </a:r>
            <a:r>
              <a:rPr lang="en-US" dirty="0"/>
              <a:t> </a:t>
            </a:r>
            <a:r>
              <a:rPr lang="en-US" dirty="0" err="1"/>
              <a:t>disebabkan</a:t>
            </a:r>
            <a:r>
              <a:rPr lang="en-US" dirty="0"/>
              <a:t> </a:t>
            </a:r>
            <a:r>
              <a:rPr lang="en-US" dirty="0" smtClean="0"/>
              <a:t>2</a:t>
            </a:r>
            <a:r>
              <a:rPr lang="id-ID" dirty="0" smtClean="0"/>
              <a:t> </a:t>
            </a:r>
            <a:r>
              <a:rPr lang="en-US" dirty="0" smtClean="0"/>
              <a:t>(</a:t>
            </a:r>
            <a:r>
              <a:rPr lang="en-US" dirty="0" err="1" smtClean="0"/>
              <a:t>dua</a:t>
            </a:r>
            <a:r>
              <a:rPr lang="en-US" dirty="0"/>
              <a:t>) </a:t>
            </a:r>
            <a:r>
              <a:rPr lang="en-US" dirty="0" err="1"/>
              <a:t>alasan</a:t>
            </a:r>
            <a:r>
              <a:rPr lang="en-US" dirty="0"/>
              <a:t> </a:t>
            </a:r>
            <a:r>
              <a:rPr lang="en-US" dirty="0" err="1"/>
              <a:t>yaitu</a:t>
            </a:r>
            <a:r>
              <a:rPr lang="en-US" dirty="0"/>
              <a:t> auditor </a:t>
            </a:r>
            <a:r>
              <a:rPr lang="en-US" dirty="0" err="1"/>
              <a:t>tidak</a:t>
            </a:r>
            <a:r>
              <a:rPr lang="en-US" dirty="0"/>
              <a:t> </a:t>
            </a:r>
            <a:r>
              <a:rPr lang="en-US" dirty="0" err="1"/>
              <a:t>lengkap</a:t>
            </a:r>
            <a:r>
              <a:rPr lang="en-US" dirty="0"/>
              <a:t> </a:t>
            </a:r>
            <a:r>
              <a:rPr lang="en-US" dirty="0" err="1"/>
              <a:t>dalam</a:t>
            </a:r>
            <a:r>
              <a:rPr lang="en-US" dirty="0"/>
              <a:t> </a:t>
            </a:r>
            <a:r>
              <a:rPr lang="en-US" dirty="0" err="1"/>
              <a:t>melakukan</a:t>
            </a:r>
            <a:r>
              <a:rPr lang="en-US" dirty="0"/>
              <a:t> </a:t>
            </a:r>
            <a:r>
              <a:rPr lang="en-US" dirty="0" err="1"/>
              <a:t>pengisian</a:t>
            </a:r>
            <a:r>
              <a:rPr lang="en-US" dirty="0"/>
              <a:t> </a:t>
            </a:r>
            <a:r>
              <a:rPr lang="en-US" dirty="0" err="1"/>
              <a:t>atau</a:t>
            </a:r>
            <a:r>
              <a:rPr lang="en-US" dirty="0"/>
              <a:t> </a:t>
            </a:r>
            <a:r>
              <a:rPr lang="en-US" dirty="0" err="1" smtClean="0"/>
              <a:t>suratperikatan</a:t>
            </a:r>
            <a:r>
              <a:rPr lang="en-US" dirty="0" smtClean="0"/>
              <a:t> </a:t>
            </a:r>
            <a:r>
              <a:rPr lang="en-US" dirty="0" err="1"/>
              <a:t>tidak</a:t>
            </a:r>
            <a:r>
              <a:rPr lang="en-US" dirty="0"/>
              <a:t> </a:t>
            </a:r>
            <a:r>
              <a:rPr lang="en-US" dirty="0" err="1"/>
              <a:t>mencakup</a:t>
            </a:r>
            <a:r>
              <a:rPr lang="en-US" dirty="0"/>
              <a:t> </a:t>
            </a:r>
            <a:r>
              <a:rPr lang="en-US" dirty="0" err="1"/>
              <a:t>semua</a:t>
            </a:r>
            <a:r>
              <a:rPr lang="en-US" dirty="0"/>
              <a:t> </a:t>
            </a:r>
            <a:r>
              <a:rPr lang="en-US" dirty="0" err="1"/>
              <a:t>kriteria</a:t>
            </a:r>
            <a:r>
              <a:rPr lang="en-US" dirty="0"/>
              <a:t> yang </a:t>
            </a:r>
            <a:r>
              <a:rPr lang="en-US" dirty="0" err="1"/>
              <a:t>terdapat</a:t>
            </a:r>
            <a:r>
              <a:rPr lang="en-US" dirty="0"/>
              <a:t> </a:t>
            </a:r>
            <a:r>
              <a:rPr lang="en-US" dirty="0" err="1"/>
              <a:t>pada</a:t>
            </a:r>
            <a:r>
              <a:rPr lang="en-US" dirty="0"/>
              <a:t> </a:t>
            </a:r>
            <a:r>
              <a:rPr lang="en-US" dirty="0" err="1"/>
              <a:t>kertas</a:t>
            </a:r>
            <a:r>
              <a:rPr lang="en-US" dirty="0"/>
              <a:t> </a:t>
            </a:r>
            <a:r>
              <a:rPr lang="en-US" dirty="0" err="1"/>
              <a:t>kerja</a:t>
            </a:r>
            <a:r>
              <a:rPr lang="en-US" dirty="0"/>
              <a:t> A130.</a:t>
            </a:r>
          </a:p>
          <a:p>
            <a:pPr marL="0" indent="0">
              <a:buNone/>
            </a:pPr>
            <a:r>
              <a:rPr lang="en-US" dirty="0" err="1" smtClean="0"/>
              <a:t>Jika</a:t>
            </a:r>
            <a:r>
              <a:rPr lang="en-US" dirty="0" smtClean="0"/>
              <a:t> </a:t>
            </a:r>
            <a:r>
              <a:rPr lang="en-US" dirty="0" err="1"/>
              <a:t>pada</a:t>
            </a:r>
            <a:r>
              <a:rPr lang="en-US" dirty="0"/>
              <a:t> </a:t>
            </a:r>
            <a:r>
              <a:rPr lang="en-US" dirty="0" err="1"/>
              <a:t>kotak</a:t>
            </a:r>
            <a:r>
              <a:rPr lang="en-US" dirty="0"/>
              <a:t> </a:t>
            </a:r>
            <a:r>
              <a:rPr lang="en-US" dirty="0" err="1"/>
              <a:t>penjelasan</a:t>
            </a:r>
            <a:r>
              <a:rPr lang="en-US" dirty="0"/>
              <a:t> </a:t>
            </a:r>
            <a:r>
              <a:rPr lang="en-US" dirty="0" err="1"/>
              <a:t>akan</a:t>
            </a:r>
            <a:r>
              <a:rPr lang="en-US" dirty="0"/>
              <a:t> </a:t>
            </a:r>
            <a:r>
              <a:rPr lang="en-US" dirty="0" err="1"/>
              <a:t>muncul</a:t>
            </a:r>
            <a:r>
              <a:rPr lang="en-US" dirty="0"/>
              <a:t> </a:t>
            </a:r>
            <a:r>
              <a:rPr lang="en-US" dirty="0" err="1"/>
              <a:t>tulisan</a:t>
            </a:r>
            <a:r>
              <a:rPr lang="en-US" dirty="0"/>
              <a:t> "</a:t>
            </a:r>
            <a:r>
              <a:rPr lang="en-US" dirty="0" err="1"/>
              <a:t>Jelaskan</a:t>
            </a:r>
            <a:r>
              <a:rPr lang="en-US" dirty="0"/>
              <a:t> </a:t>
            </a:r>
            <a:r>
              <a:rPr lang="en-US" dirty="0" err="1"/>
              <a:t>bagaimana</a:t>
            </a:r>
            <a:r>
              <a:rPr lang="en-US" dirty="0"/>
              <a:t> </a:t>
            </a:r>
            <a:r>
              <a:rPr lang="en-US" dirty="0" err="1" smtClean="0"/>
              <a:t>KAPmemodifikasi</a:t>
            </a:r>
            <a:r>
              <a:rPr lang="en-US" dirty="0" smtClean="0"/>
              <a:t> </a:t>
            </a:r>
            <a:r>
              <a:rPr lang="en-US" dirty="0" err="1"/>
              <a:t>surat</a:t>
            </a:r>
            <a:r>
              <a:rPr lang="en-US" dirty="0"/>
              <a:t> </a:t>
            </a:r>
            <a:r>
              <a:rPr lang="en-US" dirty="0" err="1"/>
              <a:t>perikatan</a:t>
            </a:r>
            <a:r>
              <a:rPr lang="en-US" dirty="0"/>
              <a:t>" </a:t>
            </a:r>
            <a:r>
              <a:rPr lang="en-US" dirty="0" err="1"/>
              <a:t>maka</a:t>
            </a:r>
            <a:r>
              <a:rPr lang="en-US" dirty="0"/>
              <a:t> auditor </a:t>
            </a:r>
            <a:r>
              <a:rPr lang="en-US" dirty="0" err="1"/>
              <a:t>diminta</a:t>
            </a:r>
            <a:r>
              <a:rPr lang="en-US" dirty="0"/>
              <a:t> </a:t>
            </a:r>
            <a:r>
              <a:rPr lang="en-US" dirty="0" err="1"/>
              <a:t>untuk</a:t>
            </a:r>
            <a:r>
              <a:rPr lang="en-US" dirty="0"/>
              <a:t> </a:t>
            </a:r>
            <a:r>
              <a:rPr lang="en-US" dirty="0" err="1" smtClean="0"/>
              <a:t>menjelaskanbagaimana</a:t>
            </a:r>
            <a:r>
              <a:rPr lang="en-US" dirty="0" smtClean="0"/>
              <a:t> </a:t>
            </a:r>
            <a:r>
              <a:rPr lang="en-US" dirty="0"/>
              <a:t>KAP </a:t>
            </a:r>
            <a:r>
              <a:rPr lang="en-US" dirty="0" err="1"/>
              <a:t>melakukan</a:t>
            </a:r>
            <a:r>
              <a:rPr lang="en-US" dirty="0"/>
              <a:t> </a:t>
            </a:r>
            <a:r>
              <a:rPr lang="en-US" dirty="0" err="1"/>
              <a:t>modifikasi</a:t>
            </a:r>
            <a:r>
              <a:rPr lang="en-US" dirty="0"/>
              <a:t> </a:t>
            </a:r>
            <a:r>
              <a:rPr lang="en-US" dirty="0" err="1"/>
              <a:t>surat</a:t>
            </a:r>
            <a:r>
              <a:rPr lang="en-US" dirty="0"/>
              <a:t> </a:t>
            </a:r>
            <a:r>
              <a:rPr lang="en-US" dirty="0" err="1"/>
              <a:t>perikatan</a:t>
            </a:r>
            <a:r>
              <a:rPr lang="en-US" dirty="0"/>
              <a:t> </a:t>
            </a:r>
            <a:r>
              <a:rPr lang="en-US" dirty="0" err="1"/>
              <a:t>tersebut</a:t>
            </a:r>
            <a:r>
              <a:rPr lang="en-US" dirty="0"/>
              <a:t>. </a:t>
            </a:r>
            <a:r>
              <a:rPr lang="en-US" dirty="0" err="1"/>
              <a:t>Tulisan</a:t>
            </a:r>
            <a:r>
              <a:rPr lang="en-US" dirty="0"/>
              <a:t> </a:t>
            </a:r>
            <a:r>
              <a:rPr lang="en-US" dirty="0" err="1" smtClean="0"/>
              <a:t>tersebutakan</a:t>
            </a:r>
            <a:r>
              <a:rPr lang="en-US" dirty="0" smtClean="0"/>
              <a:t> </a:t>
            </a:r>
            <a:r>
              <a:rPr lang="en-US" dirty="0" err="1"/>
              <a:t>muncul</a:t>
            </a:r>
            <a:r>
              <a:rPr lang="en-US" dirty="0"/>
              <a:t> </a:t>
            </a:r>
            <a:r>
              <a:rPr lang="en-US" dirty="0" err="1"/>
              <a:t>jika</a:t>
            </a:r>
            <a:r>
              <a:rPr lang="en-US" dirty="0"/>
              <a:t> </a:t>
            </a:r>
            <a:r>
              <a:rPr lang="en-US" dirty="0" err="1"/>
              <a:t>terdapat</a:t>
            </a:r>
            <a:r>
              <a:rPr lang="en-US" dirty="0"/>
              <a:t> </a:t>
            </a:r>
            <a:r>
              <a:rPr lang="en-US" dirty="0" err="1"/>
              <a:t>kriteria</a:t>
            </a:r>
            <a:r>
              <a:rPr lang="en-US" dirty="0"/>
              <a:t> yang </a:t>
            </a:r>
            <a:r>
              <a:rPr lang="en-US" dirty="0" err="1"/>
              <a:t>tidak</a:t>
            </a:r>
            <a:r>
              <a:rPr lang="en-US" dirty="0"/>
              <a:t> </a:t>
            </a:r>
            <a:r>
              <a:rPr lang="en-US" dirty="0" err="1"/>
              <a:t>tercantum</a:t>
            </a:r>
            <a:r>
              <a:rPr lang="en-US" dirty="0"/>
              <a:t> </a:t>
            </a:r>
            <a:r>
              <a:rPr lang="en-US" dirty="0" err="1"/>
              <a:t>pada</a:t>
            </a:r>
            <a:r>
              <a:rPr lang="en-US" dirty="0"/>
              <a:t> </a:t>
            </a:r>
            <a:r>
              <a:rPr lang="en-US" dirty="0" err="1"/>
              <a:t>kertas</a:t>
            </a:r>
            <a:r>
              <a:rPr lang="en-US" dirty="0"/>
              <a:t> </a:t>
            </a:r>
            <a:r>
              <a:rPr lang="en-US" dirty="0" err="1"/>
              <a:t>kerja</a:t>
            </a:r>
            <a:r>
              <a:rPr lang="en-US" dirty="0"/>
              <a:t> A130.</a:t>
            </a:r>
          </a:p>
          <a:p>
            <a:pPr marL="0" indent="0">
              <a:buNone/>
            </a:pPr>
            <a:r>
              <a:rPr lang="en-US" dirty="0" smtClean="0"/>
              <a:t>Kotak </a:t>
            </a:r>
            <a:r>
              <a:rPr lang="en-US" dirty="0"/>
              <a:t>“Status KKP” </a:t>
            </a:r>
            <a:r>
              <a:rPr lang="en-US" dirty="0" err="1"/>
              <a:t>menginformasikan</a:t>
            </a:r>
            <a:r>
              <a:rPr lang="en-US" dirty="0"/>
              <a:t> </a:t>
            </a:r>
            <a:r>
              <a:rPr lang="en-US" dirty="0" err="1"/>
              <a:t>kertas</a:t>
            </a:r>
            <a:r>
              <a:rPr lang="en-US" dirty="0"/>
              <a:t> </a:t>
            </a:r>
            <a:r>
              <a:rPr lang="en-US" dirty="0" err="1"/>
              <a:t>kerja</a:t>
            </a:r>
            <a:r>
              <a:rPr lang="en-US" dirty="0"/>
              <a:t> </a:t>
            </a:r>
            <a:r>
              <a:rPr lang="en-US" dirty="0" err="1"/>
              <a:t>kelengkapan</a:t>
            </a:r>
            <a:r>
              <a:rPr lang="en-US" dirty="0"/>
              <a:t> </a:t>
            </a:r>
            <a:r>
              <a:rPr lang="en-US" dirty="0" err="1"/>
              <a:t>pengisian</a:t>
            </a:r>
            <a:r>
              <a:rPr lang="en-US" dirty="0"/>
              <a:t> </a:t>
            </a:r>
            <a:r>
              <a:rPr lang="en-US" dirty="0" err="1" smtClean="0"/>
              <a:t>kotakwarna</a:t>
            </a:r>
            <a:r>
              <a:rPr lang="en-US" dirty="0" smtClean="0"/>
              <a:t> </a:t>
            </a:r>
            <a:r>
              <a:rPr lang="en-US" dirty="0"/>
              <a:t>“</a:t>
            </a:r>
            <a:r>
              <a:rPr lang="en-US" dirty="0" err="1"/>
              <a:t>Hijau</a:t>
            </a:r>
            <a:r>
              <a:rPr lang="en-US" dirty="0"/>
              <a:t>”. Status KKP </a:t>
            </a:r>
            <a:r>
              <a:rPr lang="en-US" dirty="0" err="1"/>
              <a:t>dapat</a:t>
            </a:r>
            <a:r>
              <a:rPr lang="en-US" dirty="0"/>
              <a:t> </a:t>
            </a:r>
            <a:r>
              <a:rPr lang="en-US" dirty="0" err="1"/>
              <a:t>berupa</a:t>
            </a:r>
            <a:r>
              <a:rPr lang="en-US" dirty="0"/>
              <a:t> “Completed” </a:t>
            </a:r>
            <a:r>
              <a:rPr lang="en-US" dirty="0" err="1"/>
              <a:t>atau</a:t>
            </a:r>
            <a:r>
              <a:rPr lang="en-US" dirty="0"/>
              <a:t> “</a:t>
            </a:r>
            <a:r>
              <a:rPr lang="en-US" dirty="0" err="1"/>
              <a:t>Incompleted</a:t>
            </a:r>
            <a:r>
              <a:rPr lang="en-US" dirty="0"/>
              <a:t>”.</a:t>
            </a:r>
          </a:p>
        </p:txBody>
      </p:sp>
    </p:spTree>
    <p:extLst>
      <p:ext uri="{BB962C8B-B14F-4D97-AF65-F5344CB8AC3E}">
        <p14:creationId xmlns:p14="http://schemas.microsoft.com/office/powerpoint/2010/main" val="243952683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0674" y="0"/>
            <a:ext cx="10110651" cy="6716258"/>
          </a:xfrm>
        </p:spPr>
      </p:pic>
    </p:spTree>
    <p:extLst>
      <p:ext uri="{BB962C8B-B14F-4D97-AF65-F5344CB8AC3E}">
        <p14:creationId xmlns:p14="http://schemas.microsoft.com/office/powerpoint/2010/main" val="34495929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6508</TotalTime>
  <Words>5017</Words>
  <Application>Microsoft Office PowerPoint</Application>
  <PresentationFormat>Widescreen</PresentationFormat>
  <Paragraphs>319</Paragraphs>
  <Slides>113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113</vt:i4>
      </vt:variant>
    </vt:vector>
  </HeadingPairs>
  <TitlesOfParts>
    <vt:vector size="118" baseType="lpstr">
      <vt:lpstr>Arial</vt:lpstr>
      <vt:lpstr>Calibri</vt:lpstr>
      <vt:lpstr>Calibri Light</vt:lpstr>
      <vt:lpstr>Tahoma</vt:lpstr>
      <vt:lpstr>Office Theme</vt:lpstr>
      <vt:lpstr>PowerPoint Presentation</vt:lpstr>
      <vt:lpstr>Sosmed dan CP</vt:lpstr>
      <vt:lpstr>PowerPoint Presentation</vt:lpstr>
      <vt:lpstr>Digital Auditor</vt:lpstr>
      <vt:lpstr>PowerPoint Presentation</vt:lpstr>
      <vt:lpstr>PowerPoint Presentation</vt:lpstr>
      <vt:lpstr>PowerPoint Presentation</vt:lpstr>
      <vt:lpstr>PowerPoint Presentation</vt:lpstr>
      <vt:lpstr>PowerPoint Presentation</vt:lpstr>
      <vt:lpstr>Pentingnya Audit yang Berkualitas</vt:lpstr>
      <vt:lpstr>PowerPoint Presentation</vt:lpstr>
      <vt:lpstr>APLIKASI AUDIT BERBASIS EXCEL “ATLAS” (AUDIT TOOL AND LINKED ARCHIVE SYSTEM)</vt:lpstr>
      <vt:lpstr>Petunjuk Umum</vt:lpstr>
      <vt:lpstr>PowerPoint Presentation</vt:lpstr>
      <vt:lpstr>Spesifikasi perangkat lunak dan keras</vt:lpstr>
      <vt:lpstr>Limitasi</vt:lpstr>
      <vt:lpstr>PowerPoint Presentation</vt:lpstr>
      <vt:lpstr>Keterangan tanda di samping atau pada kotak/sel:</vt:lpstr>
      <vt:lpstr>PowerPoint Presentation</vt:lpstr>
      <vt:lpstr>PowerPoint Presentation</vt:lpstr>
      <vt:lpstr>PowerPoint Presentation</vt:lpstr>
      <vt:lpstr>tombol navigasi</vt:lpstr>
      <vt:lpstr>INFORMASI STATUS KKP Kertas kerja ini dapat diakses dengan meng-klik ikon pada laman “CONTENT”. Informasi pada kertas kerja ini digunakan untuk memantau status kertas kerja pada setiap tahapan audit. Selain itu, terdapat pula informasi hari dan jam audit yang telah disesuaikan </vt:lpstr>
      <vt:lpstr>PowerPoint Presentation</vt:lpstr>
      <vt:lpstr>A1</vt:lpstr>
      <vt:lpstr>A2</vt:lpstr>
      <vt:lpstr>B</vt:lpstr>
      <vt:lpstr>C</vt:lpstr>
      <vt:lpstr>PowerPoint Presentation</vt:lpstr>
      <vt:lpstr>BERANDA</vt:lpstr>
      <vt:lpstr>PowerPoint Presentation</vt:lpstr>
      <vt:lpstr>Gambar tersebut dapat langsung diklik untuk menuju ke kertas kerja  yang bersangkutan.</vt:lpstr>
      <vt:lpstr>AUDIT CYCLE (SIKLUS AUDIT)</vt:lpstr>
      <vt:lpstr>CONTENT (DAFTAR ISI)</vt:lpstr>
      <vt:lpstr>A1</vt:lpstr>
      <vt:lpstr>PowerPoint Presentation</vt:lpstr>
      <vt:lpstr>PowerPoint Presentation</vt:lpstr>
      <vt:lpstr>PowerPoint Presentation</vt:lpstr>
      <vt:lpstr>PowerPoint Presentation</vt:lpstr>
      <vt:lpstr>PowerPoint Presentation</vt:lpstr>
      <vt:lpstr>PowerPoint Presentation</vt:lpstr>
      <vt:lpstr>A1101 Isu pelaporan keuangan terdahulu</vt:lpstr>
      <vt:lpstr>PowerPoint Presentation</vt:lpstr>
      <vt:lpstr>A.1102 Integritas manajemen</vt:lpstr>
      <vt:lpstr>PowerPoint Presentation</vt:lpstr>
      <vt:lpstr>PowerPoint Presentation</vt:lpstr>
      <vt:lpstr>PowerPoint Presentation</vt:lpstr>
      <vt:lpstr>PowerPoint Presentation</vt:lpstr>
      <vt:lpstr>PowerPoint Presentation</vt:lpstr>
      <vt:lpstr>PowerPoint Presentation</vt:lpstr>
      <vt:lpstr>A.1103 Kompetensi, ketersediaan waktu, dan independensi personel KAP untuk penunjukan tim perikatan</vt:lpstr>
      <vt:lpstr>PowerPoint Presentation</vt:lpstr>
      <vt:lpstr>PowerPoint Presentation</vt:lpstr>
      <vt:lpstr>Analisis kompetensi personel KAP terkait dengan rencana perikatan</vt:lpstr>
      <vt:lpstr>PowerPoint Presentation</vt:lpstr>
      <vt:lpstr>Analisis ketersediaan waktu personel KAP terkait dengan rencana perikatan</vt:lpstr>
      <vt:lpstr>PowerPoint Presentation</vt:lpstr>
      <vt:lpstr>PowerPoint Presentation</vt:lpstr>
      <vt:lpstr>PowerPoint Presentation</vt:lpstr>
      <vt:lpstr>PowerPoint Presentation</vt:lpstr>
      <vt:lpstr>PowerPoint Presentation</vt:lpstr>
      <vt:lpstr>PowerPoint Presentation</vt:lpstr>
      <vt:lpstr>A.1104 Komunikasi dengan auditor pendahulu</vt:lpstr>
      <vt:lpstr>PowerPoint Presentation</vt:lpstr>
      <vt:lpstr>PowerPoint Presentation</vt:lpstr>
      <vt:lpstr>INPUT LAPORAN KEUANGAN</vt:lpstr>
      <vt:lpstr>PowerPoint Presentation</vt:lpstr>
      <vt:lpstr>Cara Pengisian Akun pada Template Laporan Keuangan:</vt:lpstr>
      <vt:lpstr>PowerPoint Presentation</vt:lpstr>
      <vt:lpstr>Contoh:</vt:lpstr>
      <vt:lpstr>PowerPoint Presentation</vt:lpstr>
      <vt:lpstr>PowerPoint Presentation</vt:lpstr>
      <vt:lpstr>PowerPoint Presentation</vt:lpstr>
      <vt:lpstr>Others Comprehensive Income (OCI)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A.120 Alokasi Jam Jasa dan Perencanaan Lainnya</vt:lpstr>
      <vt:lpstr>ALOKASI JAM</vt:lpstr>
      <vt:lpstr>Format pengisian penyajian dan supervisi kertas kerja (A120 seterusnya)</vt:lpstr>
      <vt:lpstr>PowerPoint Presentation</vt:lpstr>
      <vt:lpstr>Rencana alokasi jam jasa per Tim pada setiap tahapan audit</vt:lpstr>
      <vt:lpstr>PowerPoint Presentation</vt:lpstr>
      <vt:lpstr>ANALISIS KOMPETENSI SUMBER DAYA UNTUK PELATIHAN BERKELANJUTAN</vt:lpstr>
      <vt:lpstr>PENELAAHAN MUTU PERIKATAN</vt:lpstr>
      <vt:lpstr>PowerPoint Presentation</vt:lpstr>
      <vt:lpstr>PowerPoint Presentation</vt:lpstr>
      <vt:lpstr>A.130 Surat Perikatan</vt:lpstr>
      <vt:lpstr>PowerPoint Presentation</vt:lpstr>
      <vt:lpstr>PowerPoint Presentation</vt:lpstr>
      <vt:lpstr>A.140 Surat Tugas</vt:lpstr>
      <vt:lpstr>PowerPoint Presentation</vt:lpstr>
      <vt:lpstr>PowerPoint Presentation</vt:lpstr>
      <vt:lpstr>A.150 Pernyataan Independensi</vt:lpstr>
      <vt:lpstr>PowerPoint Presentation</vt:lpstr>
      <vt:lpstr>PowerPoint Presentation</vt:lpstr>
      <vt:lpstr>A.160 Komunikasi Tahap Pra Perikatan</vt:lpstr>
      <vt:lpstr>PowerPoint Presentation</vt:lpstr>
      <vt:lpstr>PowerPoint Presentation</vt:lpstr>
      <vt:lpstr>PowerPoint Presentation</vt:lpstr>
      <vt:lpstr>PowerPoint Presentation</vt:lpstr>
      <vt:lpstr>A.170 Perikatan Audit Tahun Pertama</vt:lpstr>
      <vt:lpstr>PowerPoint Presentation</vt:lpstr>
      <vt:lpstr>PowerPoint Presentation</vt:lpstr>
    </vt:vector>
  </TitlesOfParts>
  <Company>KAP HBA dan PPM Ma'had Baitul Jannah Malang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Muhammad Abdil Aziz</dc:creator>
  <cp:lastModifiedBy>Muhammad Abdil Aziz</cp:lastModifiedBy>
  <cp:revision>129</cp:revision>
  <cp:lastPrinted>2020-06-19T03:00:24Z</cp:lastPrinted>
  <dcterms:created xsi:type="dcterms:W3CDTF">2020-06-08T07:09:09Z</dcterms:created>
  <dcterms:modified xsi:type="dcterms:W3CDTF">2020-06-19T03:06:45Z</dcterms:modified>
</cp:coreProperties>
</file>